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256" r:id="rId2"/>
    <p:sldId id="257" r:id="rId3"/>
    <p:sldId id="258" r:id="rId4"/>
    <p:sldId id="259" r:id="rId5"/>
    <p:sldId id="261" r:id="rId6"/>
    <p:sldId id="460" r:id="rId7"/>
    <p:sldId id="260" r:id="rId8"/>
    <p:sldId id="263" r:id="rId9"/>
    <p:sldId id="461" r:id="rId10"/>
    <p:sldId id="265" r:id="rId11"/>
    <p:sldId id="266" r:id="rId12"/>
    <p:sldId id="477" r:id="rId13"/>
    <p:sldId id="476" r:id="rId14"/>
    <p:sldId id="475" r:id="rId15"/>
    <p:sldId id="471" r:id="rId16"/>
    <p:sldId id="479" r:id="rId17"/>
    <p:sldId id="271" r:id="rId18"/>
    <p:sldId id="276" r:id="rId19"/>
    <p:sldId id="272" r:id="rId20"/>
    <p:sldId id="456" r:id="rId21"/>
    <p:sldId id="273" r:id="rId22"/>
    <p:sldId id="274" r:id="rId23"/>
    <p:sldId id="440" r:id="rId24"/>
    <p:sldId id="383" r:id="rId25"/>
    <p:sldId id="466" r:id="rId26"/>
    <p:sldId id="442" r:id="rId27"/>
    <p:sldId id="467" r:id="rId28"/>
    <p:sldId id="450" r:id="rId29"/>
    <p:sldId id="468" r:id="rId30"/>
    <p:sldId id="452" r:id="rId31"/>
    <p:sldId id="453" r:id="rId32"/>
    <p:sldId id="454" r:id="rId33"/>
    <p:sldId id="455" r:id="rId34"/>
    <p:sldId id="480" r:id="rId35"/>
    <p:sldId id="275" r:id="rId36"/>
    <p:sldId id="462" r:id="rId37"/>
    <p:sldId id="463" r:id="rId38"/>
    <p:sldId id="458" r:id="rId39"/>
    <p:sldId id="277" r:id="rId40"/>
    <p:sldId id="464" r:id="rId41"/>
    <p:sldId id="469" r:id="rId42"/>
    <p:sldId id="470" r:id="rId43"/>
    <p:sldId id="459" r:id="rId44"/>
  </p:sldIdLst>
  <p:sldSz cx="12192000" cy="6856413"/>
  <p:notesSz cx="9926638" cy="6797675"/>
  <p:embeddedFontLst>
    <p:embeddedFont>
      <p:font typeface="Corbel" panose="020B0503020204020204" pitchFamily="34" charset="0"/>
      <p:regular r:id="rId47"/>
      <p:bold r:id="rId48"/>
      <p:italic r:id="rId49"/>
      <p:boldItalic r:id="rId50"/>
    </p:embeddedFont>
    <p:embeddedFont>
      <p:font typeface="Montserrat" panose="00000500000000000000" pitchFamily="2" charset="0"/>
      <p:regular r:id="rId51"/>
      <p:bold r:id="rId52"/>
      <p:italic r:id="rId53"/>
      <p:boldItalic r:id="rId54"/>
    </p:embeddedFont>
    <p:embeddedFont>
      <p:font typeface="Montserrat Medium" panose="00000600000000000000" pitchFamily="2" charset="0"/>
      <p:regular r:id="rId55"/>
      <p:italic r:id="rId56"/>
    </p:embeddedFont>
    <p:embeddedFont>
      <p:font typeface="Montserrat SemiBold" panose="00000700000000000000" pitchFamily="2" charset="0"/>
      <p:bold r:id="rId57"/>
      <p:boldItalic r:id="rId58"/>
    </p:embeddedFont>
    <p:embeddedFont>
      <p:font typeface="Roboto" panose="02000000000000000000" pitchFamily="2"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kern="0"/>
    </a:defPPr>
  </p:defaultTextStyle>
  <p:extLst>
    <p:ext uri="{EFAFB233-063F-42B5-8137-9DF3F51BA10A}">
      <p15:sldGuideLst xmlns:p15="http://schemas.microsoft.com/office/powerpoint/2012/main">
        <p15:guide id="1" orient="horz" pos="2820" userDrawn="1">
          <p15:clr>
            <a:srgbClr val="A4A3A4"/>
          </p15:clr>
        </p15:guide>
        <p15:guide id="2" pos="2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3300"/>
    <a:srgbClr val="C7B187"/>
    <a:srgbClr val="FFFFFF"/>
    <a:srgbClr val="ACADAF"/>
    <a:srgbClr val="F0F0EF"/>
    <a:srgbClr val="F3EFEA"/>
    <a:srgbClr val="4F81BD"/>
    <a:srgbClr val="F2EFEA"/>
    <a:srgbClr val="F5F5F5"/>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90" autoAdjust="0"/>
    <p:restoredTop sz="93743" autoAdjust="0"/>
  </p:normalViewPr>
  <p:slideViewPr>
    <p:cSldViewPr showGuides="1">
      <p:cViewPr varScale="1">
        <p:scale>
          <a:sx n="64" d="100"/>
          <a:sy n="64" d="100"/>
        </p:scale>
        <p:origin x="78" y="1008"/>
      </p:cViewPr>
      <p:guideLst>
        <p:guide orient="horz" pos="2820"/>
        <p:guide pos="22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0198"/>
          </a:xfrm>
          <a:prstGeom prst="rect">
            <a:avLst/>
          </a:prstGeom>
        </p:spPr>
        <p:txBody>
          <a:bodyPr vert="horz" lIns="80165" tIns="40083" rIns="80165" bIns="40083" rtlCol="0"/>
          <a:lstStyle>
            <a:lvl1pPr algn="l">
              <a:defRPr sz="1100"/>
            </a:lvl1pPr>
          </a:lstStyle>
          <a:p>
            <a:endParaRPr lang="en-US"/>
          </a:p>
        </p:txBody>
      </p:sp>
      <p:sp>
        <p:nvSpPr>
          <p:cNvPr id="3" name="Date Placeholder 2"/>
          <p:cNvSpPr>
            <a:spLocks noGrp="1"/>
          </p:cNvSpPr>
          <p:nvPr>
            <p:ph type="dt" sz="quarter" idx="1"/>
          </p:nvPr>
        </p:nvSpPr>
        <p:spPr>
          <a:xfrm>
            <a:off x="5622510" y="0"/>
            <a:ext cx="4301543" cy="340198"/>
          </a:xfrm>
          <a:prstGeom prst="rect">
            <a:avLst/>
          </a:prstGeom>
        </p:spPr>
        <p:txBody>
          <a:bodyPr vert="horz" lIns="80165" tIns="40083" rIns="80165" bIns="40083" rtlCol="0"/>
          <a:lstStyle>
            <a:lvl1pPr algn="r">
              <a:defRPr sz="1100"/>
            </a:lvl1pPr>
          </a:lstStyle>
          <a:p>
            <a:fld id="{50F874D0-47BE-44FA-81CC-B7D1B26F8248}" type="datetimeFigureOut">
              <a:rPr lang="en-US" smtClean="0"/>
              <a:t>9/5/2025</a:t>
            </a:fld>
            <a:endParaRPr lang="en-US"/>
          </a:p>
        </p:txBody>
      </p:sp>
      <p:sp>
        <p:nvSpPr>
          <p:cNvPr id="4" name="Footer Placeholder 3"/>
          <p:cNvSpPr>
            <a:spLocks noGrp="1"/>
          </p:cNvSpPr>
          <p:nvPr>
            <p:ph type="ftr" sz="quarter" idx="2"/>
          </p:nvPr>
        </p:nvSpPr>
        <p:spPr>
          <a:xfrm>
            <a:off x="0" y="6457479"/>
            <a:ext cx="4301543" cy="340197"/>
          </a:xfrm>
          <a:prstGeom prst="rect">
            <a:avLst/>
          </a:prstGeom>
        </p:spPr>
        <p:txBody>
          <a:bodyPr vert="horz" lIns="80165" tIns="40083" rIns="80165" bIns="40083" rtlCol="0" anchor="b"/>
          <a:lstStyle>
            <a:lvl1pPr algn="l">
              <a:defRPr sz="1100"/>
            </a:lvl1pPr>
          </a:lstStyle>
          <a:p>
            <a:endParaRPr lang="en-US"/>
          </a:p>
        </p:txBody>
      </p:sp>
      <p:sp>
        <p:nvSpPr>
          <p:cNvPr id="5" name="Slide Number Placeholder 4"/>
          <p:cNvSpPr>
            <a:spLocks noGrp="1"/>
          </p:cNvSpPr>
          <p:nvPr>
            <p:ph type="sldNum" sz="quarter" idx="3"/>
          </p:nvPr>
        </p:nvSpPr>
        <p:spPr>
          <a:xfrm>
            <a:off x="5622510" y="6457479"/>
            <a:ext cx="4301543" cy="340197"/>
          </a:xfrm>
          <a:prstGeom prst="rect">
            <a:avLst/>
          </a:prstGeom>
        </p:spPr>
        <p:txBody>
          <a:bodyPr vert="horz" lIns="80165" tIns="40083" rIns="80165" bIns="40083" rtlCol="0" anchor="b"/>
          <a:lstStyle>
            <a:lvl1pPr algn="r">
              <a:defRPr sz="1100"/>
            </a:lvl1pPr>
          </a:lstStyle>
          <a:p>
            <a:fld id="{EDD3E907-026E-431D-AB9A-D46C8BC0F7B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0198"/>
          </a:xfrm>
          <a:prstGeom prst="rect">
            <a:avLst/>
          </a:prstGeom>
        </p:spPr>
        <p:txBody>
          <a:bodyPr vert="horz" lIns="80165" tIns="40083" rIns="80165" bIns="40083" rtlCol="0"/>
          <a:lstStyle>
            <a:lvl1pPr algn="l">
              <a:defRPr sz="1100"/>
            </a:lvl1pPr>
          </a:lstStyle>
          <a:p>
            <a:endParaRPr lang="en-US"/>
          </a:p>
        </p:txBody>
      </p:sp>
      <p:sp>
        <p:nvSpPr>
          <p:cNvPr id="3" name="Date Placeholder 2"/>
          <p:cNvSpPr>
            <a:spLocks noGrp="1"/>
          </p:cNvSpPr>
          <p:nvPr>
            <p:ph type="dt" idx="1"/>
          </p:nvPr>
        </p:nvSpPr>
        <p:spPr>
          <a:xfrm>
            <a:off x="5622510" y="0"/>
            <a:ext cx="4301543" cy="340198"/>
          </a:xfrm>
          <a:prstGeom prst="rect">
            <a:avLst/>
          </a:prstGeom>
        </p:spPr>
        <p:txBody>
          <a:bodyPr vert="horz" lIns="80165" tIns="40083" rIns="80165" bIns="40083" rtlCol="0"/>
          <a:lstStyle>
            <a:lvl1pPr algn="r">
              <a:defRPr sz="1100"/>
            </a:lvl1pPr>
          </a:lstStyle>
          <a:p>
            <a:fld id="{141A7C5A-3DCF-407D-9573-46766446145E}" type="datetimeFigureOut">
              <a:rPr lang="en-US" smtClean="0"/>
              <a:t>9/5/2025</a:t>
            </a:fld>
            <a:endParaRPr lang="en-US"/>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80165" tIns="40083" rIns="80165" bIns="40083" rtlCol="0" anchor="ctr"/>
          <a:lstStyle/>
          <a:p>
            <a:endParaRPr lang="en-US"/>
          </a:p>
        </p:txBody>
      </p:sp>
      <p:sp>
        <p:nvSpPr>
          <p:cNvPr id="5" name="Notes Placeholder 4"/>
          <p:cNvSpPr>
            <a:spLocks noGrp="1"/>
          </p:cNvSpPr>
          <p:nvPr>
            <p:ph type="body" sz="quarter" idx="3"/>
          </p:nvPr>
        </p:nvSpPr>
        <p:spPr>
          <a:xfrm>
            <a:off x="992664" y="3271852"/>
            <a:ext cx="7941310" cy="2676114"/>
          </a:xfrm>
          <a:prstGeom prst="rect">
            <a:avLst/>
          </a:prstGeom>
        </p:spPr>
        <p:txBody>
          <a:bodyPr vert="horz" lIns="80165" tIns="40083" rIns="80165" bIns="4008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7479"/>
            <a:ext cx="4301543" cy="340197"/>
          </a:xfrm>
          <a:prstGeom prst="rect">
            <a:avLst/>
          </a:prstGeom>
        </p:spPr>
        <p:txBody>
          <a:bodyPr vert="horz" lIns="80165" tIns="40083" rIns="80165" bIns="40083" rtlCol="0" anchor="b"/>
          <a:lstStyle>
            <a:lvl1pPr algn="l">
              <a:defRPr sz="1100"/>
            </a:lvl1pPr>
          </a:lstStyle>
          <a:p>
            <a:endParaRPr lang="en-US"/>
          </a:p>
        </p:txBody>
      </p:sp>
      <p:sp>
        <p:nvSpPr>
          <p:cNvPr id="7" name="Slide Number Placeholder 6"/>
          <p:cNvSpPr>
            <a:spLocks noGrp="1"/>
          </p:cNvSpPr>
          <p:nvPr>
            <p:ph type="sldNum" sz="quarter" idx="5"/>
          </p:nvPr>
        </p:nvSpPr>
        <p:spPr>
          <a:xfrm>
            <a:off x="5622510" y="6457479"/>
            <a:ext cx="4301543" cy="340197"/>
          </a:xfrm>
          <a:prstGeom prst="rect">
            <a:avLst/>
          </a:prstGeom>
        </p:spPr>
        <p:txBody>
          <a:bodyPr vert="horz" lIns="80165" tIns="40083" rIns="80165" bIns="40083" rtlCol="0" anchor="b"/>
          <a:lstStyle>
            <a:lvl1pPr algn="r">
              <a:defRPr sz="1100"/>
            </a:lvl1pPr>
          </a:lstStyle>
          <a:p>
            <a:fld id="{AAE11B96-17ED-4A8F-ABBB-843DCDE4597E}"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1B96-17ED-4A8F-ABBB-843DCDE4597E}"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E11B96-17ED-4A8F-ABBB-843DCDE4597E}"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1B96-17ED-4A8F-ABBB-843DCDE4597E}" type="slidenum">
              <a:rPr lang="en-US" smtClean="0"/>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1B96-17ED-4A8F-ABBB-843DCDE4597E}" type="slidenum">
              <a:rPr lang="en-US" smtClean="0"/>
              <a:t>19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1B96-17ED-4A8F-ABBB-843DCDE4597E}" type="slidenum">
              <a:rPr lang="en-US" smtClean="0"/>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AE11B96-17ED-4A8F-ABBB-843DCDE4597E}" type="slidenum">
              <a:rPr lang="en-US" smtClean="0"/>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1B96-17ED-4A8F-ABBB-843DCDE4597E}" type="slidenum">
              <a:rPr lang="en-US" smtClean="0"/>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1900" b="1" i="0">
                <a:solidFill>
                  <a:srgbClr val="C7B187"/>
                </a:solidFill>
                <a:latin typeface="Montserrat" panose="00000500000000000000"/>
                <a:cs typeface="Montserrat" panose="00000500000000000000"/>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5BBB108-509C-4A9A-8E95-7BCE7131AEB8}" type="datetime1">
              <a:rPr lang="en-US" smtClean="0"/>
              <a:t>9/5/2025</a:t>
            </a:fld>
            <a:endParaRPr lang="en-US"/>
          </a:p>
        </p:txBody>
      </p:sp>
      <p:sp>
        <p:nvSpPr>
          <p:cNvPr id="6" name="Holder 6"/>
          <p:cNvSpPr>
            <a:spLocks noGrp="1"/>
          </p:cNvSpPr>
          <p:nvPr>
            <p:ph type="sldNum" sz="quarter" idx="7"/>
          </p:nvPr>
        </p:nvSpPr>
        <p:spPr>
          <a:xfrm>
            <a:off x="5836920" y="6400006"/>
            <a:ext cx="378928" cy="307777"/>
          </a:xfrm>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
        <p:nvSpPr>
          <p:cNvPr id="10" name="object 28"/>
          <p:cNvSpPr txBox="1"/>
          <p:nvPr userDrawn="1"/>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6516419-7054-4CF3-B798-EDEC1A85CD07}" type="datetime1">
              <a:rPr lang="en-US" smtClean="0"/>
              <a:t>9/5/2025</a:t>
            </a:fld>
            <a:endParaRPr lang="en-US"/>
          </a:p>
        </p:txBody>
      </p:sp>
      <p:sp>
        <p:nvSpPr>
          <p:cNvPr id="8" name="Holder 6"/>
          <p:cNvSpPr txBox="1"/>
          <p:nvPr userDrawn="1"/>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a:t>
            </a:fld>
            <a:endParaRPr lang="en-US" dirty="0"/>
          </a:p>
        </p:txBody>
      </p:sp>
      <p:sp>
        <p:nvSpPr>
          <p:cNvPr id="9" name="object 28"/>
          <p:cNvSpPr txBox="1"/>
          <p:nvPr userDrawn="1"/>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6666DB91-797C-443A-BD2B-2CB7CB70510B}" type="datetime1">
              <a:rPr lang="en-US" smtClean="0"/>
              <a:t>9/5/2025</a:t>
            </a:fld>
            <a:endParaRPr lang="en-US"/>
          </a:p>
        </p:txBody>
      </p:sp>
      <p:sp>
        <p:nvSpPr>
          <p:cNvPr id="9" name="Holder 6"/>
          <p:cNvSpPr txBox="1"/>
          <p:nvPr userDrawn="1"/>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a:t>
            </a:fld>
            <a:endParaRPr lang="en-US" dirty="0"/>
          </a:p>
        </p:txBody>
      </p:sp>
      <p:sp>
        <p:nvSpPr>
          <p:cNvPr id="10" name="object 28"/>
          <p:cNvSpPr txBox="1"/>
          <p:nvPr userDrawn="1"/>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5F7452-ED01-45F9-964B-F7BF9CD32FDD}" type="datetime1">
              <a:rPr lang="en-US" smtClean="0"/>
              <a:t>9/5/2025</a:t>
            </a:fld>
            <a:endParaRPr lang="en-US"/>
          </a:p>
        </p:txBody>
      </p:sp>
      <p:sp>
        <p:nvSpPr>
          <p:cNvPr id="6" name="object 28"/>
          <p:cNvSpPr txBox="1"/>
          <p:nvPr userDrawn="1"/>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
        <p:nvSpPr>
          <p:cNvPr id="7" name="Holder 6"/>
          <p:cNvSpPr txBox="1"/>
          <p:nvPr userDrawn="1"/>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85BF587-595A-4D75-A11F-DC427F7A4464}" type="datetime1">
              <a:rPr lang="en-US" smtClean="0"/>
              <a:t>9/5/2025</a:t>
            </a:fld>
            <a:endParaRPr lang="en-US"/>
          </a:p>
        </p:txBody>
      </p:sp>
      <p:sp>
        <p:nvSpPr>
          <p:cNvPr id="5" name="object 28"/>
          <p:cNvSpPr txBox="1"/>
          <p:nvPr userDrawn="1"/>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
        <p:nvSpPr>
          <p:cNvPr id="6" name="Holder 6"/>
          <p:cNvSpPr txBox="1"/>
          <p:nvPr userDrawn="1"/>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72647" y="1988801"/>
            <a:ext cx="9144000" cy="2387047"/>
          </a:xfrm>
          <a:prstGeom prst="rect">
            <a:avLst/>
          </a:prstGeom>
        </p:spPr>
        <p:txBody>
          <a:bodyPr anchor="b">
            <a:normAutofit/>
          </a:bodyPr>
          <a:lstStyle>
            <a:lvl1pPr algn="l">
              <a:lnSpc>
                <a:spcPct val="80000"/>
              </a:lnSpc>
              <a:defRPr sz="7500">
                <a:solidFill>
                  <a:schemeClr val="bg1"/>
                </a:solidFill>
              </a:defRPr>
            </a:lvl1pPr>
          </a:lstStyle>
          <a:p>
            <a:r>
              <a:rPr lang="en-GB" dirty="0"/>
              <a:t>Click to edit Master</a:t>
            </a:r>
            <a:br>
              <a:rPr lang="en-GB" dirty="0"/>
            </a:br>
            <a:r>
              <a:rPr lang="en-GB" dirty="0"/>
              <a:t>title style</a:t>
            </a:r>
            <a:endParaRPr lang="en-US" dirty="0"/>
          </a:p>
        </p:txBody>
      </p:sp>
      <p:sp>
        <p:nvSpPr>
          <p:cNvPr id="3" name="Subtitle 2"/>
          <p:cNvSpPr>
            <a:spLocks noGrp="1"/>
          </p:cNvSpPr>
          <p:nvPr>
            <p:ph type="subTitle" idx="1"/>
          </p:nvPr>
        </p:nvSpPr>
        <p:spPr>
          <a:xfrm>
            <a:off x="872647" y="4562905"/>
            <a:ext cx="7958202" cy="36933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GB" dirty="0"/>
              <a:t>Click to edit Master subtitle style</a:t>
            </a:r>
          </a:p>
        </p:txBody>
      </p:sp>
      <p:sp>
        <p:nvSpPr>
          <p:cNvPr id="6" name="Slide Number Placeholder 5"/>
          <p:cNvSpPr>
            <a:spLocks noGrp="1"/>
          </p:cNvSpPr>
          <p:nvPr>
            <p:ph type="sldNum" sz="quarter" idx="12"/>
          </p:nvPr>
        </p:nvSpPr>
        <p:spPr>
          <a:xfrm>
            <a:off x="8778240" y="6377940"/>
            <a:ext cx="2804160" cy="276999"/>
          </a:xfrm>
        </p:spPr>
        <p:txBody>
          <a:bodyPr/>
          <a:lstStyle/>
          <a:p>
            <a:fld id="{61B0041E-799E-894F-8EBC-367C0A233D4A}" type="slidenum">
              <a:rPr lang="en-US" smtClean="0"/>
              <a:t>‹#›</a:t>
            </a:fld>
            <a:endParaRPr lang="en-US"/>
          </a:p>
        </p:txBody>
      </p:sp>
      <p:sp>
        <p:nvSpPr>
          <p:cNvPr id="4" name="Text Placeholder 2"/>
          <p:cNvSpPr>
            <a:spLocks noGrp="1"/>
          </p:cNvSpPr>
          <p:nvPr>
            <p:ph idx="13" hasCustomPrompt="1"/>
          </p:nvPr>
        </p:nvSpPr>
        <p:spPr>
          <a:xfrm>
            <a:off x="872646" y="1493551"/>
            <a:ext cx="9144000" cy="575976"/>
          </a:xfrm>
          <a:prstGeom prst="rect">
            <a:avLst/>
          </a:prstGeom>
        </p:spPr>
        <p:txBody>
          <a:bodyPr vert="horz" lIns="91440" tIns="45720" rIns="91440" bIns="45720" rtlCol="0" anchor="ctr">
            <a:normAutofit/>
          </a:bodyPr>
          <a:lstStyle>
            <a:lvl1pPr marL="0" indent="0">
              <a:buNone/>
              <a:defRPr sz="6000">
                <a:solidFill>
                  <a:schemeClr val="tx1"/>
                </a:solidFill>
                <a:latin typeface="Roboto" panose="02000000000000000000" pitchFamily="2" charset="0"/>
                <a:ea typeface="Roboto" panose="02000000000000000000" pitchFamily="2" charset="0"/>
              </a:defRPr>
            </a:lvl1pPr>
            <a:lvl2pPr marL="457200" indent="0">
              <a:buNone/>
              <a:defRPr sz="6000">
                <a:solidFill>
                  <a:schemeClr val="bg1"/>
                </a:solidFill>
              </a:defRPr>
            </a:lvl2pPr>
            <a:lvl3pPr marL="914400" indent="0">
              <a:buNone/>
              <a:defRPr sz="6000">
                <a:solidFill>
                  <a:schemeClr val="bg1"/>
                </a:solidFill>
              </a:defRPr>
            </a:lvl3pPr>
            <a:lvl4pPr marL="1371600" indent="0">
              <a:buNone/>
              <a:defRPr sz="6000">
                <a:solidFill>
                  <a:schemeClr val="bg1"/>
                </a:solidFill>
              </a:defRPr>
            </a:lvl4pPr>
            <a:lvl5pPr marL="1828165" indent="0">
              <a:buNone/>
              <a:defRPr sz="6000">
                <a:solidFill>
                  <a:schemeClr val="bg1"/>
                </a:solidFill>
              </a:defRPr>
            </a:lvl5pPr>
          </a:lstStyle>
          <a:p>
            <a:pPr lvl="0"/>
            <a:r>
              <a:rPr lang="en-GB" dirty="0"/>
              <a:t>2</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988801"/>
            <a:ext cx="9144000" cy="2387047"/>
          </a:xfrm>
        </p:spPr>
        <p:txBody>
          <a:bodyPr anchor="b">
            <a:normAutofit/>
          </a:bodyPr>
          <a:lstStyle>
            <a:lvl1pPr algn="ctr">
              <a:lnSpc>
                <a:spcPct val="80000"/>
              </a:lnSpc>
              <a:defRPr sz="7500">
                <a:solidFill>
                  <a:schemeClr val="bg1"/>
                </a:solidFill>
              </a:defRPr>
            </a:lvl1pPr>
          </a:lstStyle>
          <a:p>
            <a:r>
              <a:rPr lang="en-GB" dirty="0"/>
              <a:t>Title</a:t>
            </a:r>
            <a:endParaRPr lang="en-US" dirty="0"/>
          </a:p>
        </p:txBody>
      </p:sp>
      <p:sp>
        <p:nvSpPr>
          <p:cNvPr id="3" name="Subtitle 2"/>
          <p:cNvSpPr>
            <a:spLocks noGrp="1"/>
          </p:cNvSpPr>
          <p:nvPr>
            <p:ph type="subTitle" idx="1" hasCustomPrompt="1"/>
          </p:nvPr>
        </p:nvSpPr>
        <p:spPr>
          <a:xfrm>
            <a:off x="1524000" y="4562905"/>
            <a:ext cx="9144000" cy="36933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GB" dirty="0"/>
              <a:t>Click to edit Master title style</a:t>
            </a:r>
            <a:endParaRPr lang="en-US" dirty="0"/>
          </a:p>
        </p:txBody>
      </p:sp>
      <p:sp>
        <p:nvSpPr>
          <p:cNvPr id="6" name="Slide Number Placeholder 5"/>
          <p:cNvSpPr>
            <a:spLocks noGrp="1"/>
          </p:cNvSpPr>
          <p:nvPr>
            <p:ph type="sldNum" sz="quarter" idx="12"/>
          </p:nvPr>
        </p:nvSpPr>
        <p:spPr>
          <a:xfrm>
            <a:off x="8991600" y="6377940"/>
            <a:ext cx="2804160" cy="153888"/>
          </a:xfrm>
        </p:spPr>
        <p:txBody>
          <a:bodyPr/>
          <a:lstStyle/>
          <a:p>
            <a:fld id="{61B0041E-799E-894F-8EBC-367C0A233D4A}" type="slidenum">
              <a:rPr lang="en-US" smtClean="0"/>
              <a:t>‹#›</a:t>
            </a:fld>
            <a:endParaRPr lang="en-US"/>
          </a:p>
        </p:txBody>
      </p:sp>
      <p:cxnSp>
        <p:nvCxnSpPr>
          <p:cNvPr id="8" name="Straight Connector 7"/>
          <p:cNvCxnSpPr/>
          <p:nvPr userDrawn="1"/>
        </p:nvCxnSpPr>
        <p:spPr>
          <a:xfrm>
            <a:off x="334963" y="6500073"/>
            <a:ext cx="115220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1" i="0">
                <a:solidFill>
                  <a:srgbClr val="C7B187"/>
                </a:solidFill>
                <a:latin typeface="Montserrat" panose="00000500000000000000"/>
                <a:cs typeface="Montserrat" panose="0000050000000000000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76200"/>
          </a:xfrm>
          <a:custGeom>
            <a:avLst/>
            <a:gdLst/>
            <a:ahLst/>
            <a:cxnLst/>
            <a:rect l="l" t="t" r="r" b="b"/>
            <a:pathLst>
              <a:path w="12192000" h="76200">
                <a:moveTo>
                  <a:pt x="12191999" y="76199"/>
                </a:moveTo>
                <a:lnTo>
                  <a:pt x="0" y="76199"/>
                </a:lnTo>
                <a:lnTo>
                  <a:pt x="0" y="0"/>
                </a:lnTo>
                <a:lnTo>
                  <a:pt x="12191999" y="0"/>
                </a:lnTo>
                <a:lnTo>
                  <a:pt x="12191999" y="76199"/>
                </a:lnTo>
                <a:close/>
              </a:path>
            </a:pathLst>
          </a:custGeom>
          <a:solidFill>
            <a:srgbClr val="C7B187"/>
          </a:solidFill>
        </p:spPr>
        <p:txBody>
          <a:bodyPr wrap="square" lIns="0" tIns="0" rIns="0" bIns="0" rtlCol="0"/>
          <a:lstStyle/>
          <a:p>
            <a:endParaRPr/>
          </a:p>
        </p:txBody>
      </p:sp>
      <p:sp>
        <p:nvSpPr>
          <p:cNvPr id="3" name="Holder 3"/>
          <p:cNvSpPr>
            <a:spLocks noGrp="1"/>
          </p:cNvSpPr>
          <p:nvPr>
            <p:ph type="body" idx="1"/>
          </p:nvPr>
        </p:nvSpPr>
        <p:spPr>
          <a:xfrm>
            <a:off x="4245191" y="1704974"/>
            <a:ext cx="7032625" cy="22752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EE4DC22-04F6-4CD9-8BCB-DBF22164A683}" type="datetime1">
              <a:rPr lang="en-US" smtClean="0"/>
              <a:t>9/5/2025</a:t>
            </a:fld>
            <a:endParaRPr lang="en-US"/>
          </a:p>
        </p:txBody>
      </p:sp>
      <p:sp>
        <p:nvSpPr>
          <p:cNvPr id="6" name="Holder 6"/>
          <p:cNvSpPr>
            <a:spLocks noGrp="1"/>
          </p:cNvSpPr>
          <p:nvPr>
            <p:ph type="sldNum" sz="quarter" idx="7"/>
          </p:nvPr>
        </p:nvSpPr>
        <p:spPr>
          <a:xfrm>
            <a:off x="8991600" y="6377940"/>
            <a:ext cx="2804160" cy="307777"/>
          </a:xfrm>
          <a:prstGeom prst="rect">
            <a:avLst/>
          </a:prstGeom>
        </p:spPr>
        <p:txBody>
          <a:bodyPr wrap="square" lIns="0" tIns="0" rIns="0" bIns="0">
            <a:spAutoFit/>
          </a:bodyPr>
          <a:lstStyle>
            <a:lvl1pPr algn="r">
              <a:defRPr sz="1000">
                <a:solidFill>
                  <a:schemeClr val="tx1">
                    <a:tint val="75000"/>
                  </a:schemeClr>
                </a:solidFill>
              </a:defRPr>
            </a:lvl1pPr>
          </a:lstStyle>
          <a:p>
            <a:r>
              <a:rPr lang="en-US" spc="-70" dirty="0">
                <a:solidFill>
                  <a:srgbClr val="777777"/>
                </a:solidFill>
                <a:latin typeface="Montserrat" panose="00000500000000000000"/>
                <a:cs typeface="Montserrat" panose="00000500000000000000"/>
              </a:rPr>
              <a:t>CONFIDENTIAL:</a:t>
            </a:r>
            <a:r>
              <a:rPr lang="en-US" spc="-5" dirty="0">
                <a:solidFill>
                  <a:srgbClr val="777777"/>
                </a:solidFill>
                <a:latin typeface="Montserrat" panose="00000500000000000000"/>
                <a:cs typeface="Montserrat" panose="00000500000000000000"/>
              </a:rPr>
              <a:t> </a:t>
            </a:r>
            <a:r>
              <a:rPr lang="en-US" spc="-75" dirty="0">
                <a:solidFill>
                  <a:srgbClr val="777777"/>
                </a:solidFill>
                <a:latin typeface="Montserrat" panose="00000500000000000000"/>
                <a:cs typeface="Montserrat" panose="00000500000000000000"/>
              </a:rPr>
              <a:t>For</a:t>
            </a:r>
            <a:r>
              <a:rPr lang="en-US" dirty="0">
                <a:solidFill>
                  <a:srgbClr val="777777"/>
                </a:solidFill>
                <a:latin typeface="Montserrat" panose="00000500000000000000"/>
                <a:cs typeface="Montserrat" panose="00000500000000000000"/>
              </a:rPr>
              <a:t> </a:t>
            </a:r>
            <a:r>
              <a:rPr lang="en-US" spc="-55" dirty="0">
                <a:solidFill>
                  <a:srgbClr val="777777"/>
                </a:solidFill>
                <a:latin typeface="Montserrat" panose="00000500000000000000"/>
                <a:cs typeface="Montserrat" panose="00000500000000000000"/>
              </a:rPr>
              <a:t>professional</a:t>
            </a:r>
            <a:r>
              <a:rPr lang="en-US" dirty="0">
                <a:solidFill>
                  <a:srgbClr val="777777"/>
                </a:solidFill>
                <a:latin typeface="Montserrat" panose="00000500000000000000"/>
                <a:cs typeface="Montserrat" panose="00000500000000000000"/>
              </a:rPr>
              <a:t> </a:t>
            </a:r>
            <a:r>
              <a:rPr lang="en-US" spc="-65" dirty="0">
                <a:solidFill>
                  <a:srgbClr val="777777"/>
                </a:solidFill>
                <a:latin typeface="Montserrat" panose="00000500000000000000"/>
                <a:cs typeface="Montserrat" panose="00000500000000000000"/>
              </a:rPr>
              <a:t>investors</a:t>
            </a:r>
            <a:r>
              <a:rPr lang="en-US" dirty="0">
                <a:solidFill>
                  <a:srgbClr val="777777"/>
                </a:solidFill>
                <a:latin typeface="Montserrat" panose="00000500000000000000"/>
                <a:cs typeface="Montserrat" panose="00000500000000000000"/>
              </a:rPr>
              <a:t> </a:t>
            </a:r>
            <a:r>
              <a:rPr lang="en-US" spc="-20" dirty="0">
                <a:solidFill>
                  <a:srgbClr val="777777"/>
                </a:solidFill>
                <a:latin typeface="Montserrat" panose="00000500000000000000"/>
                <a:cs typeface="Montserrat" panose="00000500000000000000"/>
              </a:rPr>
              <a:t>only</a:t>
            </a:r>
            <a:endParaRPr lang="en-US" dirty="0">
              <a:latin typeface="Montserrat" panose="00000500000000000000"/>
              <a:cs typeface="Montserrat" panose="00000500000000000000"/>
            </a:endParaRPr>
          </a:p>
          <a:p>
            <a:endParaRPr lang="en-US" dirty="0"/>
          </a:p>
        </p:txBody>
      </p:sp>
      <p:pic>
        <p:nvPicPr>
          <p:cNvPr id="2" name="Picture 1"/>
          <p:cNvPicPr>
            <a:picLocks noChangeAspect="1"/>
          </p:cNvPicPr>
          <p:nvPr userDrawn="1"/>
        </p:nvPicPr>
        <p:blipFill>
          <a:blip r:embed="rId10"/>
          <a:stretch>
            <a:fillRect/>
          </a:stretch>
        </p:blipFill>
        <p:spPr>
          <a:xfrm>
            <a:off x="9067800" y="242015"/>
            <a:ext cx="2971800" cy="4364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package" Target="../embeddings/Microsoft_Word_Document.docx"/><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2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6.png"/><Relationship Id="rId4" Type="http://schemas.openxmlformats.org/officeDocument/2006/relationships/image" Target="../media/image79.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7.png"/><Relationship Id="rId7" Type="http://schemas.openxmlformats.org/officeDocument/2006/relationships/image" Target="../media/image110.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2.png"/><Relationship Id="rId7"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22.png"/><Relationship Id="rId10" Type="http://schemas.openxmlformats.org/officeDocument/2006/relationships/image" Target="../media/image125.svg"/><Relationship Id="rId4" Type="http://schemas.openxmlformats.org/officeDocument/2006/relationships/image" Target="../media/image121.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72352"/>
          </a:xfrm>
          <a:custGeom>
            <a:avLst/>
            <a:gdLst/>
            <a:ahLst/>
            <a:cxnLst/>
            <a:rect l="l" t="t" r="r" b="b"/>
            <a:pathLst>
              <a:path w="12192000" h="57150">
                <a:moveTo>
                  <a:pt x="12191999" y="57149"/>
                </a:moveTo>
                <a:lnTo>
                  <a:pt x="0" y="57149"/>
                </a:lnTo>
                <a:lnTo>
                  <a:pt x="0" y="0"/>
                </a:lnTo>
                <a:lnTo>
                  <a:pt x="12191999" y="0"/>
                </a:lnTo>
                <a:lnTo>
                  <a:pt x="12191999" y="57149"/>
                </a:lnTo>
                <a:close/>
              </a:path>
            </a:pathLst>
          </a:custGeom>
          <a:solidFill>
            <a:srgbClr val="C7B187"/>
          </a:solidFill>
        </p:spPr>
        <p:txBody>
          <a:bodyPr wrap="square" lIns="0" tIns="0" rIns="0" bIns="0" rtlCol="0"/>
          <a:lstStyle/>
          <a:p>
            <a:endParaRPr/>
          </a:p>
        </p:txBody>
      </p:sp>
      <p:sp>
        <p:nvSpPr>
          <p:cNvPr id="3" name="object 3"/>
          <p:cNvSpPr txBox="1">
            <a:spLocks noGrp="1"/>
          </p:cNvSpPr>
          <p:nvPr>
            <p:ph type="title" idx="4294967295"/>
          </p:nvPr>
        </p:nvSpPr>
        <p:spPr>
          <a:xfrm>
            <a:off x="1143000" y="2032834"/>
            <a:ext cx="6181090" cy="1251585"/>
          </a:xfrm>
          <a:prstGeom prst="rect">
            <a:avLst/>
          </a:prstGeom>
        </p:spPr>
        <p:txBody>
          <a:bodyPr vert="horz" wrap="square" lIns="0" tIns="13970" rIns="0" bIns="0" rtlCol="0">
            <a:spAutoFit/>
          </a:bodyPr>
          <a:lstStyle/>
          <a:p>
            <a:pPr marL="12700">
              <a:lnSpc>
                <a:spcPts val="4790"/>
              </a:lnSpc>
              <a:spcBef>
                <a:spcPts val="110"/>
              </a:spcBef>
            </a:pPr>
            <a:r>
              <a:rPr sz="4150" spc="-160" dirty="0">
                <a:solidFill>
                  <a:srgbClr val="1A365C"/>
                </a:solidFill>
                <a:latin typeface="Arial" panose="020B0604020202020204"/>
                <a:cs typeface="Arial" panose="020B0604020202020204"/>
              </a:rPr>
              <a:t>RIVER</a:t>
            </a:r>
            <a:r>
              <a:rPr sz="4150" spc="-265" dirty="0">
                <a:solidFill>
                  <a:srgbClr val="1A365C"/>
                </a:solidFill>
                <a:latin typeface="Arial" panose="020B0604020202020204"/>
                <a:cs typeface="Arial" panose="020B0604020202020204"/>
              </a:rPr>
              <a:t> </a:t>
            </a:r>
            <a:r>
              <a:rPr sz="4150" spc="-295" dirty="0">
                <a:solidFill>
                  <a:srgbClr val="1A365C"/>
                </a:solidFill>
                <a:latin typeface="Arial" panose="020B0604020202020204"/>
                <a:cs typeface="Arial" panose="020B0604020202020204"/>
              </a:rPr>
              <a:t>DELTA</a:t>
            </a:r>
            <a:endParaRPr sz="4150" dirty="0">
              <a:latin typeface="Arial" panose="020B0604020202020204"/>
              <a:cs typeface="Arial" panose="020B0604020202020204"/>
            </a:endParaRPr>
          </a:p>
          <a:p>
            <a:pPr marL="12700">
              <a:lnSpc>
                <a:spcPts val="4850"/>
              </a:lnSpc>
            </a:pPr>
            <a:r>
              <a:rPr sz="4200" spc="-350" dirty="0">
                <a:latin typeface="Arial" panose="020B0604020202020204"/>
                <a:cs typeface="Arial" panose="020B0604020202020204"/>
              </a:rPr>
              <a:t>GLOBAL</a:t>
            </a:r>
            <a:r>
              <a:rPr sz="4200" spc="-270" dirty="0">
                <a:latin typeface="Arial" panose="020B0604020202020204"/>
                <a:cs typeface="Arial" panose="020B0604020202020204"/>
              </a:rPr>
              <a:t> </a:t>
            </a:r>
            <a:r>
              <a:rPr sz="4200" spc="-190" dirty="0">
                <a:latin typeface="Arial" panose="020B0604020202020204"/>
                <a:cs typeface="Arial" panose="020B0604020202020204"/>
              </a:rPr>
              <a:t>FRONTIER</a:t>
            </a:r>
            <a:r>
              <a:rPr sz="4200" spc="-260" dirty="0">
                <a:latin typeface="Arial" panose="020B0604020202020204"/>
                <a:cs typeface="Arial" panose="020B0604020202020204"/>
              </a:rPr>
              <a:t> </a:t>
            </a:r>
            <a:r>
              <a:rPr sz="4200" spc="-135" dirty="0">
                <a:latin typeface="Arial" panose="020B0604020202020204"/>
                <a:cs typeface="Arial" panose="020B0604020202020204"/>
              </a:rPr>
              <a:t>FUND</a:t>
            </a:r>
            <a:endParaRPr sz="4200" dirty="0">
              <a:latin typeface="Arial" panose="020B0604020202020204"/>
              <a:cs typeface="Arial" panose="020B0604020202020204"/>
            </a:endParaRPr>
          </a:p>
        </p:txBody>
      </p:sp>
      <p:sp>
        <p:nvSpPr>
          <p:cNvPr id="4" name="object 4"/>
          <p:cNvSpPr txBox="1"/>
          <p:nvPr/>
        </p:nvSpPr>
        <p:spPr>
          <a:xfrm>
            <a:off x="1143000" y="3482789"/>
            <a:ext cx="8089900" cy="384078"/>
          </a:xfrm>
          <a:prstGeom prst="rect">
            <a:avLst/>
          </a:prstGeom>
        </p:spPr>
        <p:txBody>
          <a:bodyPr vert="horz" wrap="square" lIns="0" tIns="14604" rIns="0" bIns="0" rtlCol="0">
            <a:spAutoFit/>
          </a:bodyPr>
          <a:lstStyle/>
          <a:p>
            <a:pPr marL="12700">
              <a:lnSpc>
                <a:spcPct val="100000"/>
              </a:lnSpc>
            </a:pPr>
            <a:r>
              <a:rPr sz="2400" spc="-250" dirty="0">
                <a:solidFill>
                  <a:srgbClr val="1A365C"/>
                </a:solidFill>
                <a:latin typeface="Montserrat" panose="00000500000000000000" pitchFamily="2" charset="0"/>
                <a:cs typeface="Lucida Sans Unicode" panose="020B0602030504020204"/>
              </a:rPr>
              <a:t>The</a:t>
            </a:r>
            <a:r>
              <a:rPr sz="2400" spc="-210" dirty="0">
                <a:solidFill>
                  <a:srgbClr val="1A365C"/>
                </a:solidFill>
                <a:latin typeface="Montserrat" panose="00000500000000000000" pitchFamily="2" charset="0"/>
                <a:cs typeface="Lucida Sans Unicode" panose="020B0602030504020204"/>
              </a:rPr>
              <a:t> </a:t>
            </a:r>
            <a:r>
              <a:rPr sz="2400" spc="-235" dirty="0">
                <a:solidFill>
                  <a:srgbClr val="1A365C"/>
                </a:solidFill>
                <a:latin typeface="Montserrat" panose="00000500000000000000" pitchFamily="2" charset="0"/>
                <a:cs typeface="Lucida Sans Unicode" panose="020B0602030504020204"/>
              </a:rPr>
              <a:t>Leading</a:t>
            </a:r>
            <a:r>
              <a:rPr sz="2400" spc="-290" dirty="0">
                <a:solidFill>
                  <a:srgbClr val="1A365C"/>
                </a:solidFill>
                <a:latin typeface="Montserrat" panose="00000500000000000000" pitchFamily="2" charset="0"/>
                <a:cs typeface="Lucida Sans Unicode" panose="020B0602030504020204"/>
              </a:rPr>
              <a:t> </a:t>
            </a:r>
            <a:r>
              <a:rPr sz="2400" spc="-270" dirty="0">
                <a:solidFill>
                  <a:srgbClr val="1A365C"/>
                </a:solidFill>
                <a:latin typeface="Montserrat" panose="00000500000000000000" pitchFamily="2" charset="0"/>
                <a:cs typeface="Lucida Sans Unicode" panose="020B0602030504020204"/>
              </a:rPr>
              <a:t>Asia-</a:t>
            </a:r>
            <a:r>
              <a:rPr sz="2400" spc="-245" dirty="0">
                <a:solidFill>
                  <a:srgbClr val="1A365C"/>
                </a:solidFill>
                <a:latin typeface="Montserrat" panose="00000500000000000000" pitchFamily="2" charset="0"/>
                <a:cs typeface="Lucida Sans Unicode" panose="020B0602030504020204"/>
              </a:rPr>
              <a:t>Based</a:t>
            </a:r>
            <a:r>
              <a:rPr sz="2400" spc="-204" dirty="0">
                <a:solidFill>
                  <a:srgbClr val="1A365C"/>
                </a:solidFill>
                <a:latin typeface="Montserrat" panose="00000500000000000000" pitchFamily="2" charset="0"/>
                <a:cs typeface="Lucida Sans Unicode" panose="020B0602030504020204"/>
              </a:rPr>
              <a:t> </a:t>
            </a:r>
            <a:r>
              <a:rPr sz="2400" spc="-235" dirty="0">
                <a:solidFill>
                  <a:srgbClr val="1A365C"/>
                </a:solidFill>
                <a:latin typeface="Montserrat" panose="00000500000000000000" pitchFamily="2" charset="0"/>
                <a:cs typeface="Lucida Sans Unicode" panose="020B0602030504020204"/>
              </a:rPr>
              <a:t>Global</a:t>
            </a:r>
            <a:r>
              <a:rPr sz="2400" spc="-290" dirty="0">
                <a:solidFill>
                  <a:srgbClr val="1A365C"/>
                </a:solidFill>
                <a:latin typeface="Montserrat" panose="00000500000000000000" pitchFamily="2" charset="0"/>
                <a:cs typeface="Lucida Sans Unicode" panose="020B0602030504020204"/>
              </a:rPr>
              <a:t> </a:t>
            </a:r>
            <a:r>
              <a:rPr sz="2400" spc="-215" dirty="0">
                <a:solidFill>
                  <a:srgbClr val="1A365C"/>
                </a:solidFill>
                <a:latin typeface="Montserrat" panose="00000500000000000000" pitchFamily="2" charset="0"/>
                <a:cs typeface="Lucida Sans Unicode" panose="020B0602030504020204"/>
              </a:rPr>
              <a:t>Allocation</a:t>
            </a:r>
            <a:r>
              <a:rPr sz="2400" spc="-204" dirty="0">
                <a:solidFill>
                  <a:srgbClr val="1A365C"/>
                </a:solidFill>
                <a:latin typeface="Montserrat" panose="00000500000000000000" pitchFamily="2" charset="0"/>
                <a:cs typeface="Lucida Sans Unicode" panose="020B0602030504020204"/>
              </a:rPr>
              <a:t> </a:t>
            </a:r>
            <a:r>
              <a:rPr sz="2400" spc="-220" dirty="0">
                <a:solidFill>
                  <a:srgbClr val="1A365C"/>
                </a:solidFill>
                <a:latin typeface="Montserrat" panose="00000500000000000000" pitchFamily="2" charset="0"/>
                <a:cs typeface="Lucida Sans Unicode" panose="020B0602030504020204"/>
              </a:rPr>
              <a:t>Fund</a:t>
            </a:r>
            <a:r>
              <a:rPr sz="2400" spc="-210" dirty="0">
                <a:solidFill>
                  <a:srgbClr val="1A365C"/>
                </a:solidFill>
                <a:latin typeface="Montserrat" panose="00000500000000000000" pitchFamily="2" charset="0"/>
                <a:cs typeface="Lucida Sans Unicode" panose="020B0602030504020204"/>
              </a:rPr>
              <a:t> </a:t>
            </a:r>
            <a:r>
              <a:rPr sz="2400" spc="-250" dirty="0">
                <a:solidFill>
                  <a:srgbClr val="1A365C"/>
                </a:solidFill>
                <a:latin typeface="Montserrat" panose="00000500000000000000" pitchFamily="2" charset="0"/>
                <a:cs typeface="Lucida Sans Unicode" panose="020B0602030504020204"/>
              </a:rPr>
              <a:t>of</a:t>
            </a:r>
            <a:r>
              <a:rPr sz="2400" spc="-204" dirty="0">
                <a:solidFill>
                  <a:srgbClr val="1A365C"/>
                </a:solidFill>
                <a:latin typeface="Montserrat" panose="00000500000000000000" pitchFamily="2" charset="0"/>
                <a:cs typeface="Lucida Sans Unicode" panose="020B0602030504020204"/>
              </a:rPr>
              <a:t> </a:t>
            </a:r>
            <a:r>
              <a:rPr sz="2400" spc="-295" dirty="0">
                <a:solidFill>
                  <a:srgbClr val="1A365C"/>
                </a:solidFill>
                <a:latin typeface="Montserrat" panose="00000500000000000000" pitchFamily="2" charset="0"/>
                <a:cs typeface="Lucida Sans Unicode" panose="020B0602030504020204"/>
              </a:rPr>
              <a:t>Hedge</a:t>
            </a:r>
            <a:r>
              <a:rPr sz="2400" spc="-210" dirty="0">
                <a:solidFill>
                  <a:srgbClr val="1A365C"/>
                </a:solidFill>
                <a:latin typeface="Montserrat" panose="00000500000000000000" pitchFamily="2" charset="0"/>
                <a:cs typeface="Lucida Sans Unicode" panose="020B0602030504020204"/>
              </a:rPr>
              <a:t> </a:t>
            </a:r>
            <a:r>
              <a:rPr sz="2400" spc="-150" dirty="0">
                <a:solidFill>
                  <a:srgbClr val="1A365C"/>
                </a:solidFill>
                <a:latin typeface="Montserrat" panose="00000500000000000000" pitchFamily="2" charset="0"/>
                <a:cs typeface="Lucida Sans Unicode" panose="020B0602030504020204"/>
              </a:rPr>
              <a:t>Funds</a:t>
            </a:r>
            <a:endParaRPr sz="2400" dirty="0">
              <a:latin typeface="Montserrat" panose="00000500000000000000" pitchFamily="2" charset="0"/>
              <a:cs typeface="Lucida Sans Unicode" panose="020B0602030504020204"/>
            </a:endParaRPr>
          </a:p>
        </p:txBody>
      </p:sp>
      <p:sp>
        <p:nvSpPr>
          <p:cNvPr id="5" name="object 5"/>
          <p:cNvSpPr/>
          <p:nvPr/>
        </p:nvSpPr>
        <p:spPr>
          <a:xfrm>
            <a:off x="1143000" y="4037806"/>
            <a:ext cx="9906000" cy="9525"/>
          </a:xfrm>
          <a:custGeom>
            <a:avLst/>
            <a:gdLst/>
            <a:ahLst/>
            <a:cxnLst/>
            <a:rect l="l" t="t" r="r" b="b"/>
            <a:pathLst>
              <a:path w="9906000" h="9525">
                <a:moveTo>
                  <a:pt x="9905999" y="9524"/>
                </a:moveTo>
                <a:lnTo>
                  <a:pt x="0" y="9524"/>
                </a:lnTo>
                <a:lnTo>
                  <a:pt x="0" y="0"/>
                </a:lnTo>
                <a:lnTo>
                  <a:pt x="9905999" y="0"/>
                </a:lnTo>
                <a:lnTo>
                  <a:pt x="9905999" y="9524"/>
                </a:lnTo>
                <a:close/>
              </a:path>
            </a:pathLst>
          </a:custGeom>
          <a:solidFill>
            <a:srgbClr val="E4E4E4"/>
          </a:solidFill>
        </p:spPr>
        <p:txBody>
          <a:bodyPr wrap="square" lIns="0" tIns="0" rIns="0" bIns="0" rtlCol="0"/>
          <a:lstStyle/>
          <a:p>
            <a:endParaRPr/>
          </a:p>
        </p:txBody>
      </p:sp>
      <p:sp>
        <p:nvSpPr>
          <p:cNvPr id="6" name="object 6"/>
          <p:cNvSpPr txBox="1"/>
          <p:nvPr/>
        </p:nvSpPr>
        <p:spPr>
          <a:xfrm>
            <a:off x="1130300" y="4218270"/>
            <a:ext cx="6718299" cy="251992"/>
          </a:xfrm>
          <a:prstGeom prst="rect">
            <a:avLst/>
          </a:prstGeom>
        </p:spPr>
        <p:txBody>
          <a:bodyPr vert="horz" wrap="square" lIns="0" tIns="13335" rIns="0" bIns="0" rtlCol="0">
            <a:spAutoFit/>
          </a:bodyPr>
          <a:lstStyle/>
          <a:p>
            <a:pPr marL="12700">
              <a:lnSpc>
                <a:spcPct val="100000"/>
              </a:lnSpc>
              <a:spcBef>
                <a:spcPts val="105"/>
              </a:spcBef>
            </a:pPr>
            <a:r>
              <a:rPr sz="1550" spc="-140" dirty="0">
                <a:solidFill>
                  <a:srgbClr val="1A365C"/>
                </a:solidFill>
                <a:latin typeface="Montserrat SemiBold" panose="00000700000000000000" pitchFamily="2" charset="0"/>
                <a:cs typeface="Arial" panose="020B0604020202020204"/>
              </a:rPr>
              <a:t>Cayman</a:t>
            </a:r>
            <a:r>
              <a:rPr sz="1550" spc="-75" dirty="0">
                <a:solidFill>
                  <a:srgbClr val="1A365C"/>
                </a:solidFill>
                <a:latin typeface="Montserrat SemiBold" panose="00000700000000000000" pitchFamily="2" charset="0"/>
                <a:cs typeface="Arial" panose="020B0604020202020204"/>
              </a:rPr>
              <a:t> </a:t>
            </a:r>
            <a:r>
              <a:rPr sz="1550" spc="-114" dirty="0">
                <a:solidFill>
                  <a:srgbClr val="1A365C"/>
                </a:solidFill>
                <a:latin typeface="Montserrat SemiBold" panose="00000700000000000000" pitchFamily="2" charset="0"/>
                <a:cs typeface="Arial" panose="020B0604020202020204"/>
              </a:rPr>
              <a:t>Exempted</a:t>
            </a:r>
            <a:r>
              <a:rPr sz="1550" spc="-70" dirty="0">
                <a:solidFill>
                  <a:srgbClr val="1A365C"/>
                </a:solidFill>
                <a:latin typeface="Montserrat SemiBold" panose="00000700000000000000" pitchFamily="2" charset="0"/>
                <a:cs typeface="Arial" panose="020B0604020202020204"/>
              </a:rPr>
              <a:t> </a:t>
            </a:r>
            <a:r>
              <a:rPr lang="en-US" altLang="zh-TW" sz="1550" spc="-40" dirty="0">
                <a:solidFill>
                  <a:srgbClr val="1A365C"/>
                </a:solidFill>
                <a:latin typeface="Montserrat SemiBold" panose="00000700000000000000" pitchFamily="2" charset="0"/>
                <a:cs typeface="Arial" panose="020B0604020202020204"/>
              </a:rPr>
              <a:t>Company</a:t>
            </a:r>
            <a:r>
              <a:rPr lang="zh-TW" altLang="en-US" sz="1550" spc="-40" dirty="0">
                <a:solidFill>
                  <a:srgbClr val="1A365C"/>
                </a:solidFill>
                <a:latin typeface="Montserrat SemiBold" panose="00000700000000000000" pitchFamily="2" charset="0"/>
                <a:cs typeface="Arial" panose="020B0604020202020204"/>
              </a:rPr>
              <a:t> </a:t>
            </a:r>
            <a:r>
              <a:rPr sz="1500" spc="-35" dirty="0">
                <a:solidFill>
                  <a:srgbClr val="1A365C"/>
                </a:solidFill>
                <a:latin typeface="Montserrat SemiBold" panose="00000700000000000000" pitchFamily="2" charset="0"/>
                <a:cs typeface="MS PGothic" panose="020B0600070205080204" charset="-128"/>
              </a:rPr>
              <a:t>|</a:t>
            </a:r>
            <a:r>
              <a:rPr sz="1500" spc="-100" dirty="0">
                <a:solidFill>
                  <a:srgbClr val="1A365C"/>
                </a:solidFill>
                <a:latin typeface="Montserrat SemiBold" panose="00000700000000000000" pitchFamily="2" charset="0"/>
                <a:cs typeface="MS PGothic" panose="020B0600070205080204" charset="-128"/>
              </a:rPr>
              <a:t> </a:t>
            </a:r>
            <a:r>
              <a:rPr sz="1550" spc="-114" dirty="0">
                <a:solidFill>
                  <a:srgbClr val="1A365C"/>
                </a:solidFill>
                <a:latin typeface="Montserrat SemiBold" panose="00000700000000000000" pitchFamily="2" charset="0"/>
                <a:cs typeface="Arial" panose="020B0604020202020204"/>
              </a:rPr>
              <a:t>Hong</a:t>
            </a:r>
            <a:r>
              <a:rPr sz="1550" spc="-70" dirty="0">
                <a:solidFill>
                  <a:srgbClr val="1A365C"/>
                </a:solidFill>
                <a:latin typeface="Montserrat SemiBold" panose="00000700000000000000" pitchFamily="2" charset="0"/>
                <a:cs typeface="Arial" panose="020B0604020202020204"/>
              </a:rPr>
              <a:t> </a:t>
            </a:r>
            <a:r>
              <a:rPr sz="1550" spc="-120" dirty="0">
                <a:solidFill>
                  <a:srgbClr val="1A365C"/>
                </a:solidFill>
                <a:latin typeface="Montserrat SemiBold" panose="00000700000000000000" pitchFamily="2" charset="0"/>
                <a:cs typeface="Arial" panose="020B0604020202020204"/>
              </a:rPr>
              <a:t>Kong</a:t>
            </a:r>
            <a:r>
              <a:rPr sz="1550" spc="-70" dirty="0">
                <a:solidFill>
                  <a:srgbClr val="1A365C"/>
                </a:solidFill>
                <a:latin typeface="Montserrat SemiBold" panose="00000700000000000000" pitchFamily="2" charset="0"/>
                <a:cs typeface="Arial" panose="020B0604020202020204"/>
              </a:rPr>
              <a:t> </a:t>
            </a:r>
            <a:r>
              <a:rPr sz="1550" spc="-229" dirty="0">
                <a:solidFill>
                  <a:srgbClr val="1A365C"/>
                </a:solidFill>
                <a:latin typeface="Montserrat SemiBold" panose="00000700000000000000" pitchFamily="2" charset="0"/>
                <a:cs typeface="Arial" panose="020B0604020202020204"/>
              </a:rPr>
              <a:t>SFC</a:t>
            </a:r>
            <a:r>
              <a:rPr sz="1550" spc="-105" dirty="0">
                <a:solidFill>
                  <a:srgbClr val="1A365C"/>
                </a:solidFill>
                <a:latin typeface="Montserrat SemiBold" panose="00000700000000000000" pitchFamily="2" charset="0"/>
                <a:cs typeface="Arial" panose="020B0604020202020204"/>
              </a:rPr>
              <a:t> </a:t>
            </a:r>
            <a:r>
              <a:rPr lang="zh-TW" altLang="en-US" sz="1550" spc="-105" dirty="0">
                <a:solidFill>
                  <a:srgbClr val="1A365C"/>
                </a:solidFill>
                <a:latin typeface="Montserrat SemiBold" panose="00000700000000000000" pitchFamily="2" charset="0"/>
                <a:cs typeface="Arial" panose="020B0604020202020204"/>
              </a:rPr>
              <a:t> </a:t>
            </a:r>
            <a:r>
              <a:rPr sz="1550" spc="-65" dirty="0">
                <a:solidFill>
                  <a:srgbClr val="1A365C"/>
                </a:solidFill>
                <a:latin typeface="Montserrat SemiBold" panose="00000700000000000000" pitchFamily="2" charset="0"/>
                <a:cs typeface="Arial" panose="020B0604020202020204"/>
              </a:rPr>
              <a:t>Licensed</a:t>
            </a:r>
            <a:endParaRPr sz="1550" dirty="0">
              <a:latin typeface="Montserrat SemiBold" panose="00000700000000000000" pitchFamily="2" charset="0"/>
              <a:cs typeface="Arial" panose="020B0604020202020204"/>
            </a:endParaRPr>
          </a:p>
        </p:txBody>
      </p:sp>
      <p:pic>
        <p:nvPicPr>
          <p:cNvPr id="11" name="Picture 10"/>
          <p:cNvPicPr>
            <a:picLocks noChangeAspect="1"/>
          </p:cNvPicPr>
          <p:nvPr/>
        </p:nvPicPr>
        <p:blipFill>
          <a:blip r:embed="rId3"/>
          <a:stretch>
            <a:fillRect/>
          </a:stretch>
        </p:blipFill>
        <p:spPr>
          <a:xfrm>
            <a:off x="9067800" y="242015"/>
            <a:ext cx="2971800" cy="436446"/>
          </a:xfrm>
          <a:prstGeom prst="rect">
            <a:avLst/>
          </a:prstGeom>
        </p:spPr>
      </p:pic>
      <p:sp>
        <p:nvSpPr>
          <p:cNvPr id="8" name="object 9">
            <a:extLst>
              <a:ext uri="{FF2B5EF4-FFF2-40B4-BE49-F238E27FC236}">
                <a16:creationId xmlns:a16="http://schemas.microsoft.com/office/drawing/2014/main" id="{AE9DEC11-B4D4-8875-F8FF-56EC627F60B6}"/>
              </a:ext>
            </a:extLst>
          </p:cNvPr>
          <p:cNvSpPr txBox="1"/>
          <p:nvPr/>
        </p:nvSpPr>
        <p:spPr>
          <a:xfrm>
            <a:off x="1130300" y="6231645"/>
            <a:ext cx="1689100" cy="224420"/>
          </a:xfrm>
          <a:prstGeom prst="rect">
            <a:avLst/>
          </a:prstGeom>
        </p:spPr>
        <p:txBody>
          <a:bodyPr vert="horz" wrap="square" lIns="0" tIns="16510" rIns="0" bIns="0" rtlCol="0">
            <a:spAutoFit/>
          </a:bodyPr>
          <a:lstStyle/>
          <a:p>
            <a:pPr marL="12700">
              <a:lnSpc>
                <a:spcPct val="100000"/>
              </a:lnSpc>
              <a:spcBef>
                <a:spcPts val="130"/>
              </a:spcBef>
            </a:pPr>
            <a:r>
              <a:rPr lang="en-US" altLang="zh-TW" sz="1350" spc="-90" dirty="0">
                <a:solidFill>
                  <a:srgbClr val="1A365C"/>
                </a:solidFill>
                <a:latin typeface="Montserrat" panose="00000500000000000000" pitchFamily="2" charset="0"/>
                <a:cs typeface="Microsoft Sans Serif"/>
              </a:rPr>
              <a:t>[</a:t>
            </a:r>
            <a:r>
              <a:rPr lang="en-US" altLang="zh-TW" sz="1350" b="1" spc="-90" dirty="0">
                <a:solidFill>
                  <a:srgbClr val="FF0000"/>
                </a:solidFill>
                <a:latin typeface="Montserrat" panose="00000500000000000000" pitchFamily="2" charset="0"/>
                <a:cs typeface="Microsoft Sans Serif"/>
              </a:rPr>
              <a:t>Input Month</a:t>
            </a:r>
            <a:r>
              <a:rPr lang="en-US" altLang="zh-TW" sz="1350" spc="-90" dirty="0">
                <a:solidFill>
                  <a:srgbClr val="1A365C"/>
                </a:solidFill>
                <a:latin typeface="Montserrat" panose="00000500000000000000" pitchFamily="2" charset="0"/>
                <a:cs typeface="Microsoft Sans Serif"/>
              </a:rPr>
              <a:t>]</a:t>
            </a:r>
            <a:r>
              <a:rPr sz="1350" spc="-50" dirty="0">
                <a:solidFill>
                  <a:srgbClr val="1A365C"/>
                </a:solidFill>
                <a:latin typeface="Montserrat" panose="00000500000000000000" pitchFamily="2" charset="0"/>
                <a:cs typeface="Microsoft Sans Serif"/>
              </a:rPr>
              <a:t> </a:t>
            </a:r>
            <a:r>
              <a:rPr sz="1350" spc="-150" dirty="0">
                <a:solidFill>
                  <a:srgbClr val="1A365C"/>
                </a:solidFill>
                <a:latin typeface="Montserrat" panose="00000500000000000000" pitchFamily="2" charset="0"/>
                <a:cs typeface="Microsoft Sans Serif"/>
              </a:rPr>
              <a:t>2025</a:t>
            </a:r>
            <a:endParaRPr sz="1350" dirty="0">
              <a:latin typeface="Montserrat" panose="00000500000000000000" pitchFamily="2" charset="0"/>
              <a:cs typeface="Microsoft Sans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0227" y="380206"/>
            <a:ext cx="4176134" cy="447558"/>
          </a:xfrm>
          <a:prstGeom prst="rect">
            <a:avLst/>
          </a:prstGeom>
        </p:spPr>
        <p:txBody>
          <a:bodyPr vert="horz" wrap="square" lIns="0" tIns="16510" rIns="0" bIns="0" rtlCol="0">
            <a:spAutoFit/>
          </a:bodyPr>
          <a:lstStyle/>
          <a:p>
            <a:pPr marL="12700">
              <a:lnSpc>
                <a:spcPct val="100000"/>
              </a:lnSpc>
              <a:spcBef>
                <a:spcPts val="130"/>
              </a:spcBef>
            </a:pPr>
            <a:r>
              <a:rPr sz="2800" b="1" spc="-220" dirty="0">
                <a:solidFill>
                  <a:srgbClr val="333333"/>
                </a:solidFill>
                <a:latin typeface="Montserrat SemiBold" panose="00000700000000000000"/>
                <a:cs typeface="Montserrat SemiBold" panose="00000700000000000000"/>
              </a:rPr>
              <a:t>Evolution</a:t>
            </a:r>
            <a:r>
              <a:rPr sz="2800" b="1" spc="-135" dirty="0">
                <a:solidFill>
                  <a:srgbClr val="333333"/>
                </a:solidFill>
                <a:latin typeface="Montserrat SemiBold" panose="00000700000000000000"/>
                <a:cs typeface="Montserrat SemiBold" panose="00000700000000000000"/>
              </a:rPr>
              <a:t> </a:t>
            </a:r>
            <a:r>
              <a:rPr sz="2800" b="1" spc="-190" dirty="0">
                <a:solidFill>
                  <a:srgbClr val="333333"/>
                </a:solidFill>
                <a:latin typeface="Montserrat SemiBold" panose="00000700000000000000"/>
                <a:cs typeface="Montserrat SemiBold" panose="00000700000000000000"/>
              </a:rPr>
              <a:t>of</a:t>
            </a:r>
            <a:r>
              <a:rPr sz="2800" b="1" spc="-130" dirty="0">
                <a:solidFill>
                  <a:srgbClr val="333333"/>
                </a:solidFill>
                <a:latin typeface="Montserrat SemiBold" panose="00000700000000000000"/>
                <a:cs typeface="Montserrat SemiBold" panose="00000700000000000000"/>
              </a:rPr>
              <a:t> </a:t>
            </a:r>
            <a:r>
              <a:rPr sz="2800" b="1" spc="-245" dirty="0">
                <a:solidFill>
                  <a:srgbClr val="333333"/>
                </a:solidFill>
                <a:latin typeface="Montserrat SemiBold" panose="00000700000000000000"/>
                <a:cs typeface="Montserrat SemiBold" panose="00000700000000000000"/>
              </a:rPr>
              <a:t>Our</a:t>
            </a:r>
            <a:r>
              <a:rPr sz="2800" b="1" spc="-130" dirty="0">
                <a:solidFill>
                  <a:srgbClr val="333333"/>
                </a:solidFill>
                <a:latin typeface="Montserrat SemiBold" panose="00000700000000000000"/>
                <a:cs typeface="Montserrat SemiBold" panose="00000700000000000000"/>
              </a:rPr>
              <a:t> </a:t>
            </a:r>
            <a:r>
              <a:rPr sz="2800" b="1" spc="-165" dirty="0">
                <a:solidFill>
                  <a:srgbClr val="333333"/>
                </a:solidFill>
                <a:latin typeface="Montserrat SemiBold" panose="00000700000000000000"/>
                <a:cs typeface="Montserrat SemiBold" panose="00000700000000000000"/>
              </a:rPr>
              <a:t>Portfolio</a:t>
            </a:r>
            <a:endParaRPr sz="2800" dirty="0">
              <a:latin typeface="Montserrat SemiBold" panose="00000700000000000000"/>
              <a:cs typeface="Montserrat SemiBold" panose="00000700000000000000"/>
            </a:endParaRPr>
          </a:p>
        </p:txBody>
      </p:sp>
      <p:sp>
        <p:nvSpPr>
          <p:cNvPr id="3" name="object 3"/>
          <p:cNvSpPr txBox="1"/>
          <p:nvPr/>
        </p:nvSpPr>
        <p:spPr>
          <a:xfrm>
            <a:off x="692786" y="4456076"/>
            <a:ext cx="1350645" cy="259715"/>
          </a:xfrm>
          <a:prstGeom prst="rect">
            <a:avLst/>
          </a:prstGeom>
        </p:spPr>
        <p:txBody>
          <a:bodyPr vert="horz" wrap="square" lIns="0" tIns="17145" rIns="0" bIns="0" rtlCol="0">
            <a:spAutoFit/>
          </a:bodyPr>
          <a:lstStyle/>
          <a:p>
            <a:pPr marL="12700">
              <a:lnSpc>
                <a:spcPct val="100000"/>
              </a:lnSpc>
              <a:spcBef>
                <a:spcPts val="135"/>
              </a:spcBef>
            </a:pPr>
            <a:r>
              <a:rPr sz="1500" b="1" spc="-114" dirty="0">
                <a:solidFill>
                  <a:srgbClr val="C7B187"/>
                </a:solidFill>
                <a:latin typeface="Montserrat SemiBold" panose="00000700000000000000"/>
                <a:cs typeface="Montserrat SemiBold" panose="00000700000000000000"/>
              </a:rPr>
              <a:t>Core</a:t>
            </a:r>
            <a:r>
              <a:rPr sz="1500" b="1" spc="-25" dirty="0">
                <a:solidFill>
                  <a:srgbClr val="C7B187"/>
                </a:solidFill>
                <a:latin typeface="Montserrat SemiBold" panose="00000700000000000000"/>
                <a:cs typeface="Montserrat SemiBold" panose="00000700000000000000"/>
              </a:rPr>
              <a:t> </a:t>
            </a:r>
            <a:r>
              <a:rPr sz="1500" b="1" spc="-80" dirty="0">
                <a:solidFill>
                  <a:srgbClr val="C7B187"/>
                </a:solidFill>
                <a:latin typeface="Montserrat SemiBold" panose="00000700000000000000"/>
                <a:cs typeface="Montserrat SemiBold" panose="00000700000000000000"/>
              </a:rPr>
              <a:t>Principles</a:t>
            </a:r>
            <a:endParaRPr sz="1500">
              <a:latin typeface="Montserrat SemiBold" panose="00000700000000000000"/>
              <a:cs typeface="Montserrat SemiBold" panose="00000700000000000000"/>
            </a:endParaRPr>
          </a:p>
        </p:txBody>
      </p:sp>
      <p:pic>
        <p:nvPicPr>
          <p:cNvPr id="4" name="object 4"/>
          <p:cNvPicPr/>
          <p:nvPr/>
        </p:nvPicPr>
        <p:blipFill>
          <a:blip r:embed="rId2" cstate="print"/>
          <a:stretch>
            <a:fillRect/>
          </a:stretch>
        </p:blipFill>
        <p:spPr>
          <a:xfrm>
            <a:off x="705486" y="4844873"/>
            <a:ext cx="114299" cy="152399"/>
          </a:xfrm>
          <a:prstGeom prst="rect">
            <a:avLst/>
          </a:prstGeom>
        </p:spPr>
      </p:pic>
      <p:sp>
        <p:nvSpPr>
          <p:cNvPr id="5" name="object 5"/>
          <p:cNvSpPr txBox="1"/>
          <p:nvPr/>
        </p:nvSpPr>
        <p:spPr>
          <a:xfrm>
            <a:off x="883285" y="4775874"/>
            <a:ext cx="1969135" cy="1339850"/>
          </a:xfrm>
          <a:prstGeom prst="rect">
            <a:avLst/>
          </a:prstGeom>
        </p:spPr>
        <p:txBody>
          <a:bodyPr vert="horz" wrap="square" lIns="0" tIns="12065" rIns="0" bIns="0" rtlCol="0">
            <a:spAutoFit/>
          </a:bodyPr>
          <a:lstStyle/>
          <a:p>
            <a:pPr marL="12700" marR="16510">
              <a:lnSpc>
                <a:spcPct val="114000"/>
              </a:lnSpc>
              <a:spcBef>
                <a:spcPts val="95"/>
              </a:spcBef>
            </a:pPr>
            <a:r>
              <a:rPr sz="1150" spc="-75" dirty="0">
                <a:solidFill>
                  <a:srgbClr val="333333"/>
                </a:solidFill>
                <a:latin typeface="Montserrat" panose="00000500000000000000"/>
                <a:cs typeface="Montserrat" panose="00000500000000000000"/>
              </a:rPr>
              <a:t>Family</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capital</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10"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institutional </a:t>
            </a:r>
            <a:r>
              <a:rPr sz="1150" spc="-65" dirty="0">
                <a:solidFill>
                  <a:srgbClr val="333333"/>
                </a:solidFill>
                <a:latin typeface="Montserrat" panose="00000500000000000000"/>
                <a:cs typeface="Montserrat" panose="00000500000000000000"/>
              </a:rPr>
              <a:t>asset</a:t>
            </a:r>
            <a:r>
              <a:rPr sz="1150" spc="1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management</a:t>
            </a:r>
            <a:endParaRPr sz="1150">
              <a:latin typeface="Montserrat" panose="00000500000000000000"/>
              <a:cs typeface="Montserrat" panose="00000500000000000000"/>
            </a:endParaRPr>
          </a:p>
          <a:p>
            <a:pPr marL="50165" marR="22225">
              <a:lnSpc>
                <a:spcPct val="114000"/>
              </a:lnSpc>
              <a:spcBef>
                <a:spcPts val="455"/>
              </a:spcBef>
            </a:pPr>
            <a:r>
              <a:rPr sz="1150" spc="-75" dirty="0">
                <a:solidFill>
                  <a:srgbClr val="333333"/>
                </a:solidFill>
                <a:latin typeface="Montserrat" panose="00000500000000000000"/>
                <a:cs typeface="Montserrat" panose="00000500000000000000"/>
              </a:rPr>
              <a:t>Focus</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idiosyncratic</a:t>
            </a:r>
            <a:r>
              <a:rPr sz="1150" spc="-5" dirty="0">
                <a:solidFill>
                  <a:srgbClr val="333333"/>
                </a:solidFill>
                <a:latin typeface="Montserrat" panose="00000500000000000000"/>
                <a:cs typeface="Montserrat" panose="00000500000000000000"/>
              </a:rPr>
              <a:t> </a:t>
            </a:r>
            <a:r>
              <a:rPr sz="1150" spc="-45" dirty="0">
                <a:solidFill>
                  <a:srgbClr val="333333"/>
                </a:solidFill>
                <a:latin typeface="Montserrat" panose="00000500000000000000"/>
                <a:cs typeface="Montserrat" panose="00000500000000000000"/>
              </a:rPr>
              <a:t>alpha </a:t>
            </a:r>
            <a:r>
              <a:rPr sz="1150" spc="-70" dirty="0">
                <a:solidFill>
                  <a:srgbClr val="333333"/>
                </a:solidFill>
                <a:latin typeface="Montserrat" panose="00000500000000000000"/>
                <a:cs typeface="Montserrat" panose="00000500000000000000"/>
              </a:rPr>
              <a:t>across</a:t>
            </a:r>
            <a:r>
              <a:rPr sz="1150" spc="2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cycles</a:t>
            </a:r>
            <a:endParaRPr sz="1150">
              <a:latin typeface="Montserrat" panose="00000500000000000000"/>
              <a:cs typeface="Montserrat" panose="00000500000000000000"/>
            </a:endParaRPr>
          </a:p>
          <a:p>
            <a:pPr marL="50165" marR="5080">
              <a:lnSpc>
                <a:spcPct val="114000"/>
              </a:lnSpc>
              <a:spcBef>
                <a:spcPts val="450"/>
              </a:spcBef>
            </a:pPr>
            <a:r>
              <a:rPr sz="1150" spc="-65" dirty="0">
                <a:solidFill>
                  <a:srgbClr val="333333"/>
                </a:solidFill>
                <a:latin typeface="Montserrat" panose="00000500000000000000"/>
                <a:cs typeface="Montserrat" panose="00000500000000000000"/>
              </a:rPr>
              <a:t>Asia</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expertise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balanced</a:t>
            </a:r>
            <a:r>
              <a:rPr sz="1150"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with </a:t>
            </a:r>
            <a:r>
              <a:rPr sz="1150" spc="-80" dirty="0">
                <a:solidFill>
                  <a:srgbClr val="333333"/>
                </a:solidFill>
                <a:latin typeface="Montserrat" panose="00000500000000000000"/>
                <a:cs typeface="Montserrat" panose="00000500000000000000"/>
              </a:rPr>
              <a:t>US/EU</a:t>
            </a:r>
            <a:r>
              <a:rPr sz="1150" spc="1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allocations</a:t>
            </a:r>
            <a:endParaRPr sz="1150">
              <a:latin typeface="Montserrat" panose="00000500000000000000"/>
              <a:cs typeface="Montserrat" panose="00000500000000000000"/>
            </a:endParaRPr>
          </a:p>
        </p:txBody>
      </p:sp>
      <p:pic>
        <p:nvPicPr>
          <p:cNvPr id="6" name="object 6"/>
          <p:cNvPicPr/>
          <p:nvPr/>
        </p:nvPicPr>
        <p:blipFill>
          <a:blip r:embed="rId3" cstate="print"/>
          <a:stretch>
            <a:fillRect/>
          </a:stretch>
        </p:blipFill>
        <p:spPr>
          <a:xfrm>
            <a:off x="705486" y="5311598"/>
            <a:ext cx="152399" cy="133349"/>
          </a:xfrm>
          <a:prstGeom prst="rect">
            <a:avLst/>
          </a:prstGeom>
        </p:spPr>
      </p:pic>
      <p:pic>
        <p:nvPicPr>
          <p:cNvPr id="7" name="object 7"/>
          <p:cNvPicPr/>
          <p:nvPr/>
        </p:nvPicPr>
        <p:blipFill>
          <a:blip r:embed="rId4" cstate="print"/>
          <a:stretch>
            <a:fillRect/>
          </a:stretch>
        </p:blipFill>
        <p:spPr>
          <a:xfrm>
            <a:off x="705486" y="5759273"/>
            <a:ext cx="152399" cy="152399"/>
          </a:xfrm>
          <a:prstGeom prst="rect">
            <a:avLst/>
          </a:prstGeom>
        </p:spPr>
      </p:pic>
      <p:grpSp>
        <p:nvGrpSpPr>
          <p:cNvPr id="8" name="object 8"/>
          <p:cNvGrpSpPr/>
          <p:nvPr/>
        </p:nvGrpSpPr>
        <p:grpSpPr>
          <a:xfrm>
            <a:off x="3048000" y="4411485"/>
            <a:ext cx="2266950" cy="1800225"/>
            <a:chOff x="3600449" y="4400549"/>
            <a:chExt cx="2266950" cy="1800225"/>
          </a:xfrm>
        </p:grpSpPr>
        <p:sp>
          <p:nvSpPr>
            <p:cNvPr id="9" name="object 9"/>
            <p:cNvSpPr/>
            <p:nvPr/>
          </p:nvSpPr>
          <p:spPr>
            <a:xfrm>
              <a:off x="3600449" y="4400549"/>
              <a:ext cx="2266950" cy="1800225"/>
            </a:xfrm>
            <a:custGeom>
              <a:avLst/>
              <a:gdLst/>
              <a:ahLst/>
              <a:cxnLst/>
              <a:rect l="l" t="t" r="r" b="b"/>
              <a:pathLst>
                <a:path w="2266950" h="1800225">
                  <a:moveTo>
                    <a:pt x="2266949" y="1800224"/>
                  </a:moveTo>
                  <a:lnTo>
                    <a:pt x="0" y="1800224"/>
                  </a:lnTo>
                  <a:lnTo>
                    <a:pt x="0" y="0"/>
                  </a:lnTo>
                  <a:lnTo>
                    <a:pt x="2266949" y="0"/>
                  </a:lnTo>
                  <a:lnTo>
                    <a:pt x="2266949" y="1800224"/>
                  </a:lnTo>
                  <a:close/>
                </a:path>
              </a:pathLst>
            </a:custGeom>
            <a:solidFill>
              <a:srgbClr val="F5F5F5"/>
            </a:solidFill>
          </p:spPr>
          <p:txBody>
            <a:bodyPr wrap="square" lIns="0" tIns="0" rIns="0" bIns="0" rtlCol="0"/>
            <a:lstStyle/>
            <a:p>
              <a:endParaRPr/>
            </a:p>
          </p:txBody>
        </p:sp>
        <p:sp>
          <p:nvSpPr>
            <p:cNvPr id="10" name="object 10"/>
            <p:cNvSpPr/>
            <p:nvPr/>
          </p:nvSpPr>
          <p:spPr>
            <a:xfrm>
              <a:off x="3600449" y="4400549"/>
              <a:ext cx="38100" cy="1800225"/>
            </a:xfrm>
            <a:custGeom>
              <a:avLst/>
              <a:gdLst/>
              <a:ahLst/>
              <a:cxnLst/>
              <a:rect l="l" t="t" r="r" b="b"/>
              <a:pathLst>
                <a:path w="38100" h="1800225">
                  <a:moveTo>
                    <a:pt x="38099" y="1800224"/>
                  </a:moveTo>
                  <a:lnTo>
                    <a:pt x="0" y="1800224"/>
                  </a:lnTo>
                  <a:lnTo>
                    <a:pt x="0" y="0"/>
                  </a:lnTo>
                  <a:lnTo>
                    <a:pt x="38099" y="0"/>
                  </a:lnTo>
                  <a:lnTo>
                    <a:pt x="38099" y="1800224"/>
                  </a:lnTo>
                  <a:close/>
                </a:path>
              </a:pathLst>
            </a:custGeom>
            <a:solidFill>
              <a:srgbClr val="C7B187"/>
            </a:solidFill>
          </p:spPr>
          <p:txBody>
            <a:bodyPr wrap="square" lIns="0" tIns="0" rIns="0" bIns="0" rtlCol="0"/>
            <a:lstStyle/>
            <a:p>
              <a:endParaRPr/>
            </a:p>
          </p:txBody>
        </p:sp>
        <p:pic>
          <p:nvPicPr>
            <p:cNvPr id="11" name="object 11"/>
            <p:cNvPicPr/>
            <p:nvPr/>
          </p:nvPicPr>
          <p:blipFill>
            <a:blip r:embed="rId5" cstate="print"/>
            <a:stretch>
              <a:fillRect/>
            </a:stretch>
          </p:blipFill>
          <p:spPr>
            <a:xfrm>
              <a:off x="3781424" y="4762499"/>
              <a:ext cx="123824" cy="123824"/>
            </a:xfrm>
            <a:prstGeom prst="rect">
              <a:avLst/>
            </a:prstGeom>
          </p:spPr>
        </p:pic>
        <p:pic>
          <p:nvPicPr>
            <p:cNvPr id="12" name="object 12"/>
            <p:cNvPicPr/>
            <p:nvPr/>
          </p:nvPicPr>
          <p:blipFill>
            <a:blip r:embed="rId5" cstate="print"/>
            <a:stretch>
              <a:fillRect/>
            </a:stretch>
          </p:blipFill>
          <p:spPr>
            <a:xfrm>
              <a:off x="3781424" y="5219699"/>
              <a:ext cx="123824" cy="123824"/>
            </a:xfrm>
            <a:prstGeom prst="rect">
              <a:avLst/>
            </a:prstGeom>
          </p:spPr>
        </p:pic>
        <p:pic>
          <p:nvPicPr>
            <p:cNvPr id="13" name="object 13"/>
            <p:cNvPicPr/>
            <p:nvPr/>
          </p:nvPicPr>
          <p:blipFill>
            <a:blip r:embed="rId5" cstate="print"/>
            <a:stretch>
              <a:fillRect/>
            </a:stretch>
          </p:blipFill>
          <p:spPr>
            <a:xfrm>
              <a:off x="3781424" y="5676899"/>
              <a:ext cx="123824" cy="123824"/>
            </a:xfrm>
            <a:prstGeom prst="rect">
              <a:avLst/>
            </a:prstGeom>
          </p:spPr>
        </p:pic>
      </p:grpSp>
      <p:sp>
        <p:nvSpPr>
          <p:cNvPr id="14" name="object 14"/>
          <p:cNvSpPr txBox="1"/>
          <p:nvPr/>
        </p:nvSpPr>
        <p:spPr>
          <a:xfrm>
            <a:off x="3086100" y="4422597"/>
            <a:ext cx="2228850" cy="1621790"/>
          </a:xfrm>
          <a:prstGeom prst="rect">
            <a:avLst/>
          </a:prstGeom>
        </p:spPr>
        <p:txBody>
          <a:bodyPr vert="horz" wrap="square" lIns="0" tIns="30480" rIns="0" bIns="0" rtlCol="0">
            <a:spAutoFit/>
          </a:bodyPr>
          <a:lstStyle/>
          <a:p>
            <a:pPr marL="341630" marR="439420" indent="-200025">
              <a:lnSpc>
                <a:spcPct val="124000"/>
              </a:lnSpc>
              <a:spcBef>
                <a:spcPts val="240"/>
              </a:spcBef>
            </a:pPr>
            <a:r>
              <a:rPr sz="1200" b="1" spc="-80" dirty="0">
                <a:solidFill>
                  <a:srgbClr val="C7B187"/>
                </a:solidFill>
                <a:latin typeface="Montserrat SemiBold" panose="00000700000000000000"/>
                <a:cs typeface="Montserrat SemiBold" panose="00000700000000000000"/>
              </a:rPr>
              <a:t>Institutional</a:t>
            </a:r>
            <a:r>
              <a:rPr sz="1200" b="1" spc="-10" dirty="0">
                <a:solidFill>
                  <a:srgbClr val="C7B187"/>
                </a:solidFill>
                <a:latin typeface="Montserrat SemiBold" panose="00000700000000000000"/>
                <a:cs typeface="Montserrat SemiBold" panose="00000700000000000000"/>
              </a:rPr>
              <a:t> Evolution </a:t>
            </a:r>
            <a:r>
              <a:rPr sz="1150" spc="-75" dirty="0">
                <a:solidFill>
                  <a:srgbClr val="333333"/>
                </a:solidFill>
                <a:latin typeface="Montserrat" panose="00000500000000000000"/>
                <a:cs typeface="Montserrat" panose="00000500000000000000"/>
              </a:rPr>
              <a:t>Family</a:t>
            </a:r>
            <a:r>
              <a:rPr sz="1150" spc="2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office</a:t>
            </a:r>
            <a:r>
              <a:rPr sz="1150" spc="2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heritage </a:t>
            </a:r>
            <a:r>
              <a:rPr sz="1150" spc="-10" dirty="0">
                <a:solidFill>
                  <a:srgbClr val="333333"/>
                </a:solidFill>
                <a:latin typeface="Montserrat" panose="00000500000000000000"/>
                <a:cs typeface="Montserrat" panose="00000500000000000000"/>
              </a:rPr>
              <a:t>understanding</a:t>
            </a:r>
            <a:endParaRPr sz="1150" dirty="0">
              <a:latin typeface="Montserrat" panose="00000500000000000000"/>
              <a:cs typeface="Montserrat" panose="00000500000000000000"/>
            </a:endParaRPr>
          </a:p>
          <a:p>
            <a:pPr marL="341630" marR="653415">
              <a:lnSpc>
                <a:spcPct val="114000"/>
              </a:lnSpc>
              <a:spcBef>
                <a:spcPts val="450"/>
              </a:spcBef>
            </a:pPr>
            <a:r>
              <a:rPr sz="1150" spc="-85" dirty="0">
                <a:solidFill>
                  <a:srgbClr val="333333"/>
                </a:solidFill>
                <a:latin typeface="Montserrat" panose="00000500000000000000"/>
                <a:cs typeface="Montserrat" panose="00000500000000000000"/>
              </a:rPr>
              <a:t>SFC</a:t>
            </a:r>
            <a:r>
              <a:rPr sz="1150" spc="-1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licensed</a:t>
            </a:r>
            <a:r>
              <a:rPr sz="1150" spc="-1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asset </a:t>
            </a:r>
            <a:r>
              <a:rPr sz="1150" spc="-10" dirty="0">
                <a:solidFill>
                  <a:srgbClr val="333333"/>
                </a:solidFill>
                <a:latin typeface="Montserrat" panose="00000500000000000000"/>
                <a:cs typeface="Montserrat" panose="00000500000000000000"/>
              </a:rPr>
              <a:t>manager</a:t>
            </a:r>
            <a:endParaRPr sz="1150" dirty="0">
              <a:latin typeface="Montserrat" panose="00000500000000000000"/>
              <a:cs typeface="Montserrat" panose="00000500000000000000"/>
            </a:endParaRPr>
          </a:p>
          <a:p>
            <a:pPr marL="341630" marR="450215">
              <a:lnSpc>
                <a:spcPct val="114000"/>
              </a:lnSpc>
              <a:spcBef>
                <a:spcPts val="455"/>
              </a:spcBef>
            </a:pPr>
            <a:r>
              <a:rPr sz="1150" spc="-70" dirty="0">
                <a:solidFill>
                  <a:srgbClr val="333333"/>
                </a:solidFill>
                <a:latin typeface="Montserrat" panose="00000500000000000000"/>
                <a:cs typeface="Montserrat" panose="00000500000000000000"/>
              </a:rPr>
              <a:t>Balanced</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geographic </a:t>
            </a:r>
            <a:r>
              <a:rPr sz="1150" spc="-10" dirty="0">
                <a:solidFill>
                  <a:srgbClr val="333333"/>
                </a:solidFill>
                <a:latin typeface="Montserrat" panose="00000500000000000000"/>
                <a:cs typeface="Montserrat" panose="00000500000000000000"/>
              </a:rPr>
              <a:t>expertise</a:t>
            </a:r>
            <a:endParaRPr sz="1150" dirty="0">
              <a:latin typeface="Montserrat" panose="00000500000000000000"/>
              <a:cs typeface="Montserrat" panose="00000500000000000000"/>
            </a:endParaRPr>
          </a:p>
        </p:txBody>
      </p:sp>
      <p:sp>
        <p:nvSpPr>
          <p:cNvPr id="16" name="object 16"/>
          <p:cNvSpPr txBox="1"/>
          <p:nvPr/>
        </p:nvSpPr>
        <p:spPr>
          <a:xfrm>
            <a:off x="6324598" y="1162265"/>
            <a:ext cx="2871470" cy="259715"/>
          </a:xfrm>
          <a:prstGeom prst="rect">
            <a:avLst/>
          </a:prstGeom>
        </p:spPr>
        <p:txBody>
          <a:bodyPr vert="horz" wrap="square" lIns="0" tIns="17145" rIns="0" bIns="0" rtlCol="0">
            <a:spAutoFit/>
          </a:bodyPr>
          <a:lstStyle/>
          <a:p>
            <a:pPr marL="12700">
              <a:lnSpc>
                <a:spcPct val="100000"/>
              </a:lnSpc>
              <a:spcBef>
                <a:spcPts val="135"/>
              </a:spcBef>
            </a:pPr>
            <a:r>
              <a:rPr sz="1500" b="1" spc="-105" dirty="0">
                <a:solidFill>
                  <a:srgbClr val="C7B187"/>
                </a:solidFill>
                <a:latin typeface="Montserrat SemiBold" panose="00000700000000000000"/>
                <a:cs typeface="Montserrat SemiBold" panose="00000700000000000000"/>
              </a:rPr>
              <a:t>Geographic</a:t>
            </a:r>
            <a:r>
              <a:rPr sz="1500" b="1" spc="-25" dirty="0">
                <a:solidFill>
                  <a:srgbClr val="C7B187"/>
                </a:solidFill>
                <a:latin typeface="Montserrat SemiBold" panose="00000700000000000000"/>
                <a:cs typeface="Montserrat SemiBold" panose="00000700000000000000"/>
              </a:rPr>
              <a:t> </a:t>
            </a:r>
            <a:r>
              <a:rPr sz="1500" b="1" spc="-85" dirty="0">
                <a:solidFill>
                  <a:srgbClr val="C7B187"/>
                </a:solidFill>
                <a:latin typeface="Montserrat SemiBold" panose="00000700000000000000"/>
                <a:cs typeface="Montserrat SemiBold" panose="00000700000000000000"/>
              </a:rPr>
              <a:t>Allocation</a:t>
            </a:r>
            <a:r>
              <a:rPr sz="1500" b="1" spc="-20" dirty="0">
                <a:solidFill>
                  <a:srgbClr val="C7B187"/>
                </a:solidFill>
                <a:latin typeface="Montserrat SemiBold" panose="00000700000000000000"/>
                <a:cs typeface="Montserrat SemiBold" panose="00000700000000000000"/>
              </a:rPr>
              <a:t> </a:t>
            </a:r>
            <a:r>
              <a:rPr sz="1500" b="1" spc="-70" dirty="0">
                <a:solidFill>
                  <a:srgbClr val="C7B187"/>
                </a:solidFill>
                <a:latin typeface="Montserrat SemiBold" panose="00000700000000000000"/>
                <a:cs typeface="Montserrat SemiBold" panose="00000700000000000000"/>
              </a:rPr>
              <a:t>Evolution</a:t>
            </a:r>
            <a:endParaRPr sz="1500">
              <a:latin typeface="Montserrat SemiBold" panose="00000700000000000000"/>
              <a:cs typeface="Montserrat SemiBold" panose="00000700000000000000"/>
            </a:endParaRPr>
          </a:p>
        </p:txBody>
      </p:sp>
      <p:grpSp>
        <p:nvGrpSpPr>
          <p:cNvPr id="24" name="object 24"/>
          <p:cNvGrpSpPr/>
          <p:nvPr/>
        </p:nvGrpSpPr>
        <p:grpSpPr>
          <a:xfrm>
            <a:off x="705485" y="1882598"/>
            <a:ext cx="95250" cy="2457450"/>
            <a:chOff x="1142999" y="1800224"/>
            <a:chExt cx="95250" cy="2457450"/>
          </a:xfrm>
        </p:grpSpPr>
        <p:sp>
          <p:nvSpPr>
            <p:cNvPr id="25" name="object 25"/>
            <p:cNvSpPr/>
            <p:nvPr/>
          </p:nvSpPr>
          <p:spPr>
            <a:xfrm>
              <a:off x="1190624" y="1800224"/>
              <a:ext cx="19050" cy="2457450"/>
            </a:xfrm>
            <a:custGeom>
              <a:avLst/>
              <a:gdLst/>
              <a:ahLst/>
              <a:cxnLst/>
              <a:rect l="l" t="t" r="r" b="b"/>
              <a:pathLst>
                <a:path w="19050" h="2457450">
                  <a:moveTo>
                    <a:pt x="19049" y="2457449"/>
                  </a:moveTo>
                  <a:lnTo>
                    <a:pt x="0" y="2457449"/>
                  </a:lnTo>
                  <a:lnTo>
                    <a:pt x="0" y="0"/>
                  </a:lnTo>
                  <a:lnTo>
                    <a:pt x="19049" y="0"/>
                  </a:lnTo>
                  <a:lnTo>
                    <a:pt x="19049" y="2457449"/>
                  </a:lnTo>
                  <a:close/>
                </a:path>
              </a:pathLst>
            </a:custGeom>
            <a:solidFill>
              <a:srgbClr val="DFDFDF"/>
            </a:solidFill>
          </p:spPr>
          <p:txBody>
            <a:bodyPr wrap="square" lIns="0" tIns="0" rIns="0" bIns="0" rtlCol="0"/>
            <a:lstStyle/>
            <a:p>
              <a:endParaRPr/>
            </a:p>
          </p:txBody>
        </p:sp>
        <p:pic>
          <p:nvPicPr>
            <p:cNvPr id="26" name="object 26"/>
            <p:cNvPicPr/>
            <p:nvPr/>
          </p:nvPicPr>
          <p:blipFill>
            <a:blip r:embed="rId6" cstate="print"/>
            <a:stretch>
              <a:fillRect/>
            </a:stretch>
          </p:blipFill>
          <p:spPr>
            <a:xfrm>
              <a:off x="1142999" y="1933574"/>
              <a:ext cx="95250" cy="95249"/>
            </a:xfrm>
            <a:prstGeom prst="rect">
              <a:avLst/>
            </a:prstGeom>
          </p:spPr>
        </p:pic>
        <p:pic>
          <p:nvPicPr>
            <p:cNvPr id="27" name="object 27"/>
            <p:cNvPicPr/>
            <p:nvPr/>
          </p:nvPicPr>
          <p:blipFill>
            <a:blip r:embed="rId6" cstate="print"/>
            <a:stretch>
              <a:fillRect/>
            </a:stretch>
          </p:blipFill>
          <p:spPr>
            <a:xfrm>
              <a:off x="1142999" y="2390774"/>
              <a:ext cx="95250" cy="95249"/>
            </a:xfrm>
            <a:prstGeom prst="rect">
              <a:avLst/>
            </a:prstGeom>
          </p:spPr>
        </p:pic>
        <p:pic>
          <p:nvPicPr>
            <p:cNvPr id="28" name="object 28"/>
            <p:cNvPicPr/>
            <p:nvPr/>
          </p:nvPicPr>
          <p:blipFill>
            <a:blip r:embed="rId6" cstate="print"/>
            <a:stretch>
              <a:fillRect/>
            </a:stretch>
          </p:blipFill>
          <p:spPr>
            <a:xfrm>
              <a:off x="1142999" y="2838449"/>
              <a:ext cx="95250" cy="95249"/>
            </a:xfrm>
            <a:prstGeom prst="rect">
              <a:avLst/>
            </a:prstGeom>
          </p:spPr>
        </p:pic>
        <p:pic>
          <p:nvPicPr>
            <p:cNvPr id="29" name="object 29"/>
            <p:cNvPicPr/>
            <p:nvPr/>
          </p:nvPicPr>
          <p:blipFill>
            <a:blip r:embed="rId6" cstate="print"/>
            <a:stretch>
              <a:fillRect/>
            </a:stretch>
          </p:blipFill>
          <p:spPr>
            <a:xfrm>
              <a:off x="1142999" y="3295649"/>
              <a:ext cx="95250" cy="95249"/>
            </a:xfrm>
            <a:prstGeom prst="rect">
              <a:avLst/>
            </a:prstGeom>
          </p:spPr>
        </p:pic>
      </p:grpSp>
      <p:sp>
        <p:nvSpPr>
          <p:cNvPr id="30" name="object 30"/>
          <p:cNvSpPr txBox="1"/>
          <p:nvPr/>
        </p:nvSpPr>
        <p:spPr>
          <a:xfrm>
            <a:off x="690227" y="882791"/>
            <a:ext cx="5727699" cy="3288721"/>
          </a:xfrm>
          <a:prstGeom prst="rect">
            <a:avLst/>
          </a:prstGeom>
        </p:spPr>
        <p:txBody>
          <a:bodyPr vert="horz" wrap="square" lIns="0" tIns="15875" rIns="0" bIns="0" rtlCol="0">
            <a:spAutoFit/>
          </a:bodyPr>
          <a:lstStyle/>
          <a:p>
            <a:pPr marL="12700">
              <a:lnSpc>
                <a:spcPct val="100000"/>
              </a:lnSpc>
              <a:spcBef>
                <a:spcPts val="125"/>
              </a:spcBef>
            </a:pPr>
            <a:r>
              <a:rPr sz="1450" spc="-90" dirty="0">
                <a:solidFill>
                  <a:srgbClr val="C7B187"/>
                </a:solidFill>
                <a:latin typeface="Montserrat" panose="00000500000000000000"/>
                <a:cs typeface="Montserrat" panose="00000500000000000000"/>
              </a:rPr>
              <a:t>From</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Single</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Family</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Office</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to</a:t>
            </a:r>
            <a:r>
              <a:rPr sz="1450" spc="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Asset</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Management</a:t>
            </a:r>
            <a:r>
              <a:rPr sz="1450" dirty="0">
                <a:solidFill>
                  <a:srgbClr val="C7B187"/>
                </a:solidFill>
                <a:latin typeface="Montserrat" panose="00000500000000000000"/>
                <a:cs typeface="Montserrat" panose="00000500000000000000"/>
              </a:rPr>
              <a:t> </a:t>
            </a:r>
            <a:r>
              <a:rPr sz="1450" spc="-10" dirty="0">
                <a:solidFill>
                  <a:srgbClr val="C7B187"/>
                </a:solidFill>
                <a:latin typeface="Montserrat" panose="00000500000000000000"/>
                <a:cs typeface="Montserrat" panose="00000500000000000000"/>
              </a:rPr>
              <a:t>Platform</a:t>
            </a:r>
            <a:endParaRPr lang="en-US" sz="1450" spc="-10" dirty="0">
              <a:solidFill>
                <a:srgbClr val="C7B187"/>
              </a:solidFill>
              <a:latin typeface="Montserrat" panose="00000500000000000000"/>
              <a:cs typeface="Montserrat" panose="00000500000000000000"/>
            </a:endParaRPr>
          </a:p>
          <a:p>
            <a:pPr marL="12700">
              <a:lnSpc>
                <a:spcPct val="100000"/>
              </a:lnSpc>
              <a:spcBef>
                <a:spcPts val="125"/>
              </a:spcBef>
            </a:pPr>
            <a:endParaRPr sz="1450" dirty="0">
              <a:solidFill>
                <a:srgbClr val="C7B187"/>
              </a:solidFill>
              <a:latin typeface="Montserrat" panose="00000500000000000000"/>
              <a:cs typeface="Montserrat" panose="00000500000000000000"/>
            </a:endParaRPr>
          </a:p>
          <a:p>
            <a:pPr>
              <a:lnSpc>
                <a:spcPct val="100000"/>
              </a:lnSpc>
              <a:spcBef>
                <a:spcPts val="30"/>
              </a:spcBef>
            </a:pPr>
            <a:endParaRPr sz="1200" dirty="0">
              <a:latin typeface="Montserrat" panose="00000500000000000000"/>
              <a:cs typeface="Montserrat" panose="00000500000000000000"/>
            </a:endParaRPr>
          </a:p>
          <a:p>
            <a:pPr marL="12700">
              <a:lnSpc>
                <a:spcPct val="100000"/>
              </a:lnSpc>
              <a:spcBef>
                <a:spcPts val="5"/>
              </a:spcBef>
            </a:pPr>
            <a:r>
              <a:rPr sz="1500" b="1" spc="-80" dirty="0">
                <a:solidFill>
                  <a:srgbClr val="C7B187"/>
                </a:solidFill>
                <a:latin typeface="Montserrat SemiBold" panose="00000700000000000000"/>
                <a:cs typeface="Montserrat SemiBold" panose="00000700000000000000"/>
              </a:rPr>
              <a:t>Institutional</a:t>
            </a:r>
            <a:r>
              <a:rPr sz="1500" b="1" spc="5"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Evolution</a:t>
            </a:r>
            <a:r>
              <a:rPr sz="1500" b="1" spc="10"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Timeline</a:t>
            </a:r>
            <a:endParaRPr sz="1500" dirty="0">
              <a:latin typeface="Montserrat SemiBold" panose="00000700000000000000"/>
              <a:cs typeface="Montserrat SemiBold" panose="00000700000000000000"/>
            </a:endParaRPr>
          </a:p>
          <a:p>
            <a:pPr marL="202565">
              <a:lnSpc>
                <a:spcPct val="100000"/>
              </a:lnSpc>
              <a:spcBef>
                <a:spcPts val="1700"/>
              </a:spcBef>
            </a:pPr>
            <a:r>
              <a:rPr sz="1000" b="1" spc="-20" dirty="0">
                <a:solidFill>
                  <a:srgbClr val="C7B187"/>
                </a:solidFill>
                <a:latin typeface="Montserrat SemiBold" panose="00000700000000000000"/>
                <a:cs typeface="Montserrat SemiBold" panose="00000700000000000000"/>
              </a:rPr>
              <a:t>2016</a:t>
            </a:r>
            <a:endParaRPr sz="1000" dirty="0">
              <a:latin typeface="Montserrat SemiBold" panose="00000700000000000000"/>
              <a:cs typeface="Montserrat SemiBold" panose="00000700000000000000"/>
            </a:endParaRPr>
          </a:p>
          <a:p>
            <a:pPr marL="202565">
              <a:lnSpc>
                <a:spcPct val="100000"/>
              </a:lnSpc>
              <a:spcBef>
                <a:spcPts val="225"/>
              </a:spcBef>
            </a:pPr>
            <a:r>
              <a:rPr sz="1000" spc="-75" dirty="0">
                <a:solidFill>
                  <a:srgbClr val="333333"/>
                </a:solidFill>
                <a:latin typeface="Montserrat" panose="00000500000000000000"/>
                <a:cs typeface="Montserrat" panose="00000500000000000000"/>
              </a:rPr>
              <a:t>Founded</a:t>
            </a:r>
            <a:r>
              <a:rPr sz="1000" spc="-15"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as</a:t>
            </a:r>
            <a:r>
              <a:rPr sz="1000" spc="-1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a</a:t>
            </a:r>
            <a:r>
              <a:rPr sz="1000" spc="-1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Single</a:t>
            </a:r>
            <a:r>
              <a:rPr sz="1000" spc="-1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Family</a:t>
            </a:r>
            <a:r>
              <a:rPr sz="1000" spc="-1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Office</a:t>
            </a:r>
            <a:r>
              <a:rPr sz="1000" spc="-1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in</a:t>
            </a:r>
            <a:r>
              <a:rPr sz="1000" spc="-10" dirty="0">
                <a:solidFill>
                  <a:srgbClr val="333333"/>
                </a:solidFill>
                <a:latin typeface="Montserrat" panose="00000500000000000000"/>
                <a:cs typeface="Montserrat" panose="00000500000000000000"/>
              </a:rPr>
              <a:t> </a:t>
            </a:r>
            <a:r>
              <a:rPr sz="1000" spc="-80" dirty="0">
                <a:solidFill>
                  <a:srgbClr val="333333"/>
                </a:solidFill>
                <a:latin typeface="Montserrat" panose="00000500000000000000"/>
                <a:cs typeface="Montserrat" panose="00000500000000000000"/>
              </a:rPr>
              <a:t>Hong</a:t>
            </a:r>
            <a:r>
              <a:rPr sz="1000" spc="-10" dirty="0">
                <a:solidFill>
                  <a:srgbClr val="333333"/>
                </a:solidFill>
                <a:latin typeface="Montserrat" panose="00000500000000000000"/>
                <a:cs typeface="Montserrat" panose="00000500000000000000"/>
              </a:rPr>
              <a:t> </a:t>
            </a:r>
            <a:r>
              <a:rPr sz="1000" spc="-20" dirty="0">
                <a:solidFill>
                  <a:srgbClr val="333333"/>
                </a:solidFill>
                <a:latin typeface="Montserrat" panose="00000500000000000000"/>
                <a:cs typeface="Montserrat" panose="00000500000000000000"/>
              </a:rPr>
              <a:t>Kong</a:t>
            </a:r>
            <a:endParaRPr sz="1000" dirty="0">
              <a:latin typeface="Montserrat" panose="00000500000000000000"/>
              <a:cs typeface="Montserrat" panose="00000500000000000000"/>
            </a:endParaRPr>
          </a:p>
          <a:p>
            <a:pPr marL="202565">
              <a:lnSpc>
                <a:spcPct val="100000"/>
              </a:lnSpc>
              <a:spcBef>
                <a:spcPts val="975"/>
              </a:spcBef>
            </a:pPr>
            <a:r>
              <a:rPr sz="1000" b="1" spc="-35" dirty="0">
                <a:solidFill>
                  <a:srgbClr val="C7B187"/>
                </a:solidFill>
                <a:latin typeface="Montserrat SemiBold" panose="00000700000000000000"/>
                <a:cs typeface="Montserrat SemiBold" panose="00000700000000000000"/>
              </a:rPr>
              <a:t>2017-</a:t>
            </a:r>
            <a:r>
              <a:rPr sz="1000" b="1" spc="-20" dirty="0">
                <a:solidFill>
                  <a:srgbClr val="C7B187"/>
                </a:solidFill>
                <a:latin typeface="Montserrat SemiBold" panose="00000700000000000000"/>
                <a:cs typeface="Montserrat SemiBold" panose="00000700000000000000"/>
              </a:rPr>
              <a:t>2018</a:t>
            </a:r>
            <a:endParaRPr sz="1000" dirty="0">
              <a:latin typeface="Montserrat SemiBold" panose="00000700000000000000"/>
              <a:cs typeface="Montserrat SemiBold" panose="00000700000000000000"/>
            </a:endParaRPr>
          </a:p>
          <a:p>
            <a:pPr marL="202565">
              <a:lnSpc>
                <a:spcPct val="100000"/>
              </a:lnSpc>
              <a:spcBef>
                <a:spcPts val="150"/>
              </a:spcBef>
            </a:pPr>
            <a:r>
              <a:rPr lang="en-US" sz="1000" spc="-60" dirty="0">
                <a:solidFill>
                  <a:srgbClr val="333333"/>
                </a:solidFill>
                <a:latin typeface="Montserrat" panose="00000500000000000000"/>
                <a:cs typeface="Montserrat" panose="00000500000000000000"/>
              </a:rPr>
              <a:t>Expanded from Asian-focused portfolio to global allocation</a:t>
            </a:r>
            <a:endParaRPr sz="1000" dirty="0">
              <a:latin typeface="Montserrat" panose="00000500000000000000"/>
              <a:cs typeface="Montserrat" panose="00000500000000000000"/>
            </a:endParaRPr>
          </a:p>
          <a:p>
            <a:pPr marL="202565">
              <a:lnSpc>
                <a:spcPct val="100000"/>
              </a:lnSpc>
              <a:spcBef>
                <a:spcPts val="975"/>
              </a:spcBef>
            </a:pPr>
            <a:r>
              <a:rPr lang="en-US" sz="1000" b="1" spc="-25" dirty="0">
                <a:solidFill>
                  <a:srgbClr val="C7B187"/>
                </a:solidFill>
                <a:latin typeface="Montserrat SemiBold" panose="00000700000000000000"/>
                <a:cs typeface="Montserrat SemiBold" panose="00000700000000000000"/>
              </a:rPr>
              <a:t>2022</a:t>
            </a:r>
            <a:endParaRPr sz="1000" dirty="0">
              <a:latin typeface="Montserrat SemiBold" panose="00000700000000000000"/>
              <a:cs typeface="Montserrat SemiBold" panose="00000700000000000000"/>
            </a:endParaRPr>
          </a:p>
          <a:p>
            <a:pPr marL="202565">
              <a:lnSpc>
                <a:spcPct val="100000"/>
              </a:lnSpc>
              <a:spcBef>
                <a:spcPts val="225"/>
              </a:spcBef>
            </a:pPr>
            <a:r>
              <a:rPr sz="1000" spc="-70" dirty="0">
                <a:solidFill>
                  <a:srgbClr val="333333"/>
                </a:solidFill>
                <a:latin typeface="Montserrat" panose="00000500000000000000"/>
                <a:cs typeface="Montserrat" panose="00000500000000000000"/>
              </a:rPr>
              <a:t>Expanded</a:t>
            </a:r>
            <a:r>
              <a:rPr sz="1000" spc="10"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into</a:t>
            </a:r>
            <a:r>
              <a:rPr sz="1000" spc="1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Multi-Family</a:t>
            </a:r>
            <a:r>
              <a:rPr sz="1000" spc="10"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Office,</a:t>
            </a:r>
            <a:r>
              <a:rPr sz="1000" spc="10" dirty="0">
                <a:solidFill>
                  <a:srgbClr val="333333"/>
                </a:solidFill>
                <a:latin typeface="Montserrat" panose="00000500000000000000"/>
                <a:cs typeface="Montserrat" panose="00000500000000000000"/>
              </a:rPr>
              <a:t> </a:t>
            </a:r>
            <a:r>
              <a:rPr lang="en-US" sz="1000" spc="-70" dirty="0">
                <a:solidFill>
                  <a:srgbClr val="333333"/>
                </a:solidFill>
                <a:latin typeface="Montserrat" panose="00000500000000000000"/>
                <a:cs typeface="Montserrat" panose="00000500000000000000"/>
              </a:rPr>
              <a:t>maintained all weather, long horizon approach</a:t>
            </a:r>
            <a:endParaRPr sz="1000" dirty="0">
              <a:latin typeface="Montserrat" panose="00000500000000000000"/>
              <a:cs typeface="Montserrat" panose="00000500000000000000"/>
            </a:endParaRPr>
          </a:p>
          <a:p>
            <a:pPr marL="202565">
              <a:lnSpc>
                <a:spcPct val="100000"/>
              </a:lnSpc>
              <a:spcBef>
                <a:spcPts val="975"/>
              </a:spcBef>
            </a:pPr>
            <a:r>
              <a:rPr lang="en-US" sz="1000" b="1" spc="-25" dirty="0">
                <a:solidFill>
                  <a:srgbClr val="C7B187"/>
                </a:solidFill>
                <a:latin typeface="Montserrat SemiBold" panose="00000700000000000000"/>
                <a:cs typeface="Montserrat SemiBold" panose="00000700000000000000"/>
              </a:rPr>
              <a:t>2022-2023</a:t>
            </a:r>
            <a:endParaRPr sz="1000" dirty="0">
              <a:latin typeface="Montserrat SemiBold" panose="00000700000000000000"/>
              <a:cs typeface="Montserrat SemiBold" panose="00000700000000000000"/>
            </a:endParaRPr>
          </a:p>
          <a:p>
            <a:pPr marL="202565">
              <a:lnSpc>
                <a:spcPct val="100000"/>
              </a:lnSpc>
              <a:spcBef>
                <a:spcPts val="150"/>
              </a:spcBef>
            </a:pPr>
            <a:r>
              <a:rPr sz="1000" spc="-55" dirty="0">
                <a:solidFill>
                  <a:srgbClr val="333333"/>
                </a:solidFill>
                <a:latin typeface="Montserrat" panose="00000500000000000000"/>
                <a:cs typeface="Montserrat" panose="00000500000000000000"/>
              </a:rPr>
              <a:t>Asset</a:t>
            </a:r>
            <a:r>
              <a:rPr sz="1000" spc="-25"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Management</a:t>
            </a:r>
            <a:r>
              <a:rPr sz="1000" spc="-2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Platform,</a:t>
            </a:r>
            <a:r>
              <a:rPr sz="1000" spc="-20" dirty="0">
                <a:solidFill>
                  <a:srgbClr val="333333"/>
                </a:solidFill>
                <a:latin typeface="Montserrat" panose="00000500000000000000"/>
                <a:cs typeface="Montserrat" panose="00000500000000000000"/>
              </a:rPr>
              <a:t> </a:t>
            </a:r>
            <a:r>
              <a:rPr sz="1000" spc="-85" dirty="0">
                <a:solidFill>
                  <a:srgbClr val="333333"/>
                </a:solidFill>
                <a:latin typeface="Montserrat" panose="00000500000000000000"/>
                <a:cs typeface="Montserrat" panose="00000500000000000000"/>
              </a:rPr>
              <a:t>SFC</a:t>
            </a:r>
            <a:r>
              <a:rPr sz="1000" spc="-2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Type</a:t>
            </a:r>
            <a:r>
              <a:rPr sz="1000" spc="-20" dirty="0">
                <a:solidFill>
                  <a:srgbClr val="333333"/>
                </a:solidFill>
                <a:latin typeface="Montserrat" panose="00000500000000000000"/>
                <a:cs typeface="Montserrat" panose="00000500000000000000"/>
              </a:rPr>
              <a:t> </a:t>
            </a:r>
            <a:r>
              <a:rPr sz="1000" spc="-80" dirty="0">
                <a:solidFill>
                  <a:srgbClr val="333333"/>
                </a:solidFill>
                <a:latin typeface="Montserrat" panose="00000500000000000000"/>
                <a:cs typeface="Montserrat" panose="00000500000000000000"/>
              </a:rPr>
              <a:t>4</a:t>
            </a:r>
            <a:r>
              <a:rPr sz="1000" spc="-20"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&amp;</a:t>
            </a:r>
            <a:r>
              <a:rPr sz="1000" spc="-20"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9</a:t>
            </a:r>
            <a:r>
              <a:rPr sz="1000" spc="-25"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licenses</a:t>
            </a:r>
            <a:endParaRPr sz="1000" dirty="0">
              <a:latin typeface="Montserrat" panose="00000500000000000000"/>
              <a:cs typeface="Montserrat" panose="00000500000000000000"/>
            </a:endParaRPr>
          </a:p>
          <a:p>
            <a:pPr marL="202565">
              <a:lnSpc>
                <a:spcPct val="100000"/>
              </a:lnSpc>
              <a:spcBef>
                <a:spcPts val="975"/>
              </a:spcBef>
            </a:pPr>
            <a:r>
              <a:rPr sz="1000" b="1" spc="-20" dirty="0">
                <a:solidFill>
                  <a:srgbClr val="C7B187"/>
                </a:solidFill>
                <a:latin typeface="Montserrat SemiBold" panose="00000700000000000000"/>
                <a:cs typeface="Montserrat SemiBold" panose="00000700000000000000"/>
              </a:rPr>
              <a:t>202</a:t>
            </a:r>
            <a:r>
              <a:rPr lang="en-US" sz="1000" b="1" spc="-20" dirty="0">
                <a:solidFill>
                  <a:srgbClr val="C7B187"/>
                </a:solidFill>
                <a:latin typeface="Montserrat SemiBold" panose="00000700000000000000"/>
                <a:cs typeface="Montserrat SemiBold" panose="00000700000000000000"/>
              </a:rPr>
              <a:t>4</a:t>
            </a:r>
            <a:r>
              <a:rPr sz="1000" b="1" spc="-20" dirty="0">
                <a:solidFill>
                  <a:srgbClr val="C7B187"/>
                </a:solidFill>
                <a:latin typeface="Montserrat SemiBold" panose="00000700000000000000"/>
                <a:cs typeface="Montserrat SemiBold" panose="00000700000000000000"/>
              </a:rPr>
              <a:t>-</a:t>
            </a:r>
            <a:r>
              <a:rPr sz="1000" b="1" spc="-10" dirty="0">
                <a:solidFill>
                  <a:srgbClr val="C7B187"/>
                </a:solidFill>
                <a:latin typeface="Montserrat SemiBold" panose="00000700000000000000"/>
                <a:cs typeface="Montserrat SemiBold" panose="00000700000000000000"/>
              </a:rPr>
              <a:t>Present</a:t>
            </a:r>
            <a:endParaRPr sz="1000" dirty="0">
              <a:latin typeface="Montserrat SemiBold" panose="00000700000000000000"/>
              <a:cs typeface="Montserrat SemiBold" panose="00000700000000000000"/>
            </a:endParaRPr>
          </a:p>
          <a:p>
            <a:pPr marL="202565">
              <a:lnSpc>
                <a:spcPct val="100000"/>
              </a:lnSpc>
              <a:spcBef>
                <a:spcPts val="225"/>
              </a:spcBef>
            </a:pPr>
            <a:r>
              <a:rPr sz="1000" spc="-70" dirty="0">
                <a:solidFill>
                  <a:srgbClr val="333333"/>
                </a:solidFill>
                <a:latin typeface="Montserrat" panose="00000500000000000000"/>
                <a:cs typeface="Montserrat" panose="00000500000000000000"/>
              </a:rPr>
              <a:t>Launched</a:t>
            </a:r>
            <a:r>
              <a:rPr sz="1000" spc="-10" dirty="0">
                <a:solidFill>
                  <a:srgbClr val="333333"/>
                </a:solidFill>
                <a:latin typeface="Montserrat" panose="00000500000000000000"/>
                <a:cs typeface="Montserrat" panose="00000500000000000000"/>
              </a:rPr>
              <a:t> </a:t>
            </a:r>
            <a:r>
              <a:rPr sz="1000" spc="-85" dirty="0">
                <a:solidFill>
                  <a:srgbClr val="333333"/>
                </a:solidFill>
                <a:latin typeface="Montserrat" panose="00000500000000000000"/>
                <a:cs typeface="Montserrat" panose="00000500000000000000"/>
              </a:rPr>
              <a:t>RDGFF</a:t>
            </a:r>
            <a:r>
              <a:rPr sz="1000" spc="-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with</a:t>
            </a:r>
            <a:r>
              <a:rPr sz="1000" spc="-5"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balanced</a:t>
            </a:r>
            <a:r>
              <a:rPr sz="1000" spc="-5"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regional</a:t>
            </a:r>
            <a:r>
              <a:rPr sz="1000" spc="-5"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exposure</a:t>
            </a:r>
            <a:endParaRPr sz="1000" dirty="0">
              <a:latin typeface="Montserrat" panose="00000500000000000000"/>
              <a:cs typeface="Montserrat" panose="00000500000000000000"/>
            </a:endParaRPr>
          </a:p>
        </p:txBody>
      </p:sp>
      <p:pic>
        <p:nvPicPr>
          <p:cNvPr id="31" name="object 31"/>
          <p:cNvPicPr/>
          <p:nvPr/>
        </p:nvPicPr>
        <p:blipFill>
          <a:blip r:embed="rId6" cstate="print"/>
          <a:stretch>
            <a:fillRect/>
          </a:stretch>
        </p:blipFill>
        <p:spPr>
          <a:xfrm>
            <a:off x="705485" y="3825698"/>
            <a:ext cx="95250" cy="95249"/>
          </a:xfrm>
          <a:prstGeom prst="rect">
            <a:avLst/>
          </a:prstGeom>
        </p:spPr>
      </p:pic>
      <p:sp>
        <p:nvSpPr>
          <p:cNvPr id="33" name="object 33"/>
          <p:cNvSpPr/>
          <p:nvPr/>
        </p:nvSpPr>
        <p:spPr>
          <a:xfrm>
            <a:off x="6146800" y="1480508"/>
            <a:ext cx="4597400" cy="1939753"/>
          </a:xfrm>
          <a:custGeom>
            <a:avLst/>
            <a:gdLst/>
            <a:ahLst/>
            <a:cxnLst/>
            <a:rect l="l" t="t" r="r" b="b"/>
            <a:pathLst>
              <a:path w="4724400" h="1524000">
                <a:moveTo>
                  <a:pt x="4653202" y="1523999"/>
                </a:moveTo>
                <a:lnTo>
                  <a:pt x="71196" y="1523999"/>
                </a:lnTo>
                <a:lnTo>
                  <a:pt x="66241" y="1523511"/>
                </a:lnTo>
                <a:lnTo>
                  <a:pt x="29705" y="1508377"/>
                </a:lnTo>
                <a:lnTo>
                  <a:pt x="3885" y="1472337"/>
                </a:lnTo>
                <a:lnTo>
                  <a:pt x="0" y="1452802"/>
                </a:lnTo>
                <a:lnTo>
                  <a:pt x="0" y="1447799"/>
                </a:lnTo>
                <a:lnTo>
                  <a:pt x="0" y="71196"/>
                </a:lnTo>
                <a:lnTo>
                  <a:pt x="15621" y="29705"/>
                </a:lnTo>
                <a:lnTo>
                  <a:pt x="51661" y="3885"/>
                </a:lnTo>
                <a:lnTo>
                  <a:pt x="71196" y="0"/>
                </a:lnTo>
                <a:lnTo>
                  <a:pt x="4653202" y="0"/>
                </a:lnTo>
                <a:lnTo>
                  <a:pt x="4694693" y="15621"/>
                </a:lnTo>
                <a:lnTo>
                  <a:pt x="4720513" y="51661"/>
                </a:lnTo>
                <a:lnTo>
                  <a:pt x="4724399" y="71196"/>
                </a:lnTo>
                <a:lnTo>
                  <a:pt x="4724399" y="1452802"/>
                </a:lnTo>
                <a:lnTo>
                  <a:pt x="4708777" y="1494294"/>
                </a:lnTo>
                <a:lnTo>
                  <a:pt x="4672736" y="1520113"/>
                </a:lnTo>
                <a:lnTo>
                  <a:pt x="4658157" y="1523511"/>
                </a:lnTo>
                <a:lnTo>
                  <a:pt x="4653202" y="1523999"/>
                </a:lnTo>
                <a:close/>
              </a:path>
            </a:pathLst>
          </a:custGeom>
          <a:solidFill>
            <a:srgbClr val="F5F5F5"/>
          </a:solidFill>
        </p:spPr>
        <p:txBody>
          <a:bodyPr wrap="square" lIns="0" tIns="0" rIns="0" bIns="0" rtlCol="0"/>
          <a:lstStyle/>
          <a:p>
            <a:endParaRPr/>
          </a:p>
        </p:txBody>
      </p:sp>
      <p:pic>
        <p:nvPicPr>
          <p:cNvPr id="34" name="object 34"/>
          <p:cNvPicPr/>
          <p:nvPr/>
        </p:nvPicPr>
        <p:blipFill>
          <a:blip r:embed="rId7" cstate="print"/>
          <a:stretch>
            <a:fillRect/>
          </a:stretch>
        </p:blipFill>
        <p:spPr>
          <a:xfrm>
            <a:off x="10096856" y="2264577"/>
            <a:ext cx="92689" cy="121233"/>
          </a:xfrm>
          <a:prstGeom prst="rect">
            <a:avLst/>
          </a:prstGeom>
        </p:spPr>
      </p:pic>
      <p:pic>
        <p:nvPicPr>
          <p:cNvPr id="35" name="object 35"/>
          <p:cNvPicPr/>
          <p:nvPr/>
        </p:nvPicPr>
        <p:blipFill>
          <a:blip r:embed="rId8" cstate="print"/>
          <a:stretch>
            <a:fillRect/>
          </a:stretch>
        </p:blipFill>
        <p:spPr>
          <a:xfrm>
            <a:off x="10096856" y="2474124"/>
            <a:ext cx="92689" cy="121233"/>
          </a:xfrm>
          <a:prstGeom prst="rect">
            <a:avLst/>
          </a:prstGeom>
        </p:spPr>
      </p:pic>
      <p:sp>
        <p:nvSpPr>
          <p:cNvPr id="36" name="object 36"/>
          <p:cNvSpPr txBox="1"/>
          <p:nvPr/>
        </p:nvSpPr>
        <p:spPr>
          <a:xfrm>
            <a:off x="9726036" y="2231180"/>
            <a:ext cx="361315" cy="406400"/>
          </a:xfrm>
          <a:prstGeom prst="rect">
            <a:avLst/>
          </a:prstGeom>
        </p:spPr>
        <p:txBody>
          <a:bodyPr vert="horz" wrap="square" lIns="0" tIns="12065" rIns="0" bIns="0" rtlCol="0">
            <a:spAutoFit/>
          </a:bodyPr>
          <a:lstStyle/>
          <a:p>
            <a:pPr marL="12700" marR="5080" indent="59690">
              <a:lnSpc>
                <a:spcPct val="139000"/>
              </a:lnSpc>
              <a:spcBef>
                <a:spcPts val="95"/>
              </a:spcBef>
            </a:pPr>
            <a:r>
              <a:rPr sz="900" spc="-20" dirty="0">
                <a:solidFill>
                  <a:srgbClr val="333333"/>
                </a:solidFill>
                <a:latin typeface="Montserrat" panose="00000500000000000000"/>
                <a:cs typeface="Montserrat" panose="00000500000000000000"/>
              </a:rPr>
              <a:t>Asia </a:t>
            </a:r>
            <a:r>
              <a:rPr sz="900" spc="-60" dirty="0">
                <a:solidFill>
                  <a:srgbClr val="333333"/>
                </a:solidFill>
                <a:latin typeface="Montserrat" panose="00000500000000000000"/>
                <a:cs typeface="Montserrat" panose="00000500000000000000"/>
              </a:rPr>
              <a:t>US/EU</a:t>
            </a:r>
            <a:endParaRPr sz="900" dirty="0">
              <a:latin typeface="Montserrat" panose="00000500000000000000"/>
              <a:cs typeface="Montserrat" panose="00000500000000000000"/>
            </a:endParaRPr>
          </a:p>
        </p:txBody>
      </p:sp>
      <p:grpSp>
        <p:nvGrpSpPr>
          <p:cNvPr id="38" name="object 38"/>
          <p:cNvGrpSpPr/>
          <p:nvPr/>
        </p:nvGrpSpPr>
        <p:grpSpPr>
          <a:xfrm>
            <a:off x="6781800" y="3871746"/>
            <a:ext cx="4800600" cy="224790"/>
            <a:chOff x="6324598" y="3800474"/>
            <a:chExt cx="4724400" cy="190500"/>
          </a:xfrm>
        </p:grpSpPr>
        <p:sp>
          <p:nvSpPr>
            <p:cNvPr id="39" name="object 39"/>
            <p:cNvSpPr/>
            <p:nvPr/>
          </p:nvSpPr>
          <p:spPr>
            <a:xfrm>
              <a:off x="6324598" y="3800474"/>
              <a:ext cx="4724400" cy="190500"/>
            </a:xfrm>
            <a:custGeom>
              <a:avLst/>
              <a:gdLst/>
              <a:ahLst/>
              <a:cxnLst/>
              <a:rect l="l" t="t" r="r" b="b"/>
              <a:pathLst>
                <a:path w="4724400" h="190500">
                  <a:moveTo>
                    <a:pt x="4691352" y="190499"/>
                  </a:moveTo>
                  <a:lnTo>
                    <a:pt x="33047" y="190499"/>
                  </a:lnTo>
                  <a:lnTo>
                    <a:pt x="28187" y="189532"/>
                  </a:lnTo>
                  <a:lnTo>
                    <a:pt x="966" y="162311"/>
                  </a:lnTo>
                  <a:lnTo>
                    <a:pt x="0" y="157452"/>
                  </a:lnTo>
                  <a:lnTo>
                    <a:pt x="0" y="152399"/>
                  </a:lnTo>
                  <a:lnTo>
                    <a:pt x="0" y="33047"/>
                  </a:lnTo>
                  <a:lnTo>
                    <a:pt x="28187" y="966"/>
                  </a:lnTo>
                  <a:lnTo>
                    <a:pt x="33047" y="0"/>
                  </a:lnTo>
                  <a:lnTo>
                    <a:pt x="4691352" y="0"/>
                  </a:lnTo>
                  <a:lnTo>
                    <a:pt x="4723432" y="28187"/>
                  </a:lnTo>
                  <a:lnTo>
                    <a:pt x="4724399" y="33047"/>
                  </a:lnTo>
                  <a:lnTo>
                    <a:pt x="4724399" y="157452"/>
                  </a:lnTo>
                  <a:lnTo>
                    <a:pt x="4696212" y="189532"/>
                  </a:lnTo>
                  <a:lnTo>
                    <a:pt x="4691352" y="190499"/>
                  </a:lnTo>
                  <a:close/>
                </a:path>
              </a:pathLst>
            </a:custGeom>
            <a:solidFill>
              <a:srgbClr val="F5F5F5"/>
            </a:solidFill>
          </p:spPr>
          <p:txBody>
            <a:bodyPr wrap="square" lIns="0" tIns="0" rIns="0" bIns="0" rtlCol="0"/>
            <a:lstStyle/>
            <a:p>
              <a:endParaRPr/>
            </a:p>
          </p:txBody>
        </p:sp>
        <p:sp>
          <p:nvSpPr>
            <p:cNvPr id="40" name="object 40"/>
            <p:cNvSpPr/>
            <p:nvPr/>
          </p:nvSpPr>
          <p:spPr>
            <a:xfrm>
              <a:off x="6324599" y="3800474"/>
              <a:ext cx="2362200" cy="190500"/>
            </a:xfrm>
            <a:custGeom>
              <a:avLst/>
              <a:gdLst/>
              <a:ahLst/>
              <a:cxnLst/>
              <a:rect l="l" t="t" r="r" b="b"/>
              <a:pathLst>
                <a:path w="2362200" h="190500">
                  <a:moveTo>
                    <a:pt x="2362199" y="190499"/>
                  </a:moveTo>
                  <a:lnTo>
                    <a:pt x="38100" y="190499"/>
                  </a:lnTo>
                  <a:lnTo>
                    <a:pt x="30498" y="189802"/>
                  </a:lnTo>
                  <a:lnTo>
                    <a:pt x="697" y="160002"/>
                  </a:lnTo>
                  <a:lnTo>
                    <a:pt x="0" y="152400"/>
                  </a:lnTo>
                  <a:lnTo>
                    <a:pt x="0" y="38100"/>
                  </a:lnTo>
                  <a:lnTo>
                    <a:pt x="23474" y="2789"/>
                  </a:lnTo>
                  <a:lnTo>
                    <a:pt x="38100" y="0"/>
                  </a:lnTo>
                  <a:lnTo>
                    <a:pt x="2362199" y="0"/>
                  </a:lnTo>
                  <a:lnTo>
                    <a:pt x="2362199" y="190499"/>
                  </a:lnTo>
                  <a:close/>
                </a:path>
              </a:pathLst>
            </a:custGeom>
            <a:solidFill>
              <a:srgbClr val="C7B187">
                <a:alpha val="79998"/>
              </a:srgbClr>
            </a:solidFill>
          </p:spPr>
          <p:txBody>
            <a:bodyPr wrap="square" lIns="0" tIns="0" rIns="0" bIns="0" rtlCol="0"/>
            <a:lstStyle/>
            <a:p>
              <a:endParaRPr dirty="0"/>
            </a:p>
          </p:txBody>
        </p:sp>
        <p:sp>
          <p:nvSpPr>
            <p:cNvPr id="41" name="object 41"/>
            <p:cNvSpPr/>
            <p:nvPr/>
          </p:nvSpPr>
          <p:spPr>
            <a:xfrm>
              <a:off x="8686799" y="3800474"/>
              <a:ext cx="2362200" cy="190500"/>
            </a:xfrm>
            <a:custGeom>
              <a:avLst/>
              <a:gdLst/>
              <a:ahLst/>
              <a:cxnLst/>
              <a:rect l="l" t="t" r="r" b="b"/>
              <a:pathLst>
                <a:path w="2362200" h="190500">
                  <a:moveTo>
                    <a:pt x="2324100" y="190499"/>
                  </a:moveTo>
                  <a:lnTo>
                    <a:pt x="0" y="190499"/>
                  </a:lnTo>
                  <a:lnTo>
                    <a:pt x="0" y="0"/>
                  </a:lnTo>
                  <a:lnTo>
                    <a:pt x="2324100" y="0"/>
                  </a:lnTo>
                  <a:lnTo>
                    <a:pt x="2331701" y="697"/>
                  </a:lnTo>
                  <a:lnTo>
                    <a:pt x="2361502" y="30498"/>
                  </a:lnTo>
                  <a:lnTo>
                    <a:pt x="2362199" y="38100"/>
                  </a:lnTo>
                  <a:lnTo>
                    <a:pt x="2362199" y="152400"/>
                  </a:lnTo>
                  <a:lnTo>
                    <a:pt x="2338725" y="187710"/>
                  </a:lnTo>
                  <a:lnTo>
                    <a:pt x="2324100" y="190499"/>
                  </a:lnTo>
                  <a:close/>
                </a:path>
              </a:pathLst>
            </a:custGeom>
            <a:solidFill>
              <a:srgbClr val="A89567">
                <a:alpha val="79998"/>
              </a:srgbClr>
            </a:solidFill>
          </p:spPr>
          <p:txBody>
            <a:bodyPr wrap="square" lIns="0" tIns="0" rIns="0" bIns="0" rtlCol="0"/>
            <a:lstStyle/>
            <a:p>
              <a:endParaRPr dirty="0"/>
            </a:p>
          </p:txBody>
        </p:sp>
      </p:grpSp>
      <p:sp>
        <p:nvSpPr>
          <p:cNvPr id="42" name="object 42"/>
          <p:cNvSpPr txBox="1"/>
          <p:nvPr/>
        </p:nvSpPr>
        <p:spPr>
          <a:xfrm>
            <a:off x="6307417" y="3524243"/>
            <a:ext cx="5194302" cy="527709"/>
          </a:xfrm>
          <a:prstGeom prst="rect">
            <a:avLst/>
          </a:prstGeom>
        </p:spPr>
        <p:txBody>
          <a:bodyPr vert="horz" wrap="square" lIns="0" tIns="17145" rIns="0" bIns="0" rtlCol="0">
            <a:spAutoFit/>
          </a:bodyPr>
          <a:lstStyle/>
          <a:p>
            <a:pPr marL="12700">
              <a:lnSpc>
                <a:spcPct val="100000"/>
              </a:lnSpc>
              <a:spcBef>
                <a:spcPts val="135"/>
              </a:spcBef>
            </a:pPr>
            <a:r>
              <a:rPr lang="en-US" sz="1500" b="1" spc="-100" dirty="0">
                <a:solidFill>
                  <a:srgbClr val="C7B187"/>
                </a:solidFill>
                <a:latin typeface="Montserrat SemiBold" panose="00000700000000000000"/>
                <a:cs typeface="Montserrat SemiBold" panose="00000700000000000000"/>
              </a:rPr>
              <a:t>Current</a:t>
            </a:r>
            <a:r>
              <a:rPr lang="en-US" sz="1500" b="1" spc="-25" dirty="0">
                <a:solidFill>
                  <a:srgbClr val="C7B187"/>
                </a:solidFill>
                <a:latin typeface="Montserrat SemiBold" panose="00000700000000000000"/>
                <a:cs typeface="Montserrat SemiBold" panose="00000700000000000000"/>
              </a:rPr>
              <a:t> </a:t>
            </a:r>
            <a:r>
              <a:rPr lang="en-US" sz="1500" b="1" spc="-105" dirty="0">
                <a:solidFill>
                  <a:srgbClr val="C7B187"/>
                </a:solidFill>
                <a:latin typeface="Montserrat SemiBold" panose="00000700000000000000"/>
                <a:cs typeface="Montserrat SemiBold" panose="00000700000000000000"/>
              </a:rPr>
              <a:t>Geographic</a:t>
            </a:r>
            <a:r>
              <a:rPr lang="en-US" sz="1500" b="1" spc="-20" dirty="0">
                <a:solidFill>
                  <a:srgbClr val="C7B187"/>
                </a:solidFill>
                <a:latin typeface="Montserrat SemiBold" panose="00000700000000000000"/>
                <a:cs typeface="Montserrat SemiBold" panose="00000700000000000000"/>
              </a:rPr>
              <a:t> </a:t>
            </a:r>
            <a:r>
              <a:rPr lang="en-US" sz="1500" b="1" spc="-10" dirty="0">
                <a:solidFill>
                  <a:srgbClr val="C7B187"/>
                </a:solidFill>
                <a:latin typeface="Montserrat SemiBold" panose="00000700000000000000"/>
                <a:cs typeface="Montserrat SemiBold" panose="00000700000000000000"/>
              </a:rPr>
              <a:t>Allocation</a:t>
            </a:r>
            <a:endParaRPr lang="en-US" sz="1500" dirty="0">
              <a:latin typeface="Montserrat SemiBold" panose="00000700000000000000"/>
              <a:cs typeface="Montserrat SemiBold" panose="00000700000000000000"/>
            </a:endParaRPr>
          </a:p>
          <a:p>
            <a:pPr marL="955040">
              <a:lnSpc>
                <a:spcPct val="100000"/>
              </a:lnSpc>
              <a:spcBef>
                <a:spcPts val="1050"/>
              </a:spcBef>
              <a:tabLst>
                <a:tab pos="3260090" algn="l"/>
              </a:tabLst>
            </a:pPr>
            <a:r>
              <a:rPr lang="en-US" sz="900" b="1" spc="-50" dirty="0">
                <a:solidFill>
                  <a:srgbClr val="FFFFFF"/>
                </a:solidFill>
                <a:latin typeface="Montserrat SemiBold" panose="00000700000000000000"/>
                <a:cs typeface="Montserrat SemiBold" panose="00000700000000000000"/>
              </a:rPr>
              <a:t>Performance remained strong during the portfolio reallocation period</a:t>
            </a:r>
            <a:endParaRPr lang="en-US" sz="900" dirty="0">
              <a:latin typeface="Montserrat SemiBold" panose="00000700000000000000"/>
              <a:cs typeface="Montserrat SemiBold" panose="00000700000000000000"/>
            </a:endParaRPr>
          </a:p>
        </p:txBody>
      </p:sp>
      <p:pic>
        <p:nvPicPr>
          <p:cNvPr id="49" name="Picture 48"/>
          <p:cNvPicPr>
            <a:picLocks noChangeAspect="1"/>
          </p:cNvPicPr>
          <p:nvPr/>
        </p:nvPicPr>
        <p:blipFill>
          <a:blip r:embed="rId9"/>
          <a:stretch>
            <a:fillRect/>
          </a:stretch>
        </p:blipFill>
        <p:spPr>
          <a:xfrm>
            <a:off x="6032957" y="4250234"/>
            <a:ext cx="5841081" cy="2150054"/>
          </a:xfrm>
          <a:prstGeom prst="rect">
            <a:avLst/>
          </a:prstGeom>
        </p:spPr>
      </p:pic>
      <p:sp>
        <p:nvSpPr>
          <p:cNvPr id="50" name="Rectangle 49"/>
          <p:cNvSpPr/>
          <p:nvPr/>
        </p:nvSpPr>
        <p:spPr>
          <a:xfrm>
            <a:off x="6553200" y="3143243"/>
            <a:ext cx="3962400" cy="15240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0"/>
          <a:stretch>
            <a:fillRect/>
          </a:stretch>
        </p:blipFill>
        <p:spPr>
          <a:xfrm>
            <a:off x="6367872" y="1447244"/>
            <a:ext cx="3358164" cy="2018471"/>
          </a:xfrm>
          <a:prstGeom prst="rect">
            <a:avLst/>
          </a:prstGeom>
        </p:spPr>
      </p:pic>
      <p:cxnSp>
        <p:nvCxnSpPr>
          <p:cNvPr id="20" name="Straight Connector 19"/>
          <p:cNvCxnSpPr/>
          <p:nvPr/>
        </p:nvCxnSpPr>
        <p:spPr>
          <a:xfrm>
            <a:off x="6705600" y="2400037"/>
            <a:ext cx="3072036" cy="0"/>
          </a:xfrm>
          <a:prstGeom prst="line">
            <a:avLst/>
          </a:prstGeom>
          <a:ln>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961120" y="1543043"/>
            <a:ext cx="0" cy="1653746"/>
          </a:xfrm>
          <a:prstGeom prst="line">
            <a:avLst/>
          </a:prstGeom>
          <a:ln w="19050" cmpd="thickThin">
            <a:solidFill>
              <a:schemeClr val="bg2">
                <a:lumMod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object 10"/>
          <p:cNvSpPr/>
          <p:nvPr/>
        </p:nvSpPr>
        <p:spPr>
          <a:xfrm>
            <a:off x="5970975" y="4250234"/>
            <a:ext cx="46930" cy="2150054"/>
          </a:xfrm>
          <a:custGeom>
            <a:avLst/>
            <a:gdLst/>
            <a:ahLst/>
            <a:cxnLst/>
            <a:rect l="l" t="t" r="r" b="b"/>
            <a:pathLst>
              <a:path w="38100" h="1800225">
                <a:moveTo>
                  <a:pt x="38099" y="1800224"/>
                </a:moveTo>
                <a:lnTo>
                  <a:pt x="0" y="1800224"/>
                </a:lnTo>
                <a:lnTo>
                  <a:pt x="0" y="0"/>
                </a:lnTo>
                <a:lnTo>
                  <a:pt x="38099" y="0"/>
                </a:lnTo>
                <a:lnTo>
                  <a:pt x="38099" y="1800224"/>
                </a:lnTo>
                <a:close/>
              </a:path>
            </a:pathLst>
          </a:custGeom>
          <a:solidFill>
            <a:srgbClr val="C7B187"/>
          </a:solidFill>
        </p:spPr>
        <p:txBody>
          <a:bodyPr wrap="square" lIns="0" tIns="0" rIns="0" bIns="0" rtlCol="0"/>
          <a:lstStyle/>
          <a:p>
            <a:endParaRPr/>
          </a:p>
        </p:txBody>
      </p:sp>
      <p:sp>
        <p:nvSpPr>
          <p:cNvPr id="17" name="object 5">
            <a:extLst>
              <a:ext uri="{FF2B5EF4-FFF2-40B4-BE49-F238E27FC236}">
                <a16:creationId xmlns:a16="http://schemas.microsoft.com/office/drawing/2014/main" id="{8352D4B0-2CEA-A963-63BA-B5E494E8345A}"/>
              </a:ext>
            </a:extLst>
          </p:cNvPr>
          <p:cNvSpPr txBox="1"/>
          <p:nvPr/>
        </p:nvSpPr>
        <p:spPr>
          <a:xfrm>
            <a:off x="7216419" y="1821393"/>
            <a:ext cx="1969135"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GRAPH]</a:t>
            </a:r>
            <a:endParaRPr sz="1150" b="1" dirty="0">
              <a:solidFill>
                <a:srgbClr val="FF0000"/>
              </a:solidFill>
              <a:latin typeface="Montserrat"/>
              <a:cs typeface="Montserrat"/>
            </a:endParaRPr>
          </a:p>
        </p:txBody>
      </p:sp>
      <p:sp>
        <p:nvSpPr>
          <p:cNvPr id="18" name="object 5">
            <a:extLst>
              <a:ext uri="{FF2B5EF4-FFF2-40B4-BE49-F238E27FC236}">
                <a16:creationId xmlns:a16="http://schemas.microsoft.com/office/drawing/2014/main" id="{132E1448-65E6-61F7-87AA-67C2AE510B13}"/>
              </a:ext>
            </a:extLst>
          </p:cNvPr>
          <p:cNvSpPr txBox="1"/>
          <p:nvPr/>
        </p:nvSpPr>
        <p:spPr>
          <a:xfrm>
            <a:off x="8118216" y="4655336"/>
            <a:ext cx="1969135"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GRAPH]</a:t>
            </a:r>
            <a:endParaRPr sz="1150" b="1" dirty="0">
              <a:solidFill>
                <a:srgbClr val="FF0000"/>
              </a:solidFill>
              <a:latin typeface="Montserrat"/>
              <a:cs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2999" y="347789"/>
            <a:ext cx="6235700" cy="969496"/>
          </a:xfrm>
          <a:prstGeom prst="rect">
            <a:avLst/>
          </a:prstGeom>
        </p:spPr>
        <p:txBody>
          <a:bodyPr vert="horz" wrap="square" lIns="0" tIns="210820" rIns="0" bIns="0" rtlCol="0">
            <a:spAutoFit/>
          </a:bodyPr>
          <a:lstStyle/>
          <a:p>
            <a:pPr marL="12700">
              <a:lnSpc>
                <a:spcPct val="100000"/>
              </a:lnSpc>
              <a:spcBef>
                <a:spcPts val="1660"/>
              </a:spcBef>
            </a:pPr>
            <a:r>
              <a:rPr sz="2800" b="1" spc="-220" dirty="0">
                <a:solidFill>
                  <a:srgbClr val="333333"/>
                </a:solidFill>
                <a:latin typeface="Montserrat SemiBold" panose="00000700000000000000"/>
                <a:cs typeface="Montserrat SemiBold" panose="00000700000000000000"/>
              </a:rPr>
              <a:t>Portfolio</a:t>
            </a:r>
            <a:r>
              <a:rPr sz="2800" b="1" spc="-125" dirty="0">
                <a:solidFill>
                  <a:srgbClr val="333333"/>
                </a:solidFill>
                <a:latin typeface="Montserrat SemiBold" panose="00000700000000000000"/>
                <a:cs typeface="Montserrat SemiBold" panose="00000700000000000000"/>
              </a:rPr>
              <a:t> </a:t>
            </a:r>
            <a:r>
              <a:rPr sz="2800" b="1" spc="-250" dirty="0">
                <a:solidFill>
                  <a:srgbClr val="333333"/>
                </a:solidFill>
                <a:latin typeface="Montserrat SemiBold" panose="00000700000000000000"/>
                <a:cs typeface="Montserrat SemiBold" panose="00000700000000000000"/>
              </a:rPr>
              <a:t>Construction</a:t>
            </a:r>
            <a:r>
              <a:rPr sz="2800" b="1" spc="-130" dirty="0">
                <a:solidFill>
                  <a:srgbClr val="333333"/>
                </a:solidFill>
                <a:latin typeface="Montserrat SemiBold" panose="00000700000000000000"/>
                <a:cs typeface="Montserrat SemiBold" panose="00000700000000000000"/>
              </a:rPr>
              <a:t> </a:t>
            </a:r>
            <a:r>
              <a:rPr sz="2800" b="1" spc="-275" dirty="0">
                <a:solidFill>
                  <a:srgbClr val="333333"/>
                </a:solidFill>
                <a:latin typeface="Montserrat SemiBold" panose="00000700000000000000"/>
                <a:cs typeface="Montserrat SemiBold" panose="00000700000000000000"/>
              </a:rPr>
              <a:t>Methodology</a:t>
            </a:r>
            <a:endParaRPr sz="2800" dirty="0">
              <a:latin typeface="Montserrat SemiBold" panose="00000700000000000000"/>
              <a:cs typeface="Montserrat SemiBold" panose="00000700000000000000"/>
            </a:endParaRPr>
          </a:p>
          <a:p>
            <a:pPr marL="12700">
              <a:lnSpc>
                <a:spcPct val="100000"/>
              </a:lnSpc>
              <a:spcBef>
                <a:spcPts val="790"/>
              </a:spcBef>
            </a:pPr>
            <a:r>
              <a:rPr sz="1450" spc="-55" dirty="0">
                <a:solidFill>
                  <a:srgbClr val="C7B187"/>
                </a:solidFill>
                <a:latin typeface="Montserrat" panose="00000500000000000000"/>
                <a:cs typeface="Montserrat" panose="00000500000000000000"/>
              </a:rPr>
              <a:t>Building</a:t>
            </a:r>
            <a:r>
              <a:rPr sz="1450" spc="-5" dirty="0">
                <a:solidFill>
                  <a:srgbClr val="C7B187"/>
                </a:solidFill>
                <a:latin typeface="Montserrat" panose="00000500000000000000"/>
                <a:cs typeface="Montserrat" panose="00000500000000000000"/>
              </a:rPr>
              <a:t> </a:t>
            </a:r>
            <a:r>
              <a:rPr sz="1450" spc="-50" dirty="0">
                <a:solidFill>
                  <a:srgbClr val="C7B187"/>
                </a:solidFill>
                <a:latin typeface="Montserrat" panose="00000500000000000000"/>
                <a:cs typeface="Montserrat" panose="00000500000000000000"/>
              </a:rPr>
              <a:t>Resilient,</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Alpha-</a:t>
            </a:r>
            <a:r>
              <a:rPr sz="1450" spc="-70" dirty="0">
                <a:solidFill>
                  <a:srgbClr val="C7B187"/>
                </a:solidFill>
                <a:latin typeface="Montserrat" panose="00000500000000000000"/>
                <a:cs typeface="Montserrat" panose="00000500000000000000"/>
              </a:rPr>
              <a:t>Driven</a:t>
            </a:r>
            <a:r>
              <a:rPr sz="1450" spc="10" dirty="0">
                <a:solidFill>
                  <a:srgbClr val="C7B187"/>
                </a:solidFill>
                <a:latin typeface="Montserrat" panose="00000500000000000000"/>
                <a:cs typeface="Montserrat" panose="00000500000000000000"/>
              </a:rPr>
              <a:t> </a:t>
            </a:r>
            <a:r>
              <a:rPr sz="1450" spc="-10" dirty="0">
                <a:solidFill>
                  <a:srgbClr val="C7B187"/>
                </a:solidFill>
                <a:latin typeface="Montserrat" panose="00000500000000000000"/>
                <a:cs typeface="Montserrat" panose="00000500000000000000"/>
              </a:rPr>
              <a:t>Portfolios</a:t>
            </a:r>
            <a:endParaRPr sz="1450" dirty="0">
              <a:latin typeface="Montserrat" panose="00000500000000000000"/>
              <a:cs typeface="Montserrat" panose="00000500000000000000"/>
            </a:endParaRPr>
          </a:p>
        </p:txBody>
      </p:sp>
      <p:grpSp>
        <p:nvGrpSpPr>
          <p:cNvPr id="3" name="object 3"/>
          <p:cNvGrpSpPr/>
          <p:nvPr/>
        </p:nvGrpSpPr>
        <p:grpSpPr>
          <a:xfrm>
            <a:off x="1142999" y="1704974"/>
            <a:ext cx="9906000" cy="838200"/>
            <a:chOff x="1142999" y="1704974"/>
            <a:chExt cx="9906000" cy="838200"/>
          </a:xfrm>
        </p:grpSpPr>
        <p:sp>
          <p:nvSpPr>
            <p:cNvPr id="4" name="object 4"/>
            <p:cNvSpPr/>
            <p:nvPr/>
          </p:nvSpPr>
          <p:spPr>
            <a:xfrm>
              <a:off x="1142999" y="1704974"/>
              <a:ext cx="9906000" cy="838200"/>
            </a:xfrm>
            <a:custGeom>
              <a:avLst/>
              <a:gdLst/>
              <a:ahLst/>
              <a:cxnLst/>
              <a:rect l="l" t="t" r="r" b="b"/>
              <a:pathLst>
                <a:path w="9906000" h="838200">
                  <a:moveTo>
                    <a:pt x="9905999" y="838199"/>
                  </a:moveTo>
                  <a:lnTo>
                    <a:pt x="0" y="838199"/>
                  </a:lnTo>
                  <a:lnTo>
                    <a:pt x="0" y="0"/>
                  </a:lnTo>
                  <a:lnTo>
                    <a:pt x="9905999" y="0"/>
                  </a:lnTo>
                  <a:lnTo>
                    <a:pt x="9905999" y="838199"/>
                  </a:lnTo>
                  <a:close/>
                </a:path>
              </a:pathLst>
            </a:custGeom>
            <a:solidFill>
              <a:srgbClr val="F5F5F5"/>
            </a:solidFill>
          </p:spPr>
          <p:txBody>
            <a:bodyPr wrap="square" lIns="0" tIns="0" rIns="0" bIns="0" rtlCol="0"/>
            <a:lstStyle/>
            <a:p>
              <a:endParaRPr/>
            </a:p>
          </p:txBody>
        </p:sp>
        <p:sp>
          <p:nvSpPr>
            <p:cNvPr id="5" name="object 5"/>
            <p:cNvSpPr/>
            <p:nvPr/>
          </p:nvSpPr>
          <p:spPr>
            <a:xfrm>
              <a:off x="1142999" y="1704974"/>
              <a:ext cx="38100" cy="838200"/>
            </a:xfrm>
            <a:custGeom>
              <a:avLst/>
              <a:gdLst/>
              <a:ahLst/>
              <a:cxnLst/>
              <a:rect l="l" t="t" r="r" b="b"/>
              <a:pathLst>
                <a:path w="38100" h="838200">
                  <a:moveTo>
                    <a:pt x="38099" y="838199"/>
                  </a:moveTo>
                  <a:lnTo>
                    <a:pt x="0" y="838199"/>
                  </a:lnTo>
                  <a:lnTo>
                    <a:pt x="0" y="0"/>
                  </a:lnTo>
                  <a:lnTo>
                    <a:pt x="38099" y="0"/>
                  </a:lnTo>
                  <a:lnTo>
                    <a:pt x="38099" y="838199"/>
                  </a:lnTo>
                  <a:close/>
                </a:path>
              </a:pathLst>
            </a:custGeom>
            <a:solidFill>
              <a:srgbClr val="C7B187"/>
            </a:solidFill>
          </p:spPr>
          <p:txBody>
            <a:bodyPr wrap="square" lIns="0" tIns="0" rIns="0" bIns="0" rtlCol="0"/>
            <a:lstStyle/>
            <a:p>
              <a:endParaRPr/>
            </a:p>
          </p:txBody>
        </p:sp>
      </p:grpSp>
      <p:sp>
        <p:nvSpPr>
          <p:cNvPr id="6" name="object 6"/>
          <p:cNvSpPr txBox="1"/>
          <p:nvPr/>
        </p:nvSpPr>
        <p:spPr>
          <a:xfrm>
            <a:off x="1181099" y="1728681"/>
            <a:ext cx="9867900" cy="704215"/>
          </a:xfrm>
          <a:prstGeom prst="rect">
            <a:avLst/>
          </a:prstGeom>
        </p:spPr>
        <p:txBody>
          <a:bodyPr vert="horz" wrap="square" lIns="0" tIns="80645" rIns="0" bIns="0" rtlCol="0">
            <a:spAutoFit/>
          </a:bodyPr>
          <a:lstStyle/>
          <a:p>
            <a:pPr marL="171450">
              <a:lnSpc>
                <a:spcPct val="100000"/>
              </a:lnSpc>
              <a:spcBef>
                <a:spcPts val="635"/>
              </a:spcBef>
            </a:pPr>
            <a:r>
              <a:rPr sz="1350" b="1" spc="-110" dirty="0">
                <a:solidFill>
                  <a:srgbClr val="C7B187"/>
                </a:solidFill>
                <a:latin typeface="Montserrat SemiBold" panose="00000700000000000000"/>
                <a:cs typeface="Montserrat SemiBold" panose="00000700000000000000"/>
              </a:rPr>
              <a:t>Our</a:t>
            </a:r>
            <a:r>
              <a:rPr sz="1350" b="1" spc="5" dirty="0">
                <a:solidFill>
                  <a:srgbClr val="C7B187"/>
                </a:solidFill>
                <a:latin typeface="Montserrat SemiBold" panose="00000700000000000000"/>
                <a:cs typeface="Montserrat SemiBold" panose="00000700000000000000"/>
              </a:rPr>
              <a:t> </a:t>
            </a:r>
            <a:r>
              <a:rPr sz="1350" b="1" spc="-90" dirty="0">
                <a:solidFill>
                  <a:srgbClr val="C7B187"/>
                </a:solidFill>
                <a:latin typeface="Montserrat SemiBold" panose="00000700000000000000"/>
                <a:cs typeface="Montserrat SemiBold" panose="00000700000000000000"/>
              </a:rPr>
              <a:t>Portfolio</a:t>
            </a:r>
            <a:r>
              <a:rPr sz="1350" b="1" spc="10" dirty="0">
                <a:solidFill>
                  <a:srgbClr val="C7B187"/>
                </a:solidFill>
                <a:latin typeface="Montserrat SemiBold" panose="00000700000000000000"/>
                <a:cs typeface="Montserrat SemiBold" panose="00000700000000000000"/>
              </a:rPr>
              <a:t> </a:t>
            </a:r>
            <a:r>
              <a:rPr sz="1350" b="1" spc="-95" dirty="0">
                <a:solidFill>
                  <a:srgbClr val="C7B187"/>
                </a:solidFill>
                <a:latin typeface="Montserrat SemiBold" panose="00000700000000000000"/>
                <a:cs typeface="Montserrat SemiBold" panose="00000700000000000000"/>
              </a:rPr>
              <a:t>Construction</a:t>
            </a:r>
            <a:r>
              <a:rPr sz="1350" b="1" spc="5" dirty="0">
                <a:solidFill>
                  <a:srgbClr val="C7B187"/>
                </a:solidFill>
                <a:latin typeface="Montserrat SemiBold" panose="00000700000000000000"/>
                <a:cs typeface="Montserrat SemiBold" panose="00000700000000000000"/>
              </a:rPr>
              <a:t> </a:t>
            </a:r>
            <a:r>
              <a:rPr sz="1350" b="1" spc="-10" dirty="0">
                <a:solidFill>
                  <a:srgbClr val="C7B187"/>
                </a:solidFill>
                <a:latin typeface="Montserrat SemiBold" panose="00000700000000000000"/>
                <a:cs typeface="Montserrat SemiBold" panose="00000700000000000000"/>
              </a:rPr>
              <a:t>Philosophy</a:t>
            </a:r>
            <a:endParaRPr sz="1350" dirty="0">
              <a:latin typeface="Montserrat SemiBold" panose="00000700000000000000"/>
              <a:cs typeface="Montserrat SemiBold" panose="00000700000000000000"/>
            </a:endParaRPr>
          </a:p>
          <a:p>
            <a:pPr marL="171450" marR="194310">
              <a:lnSpc>
                <a:spcPts val="1350"/>
              </a:lnSpc>
              <a:spcBef>
                <a:spcPts val="525"/>
              </a:spcBef>
            </a:pPr>
            <a:r>
              <a:rPr sz="1150" spc="-130" dirty="0">
                <a:solidFill>
                  <a:srgbClr val="333333"/>
                </a:solidFill>
                <a:latin typeface="Montserrat" panose="00000500000000000000"/>
                <a:cs typeface="Montserrat" panose="00000500000000000000"/>
              </a:rPr>
              <a:t>We</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construct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forward-</a:t>
            </a:r>
            <a:r>
              <a:rPr sz="1150" spc="-65" dirty="0">
                <a:solidFill>
                  <a:srgbClr val="333333"/>
                </a:solidFill>
                <a:latin typeface="Montserrat" panose="00000500000000000000"/>
                <a:cs typeface="Montserrat" panose="00000500000000000000"/>
              </a:rPr>
              <a:t>looking</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portfolio</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that</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balances</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conviction</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core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holdings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broad-</a:t>
            </a:r>
            <a:r>
              <a:rPr sz="1150" spc="-60" dirty="0">
                <a:solidFill>
                  <a:srgbClr val="333333"/>
                </a:solidFill>
                <a:latin typeface="Montserrat" panose="00000500000000000000"/>
                <a:cs typeface="Montserrat" panose="00000500000000000000"/>
              </a:rPr>
              <a:t>based,</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low-</a:t>
            </a:r>
            <a:r>
              <a:rPr sz="1150" spc="-65" dirty="0">
                <a:solidFill>
                  <a:srgbClr val="333333"/>
                </a:solidFill>
                <a:latin typeface="Montserrat" panose="00000500000000000000"/>
                <a:cs typeface="Montserrat" panose="00000500000000000000"/>
              </a:rPr>
              <a:t>correlated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alpha</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sources—from</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both </a:t>
            </a:r>
            <a:r>
              <a:rPr sz="1150" spc="-65" dirty="0">
                <a:solidFill>
                  <a:srgbClr val="333333"/>
                </a:solidFill>
                <a:latin typeface="Montserrat" panose="00000500000000000000"/>
                <a:cs typeface="Montserrat" panose="00000500000000000000"/>
              </a:rPr>
              <a:t>Asia</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the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developed</a:t>
            </a:r>
            <a:r>
              <a:rPr sz="1150" dirty="0">
                <a:solidFill>
                  <a:srgbClr val="333333"/>
                </a:solidFill>
                <a:latin typeface="Montserrat" panose="00000500000000000000"/>
                <a:cs typeface="Montserrat" panose="00000500000000000000"/>
              </a:rPr>
              <a:t> </a:t>
            </a:r>
            <a:r>
              <a:rPr sz="1150" spc="-95" dirty="0">
                <a:solidFill>
                  <a:srgbClr val="333333"/>
                </a:solidFill>
                <a:latin typeface="Montserrat" panose="00000500000000000000"/>
                <a:cs typeface="Montserrat" panose="00000500000000000000"/>
              </a:rPr>
              <a:t>West—</a:t>
            </a:r>
            <a:r>
              <a:rPr sz="1150" spc="-65" dirty="0">
                <a:solidFill>
                  <a:srgbClr val="333333"/>
                </a:solidFill>
                <a:latin typeface="Montserrat" panose="00000500000000000000"/>
                <a:cs typeface="Montserrat" panose="00000500000000000000"/>
              </a:rPr>
              <a:t>delivering</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resilient</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return</a:t>
            </a:r>
            <a:r>
              <a:rPr sz="115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profile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that</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stands</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apart</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from</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cycles.</a:t>
            </a:r>
            <a:endParaRPr sz="1150" dirty="0">
              <a:latin typeface="Montserrat" panose="00000500000000000000"/>
              <a:cs typeface="Montserrat" panose="00000500000000000000"/>
            </a:endParaRPr>
          </a:p>
        </p:txBody>
      </p:sp>
      <p:grpSp>
        <p:nvGrpSpPr>
          <p:cNvPr id="7" name="object 7"/>
          <p:cNvGrpSpPr/>
          <p:nvPr/>
        </p:nvGrpSpPr>
        <p:grpSpPr>
          <a:xfrm>
            <a:off x="1142999" y="4886324"/>
            <a:ext cx="9906000" cy="838200"/>
            <a:chOff x="1142999" y="4886324"/>
            <a:chExt cx="9906000" cy="838200"/>
          </a:xfrm>
        </p:grpSpPr>
        <p:sp>
          <p:nvSpPr>
            <p:cNvPr id="8" name="object 8"/>
            <p:cNvSpPr/>
            <p:nvPr/>
          </p:nvSpPr>
          <p:spPr>
            <a:xfrm>
              <a:off x="1142999" y="4886324"/>
              <a:ext cx="9906000" cy="838200"/>
            </a:xfrm>
            <a:custGeom>
              <a:avLst/>
              <a:gdLst/>
              <a:ahLst/>
              <a:cxnLst/>
              <a:rect l="l" t="t" r="r" b="b"/>
              <a:pathLst>
                <a:path w="9906000" h="838200">
                  <a:moveTo>
                    <a:pt x="9905999" y="838199"/>
                  </a:moveTo>
                  <a:lnTo>
                    <a:pt x="0" y="838199"/>
                  </a:lnTo>
                  <a:lnTo>
                    <a:pt x="0" y="0"/>
                  </a:lnTo>
                  <a:lnTo>
                    <a:pt x="9905999" y="0"/>
                  </a:lnTo>
                  <a:lnTo>
                    <a:pt x="9905999" y="838199"/>
                  </a:lnTo>
                  <a:close/>
                </a:path>
              </a:pathLst>
            </a:custGeom>
            <a:solidFill>
              <a:srgbClr val="F5F5F5"/>
            </a:solidFill>
          </p:spPr>
          <p:txBody>
            <a:bodyPr wrap="square" lIns="0" tIns="0" rIns="0" bIns="0" rtlCol="0"/>
            <a:lstStyle/>
            <a:p>
              <a:endParaRPr/>
            </a:p>
          </p:txBody>
        </p:sp>
        <p:sp>
          <p:nvSpPr>
            <p:cNvPr id="9" name="object 9"/>
            <p:cNvSpPr/>
            <p:nvPr/>
          </p:nvSpPr>
          <p:spPr>
            <a:xfrm>
              <a:off x="1142999" y="4886324"/>
              <a:ext cx="38100" cy="838200"/>
            </a:xfrm>
            <a:custGeom>
              <a:avLst/>
              <a:gdLst/>
              <a:ahLst/>
              <a:cxnLst/>
              <a:rect l="l" t="t" r="r" b="b"/>
              <a:pathLst>
                <a:path w="38100" h="838200">
                  <a:moveTo>
                    <a:pt x="38099" y="838199"/>
                  </a:moveTo>
                  <a:lnTo>
                    <a:pt x="0" y="838199"/>
                  </a:lnTo>
                  <a:lnTo>
                    <a:pt x="0" y="0"/>
                  </a:lnTo>
                  <a:lnTo>
                    <a:pt x="38099" y="0"/>
                  </a:lnTo>
                  <a:lnTo>
                    <a:pt x="38099" y="838199"/>
                  </a:lnTo>
                  <a:close/>
                </a:path>
              </a:pathLst>
            </a:custGeom>
            <a:solidFill>
              <a:srgbClr val="C7B187"/>
            </a:solidFill>
          </p:spPr>
          <p:txBody>
            <a:bodyPr wrap="square" lIns="0" tIns="0" rIns="0" bIns="0" rtlCol="0"/>
            <a:lstStyle/>
            <a:p>
              <a:endParaRPr/>
            </a:p>
          </p:txBody>
        </p:sp>
      </p:grpSp>
      <p:sp>
        <p:nvSpPr>
          <p:cNvPr id="10" name="object 10"/>
          <p:cNvSpPr txBox="1"/>
          <p:nvPr/>
        </p:nvSpPr>
        <p:spPr>
          <a:xfrm>
            <a:off x="1181099" y="4910031"/>
            <a:ext cx="9867900" cy="704215"/>
          </a:xfrm>
          <a:prstGeom prst="rect">
            <a:avLst/>
          </a:prstGeom>
        </p:spPr>
        <p:txBody>
          <a:bodyPr vert="horz" wrap="square" lIns="0" tIns="80645" rIns="0" bIns="0" rtlCol="0">
            <a:spAutoFit/>
          </a:bodyPr>
          <a:lstStyle/>
          <a:p>
            <a:pPr marL="171450">
              <a:lnSpc>
                <a:spcPct val="100000"/>
              </a:lnSpc>
              <a:spcBef>
                <a:spcPts val="635"/>
              </a:spcBef>
            </a:pPr>
            <a:r>
              <a:rPr sz="1350" b="1" spc="-105" dirty="0">
                <a:solidFill>
                  <a:srgbClr val="C7B187"/>
                </a:solidFill>
                <a:latin typeface="Montserrat SemiBold" panose="00000700000000000000"/>
                <a:cs typeface="Montserrat SemiBold" panose="00000700000000000000"/>
              </a:rPr>
              <a:t>Implementation</a:t>
            </a:r>
            <a:r>
              <a:rPr sz="1350" b="1" spc="40" dirty="0">
                <a:solidFill>
                  <a:srgbClr val="C7B187"/>
                </a:solidFill>
                <a:latin typeface="Montserrat SemiBold" panose="00000700000000000000"/>
                <a:cs typeface="Montserrat SemiBold" panose="00000700000000000000"/>
              </a:rPr>
              <a:t> </a:t>
            </a:r>
            <a:r>
              <a:rPr sz="1350" b="1" spc="-10" dirty="0">
                <a:solidFill>
                  <a:srgbClr val="C7B187"/>
                </a:solidFill>
                <a:latin typeface="Montserrat SemiBold" panose="00000700000000000000"/>
                <a:cs typeface="Montserrat SemiBold" panose="00000700000000000000"/>
              </a:rPr>
              <a:t>Process</a:t>
            </a:r>
            <a:endParaRPr sz="1350" dirty="0">
              <a:latin typeface="Montserrat SemiBold" panose="00000700000000000000"/>
              <a:cs typeface="Montserrat SemiBold" panose="00000700000000000000"/>
            </a:endParaRPr>
          </a:p>
          <a:p>
            <a:pPr marL="171450">
              <a:lnSpc>
                <a:spcPts val="1365"/>
              </a:lnSpc>
              <a:spcBef>
                <a:spcPts val="455"/>
              </a:spcBef>
            </a:pPr>
            <a:r>
              <a:rPr sz="1150" spc="-65" dirty="0">
                <a:solidFill>
                  <a:srgbClr val="333333"/>
                </a:solidFill>
                <a:latin typeface="Montserrat" panose="00000500000000000000"/>
                <a:cs typeface="Montserrat" panose="00000500000000000000"/>
              </a:rPr>
              <a:t>Our</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disciplined</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process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follows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systematic</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cycle: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Strategic</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allocation</a:t>
            </a:r>
            <a:r>
              <a:rPr sz="1150" spc="-5" dirty="0">
                <a:solidFill>
                  <a:srgbClr val="333333"/>
                </a:solidFill>
                <a:latin typeface="Montserrat" panose="00000500000000000000"/>
                <a:cs typeface="Montserrat" panose="00000500000000000000"/>
              </a:rPr>
              <a:t> </a:t>
            </a:r>
            <a:r>
              <a:rPr sz="1050" dirty="0">
                <a:solidFill>
                  <a:srgbClr val="333333"/>
                </a:solidFill>
                <a:latin typeface="Liberation Sans"/>
                <a:cs typeface="Liberation Sans"/>
              </a:rPr>
              <a:t>→</a:t>
            </a:r>
            <a:r>
              <a:rPr sz="1050" spc="5" dirty="0">
                <a:solidFill>
                  <a:srgbClr val="333333"/>
                </a:solidFill>
                <a:latin typeface="Liberation Sans"/>
                <a:cs typeface="Liberation Sans"/>
              </a:rPr>
              <a:t> </a:t>
            </a:r>
            <a:r>
              <a:rPr sz="1150" spc="-75" dirty="0">
                <a:solidFill>
                  <a:srgbClr val="333333"/>
                </a:solidFill>
                <a:latin typeface="Montserrat" panose="00000500000000000000"/>
                <a:cs typeface="Montserrat" panose="00000500000000000000"/>
              </a:rPr>
              <a:t>Manager</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selection</a:t>
            </a:r>
            <a:r>
              <a:rPr sz="1150" spc="-10" dirty="0">
                <a:solidFill>
                  <a:srgbClr val="333333"/>
                </a:solidFill>
                <a:latin typeface="Montserrat" panose="00000500000000000000"/>
                <a:cs typeface="Montserrat" panose="00000500000000000000"/>
              </a:rPr>
              <a:t> </a:t>
            </a:r>
            <a:r>
              <a:rPr sz="1050" dirty="0">
                <a:solidFill>
                  <a:srgbClr val="333333"/>
                </a:solidFill>
                <a:latin typeface="Liberation Sans"/>
                <a:cs typeface="Liberation Sans"/>
              </a:rPr>
              <a:t>→</a:t>
            </a:r>
            <a:r>
              <a:rPr sz="1050" spc="5" dirty="0">
                <a:solidFill>
                  <a:srgbClr val="333333"/>
                </a:solidFill>
                <a:latin typeface="Liberation Sans"/>
                <a:cs typeface="Liberation Sans"/>
              </a:rPr>
              <a:t> </a:t>
            </a:r>
            <a:r>
              <a:rPr sz="1150" spc="-55" dirty="0">
                <a:solidFill>
                  <a:srgbClr val="333333"/>
                </a:solidFill>
                <a:latin typeface="Montserrat" panose="00000500000000000000"/>
                <a:cs typeface="Montserrat" panose="00000500000000000000"/>
              </a:rPr>
              <a:t>Portfolio</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integration</a:t>
            </a:r>
            <a:r>
              <a:rPr sz="1150" spc="-5" dirty="0">
                <a:solidFill>
                  <a:srgbClr val="333333"/>
                </a:solidFill>
                <a:latin typeface="Montserrat" panose="00000500000000000000"/>
                <a:cs typeface="Montserrat" panose="00000500000000000000"/>
              </a:rPr>
              <a:t> </a:t>
            </a:r>
            <a:r>
              <a:rPr sz="1050" dirty="0">
                <a:solidFill>
                  <a:srgbClr val="333333"/>
                </a:solidFill>
                <a:latin typeface="Liberation Sans"/>
                <a:cs typeface="Liberation Sans"/>
              </a:rPr>
              <a:t>→</a:t>
            </a:r>
            <a:r>
              <a:rPr sz="1050" spc="5" dirty="0">
                <a:solidFill>
                  <a:srgbClr val="333333"/>
                </a:solidFill>
                <a:latin typeface="Liberation Sans"/>
                <a:cs typeface="Liberation Sans"/>
              </a:rPr>
              <a:t> </a:t>
            </a:r>
            <a:r>
              <a:rPr sz="1150" spc="-65" dirty="0">
                <a:solidFill>
                  <a:srgbClr val="333333"/>
                </a:solidFill>
                <a:latin typeface="Montserrat" panose="00000500000000000000"/>
                <a:cs typeface="Montserrat" panose="00000500000000000000"/>
              </a:rPr>
              <a:t>Risk</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management</a:t>
            </a:r>
            <a:r>
              <a:rPr sz="1150" spc="-5" dirty="0">
                <a:solidFill>
                  <a:srgbClr val="333333"/>
                </a:solidFill>
                <a:latin typeface="Montserrat" panose="00000500000000000000"/>
                <a:cs typeface="Montserrat" panose="00000500000000000000"/>
              </a:rPr>
              <a:t> </a:t>
            </a:r>
            <a:r>
              <a:rPr sz="1050" spc="-50" dirty="0">
                <a:solidFill>
                  <a:srgbClr val="333333"/>
                </a:solidFill>
                <a:latin typeface="Liberation Sans"/>
                <a:cs typeface="Liberation Sans"/>
              </a:rPr>
              <a:t>→</a:t>
            </a:r>
            <a:endParaRPr sz="1050" dirty="0">
              <a:latin typeface="Liberation Sans"/>
              <a:cs typeface="Liberation Sans"/>
            </a:endParaRPr>
          </a:p>
          <a:p>
            <a:pPr marL="171450">
              <a:lnSpc>
                <a:spcPts val="1365"/>
              </a:lnSpc>
            </a:pPr>
            <a:r>
              <a:rPr sz="1150" spc="-70" dirty="0">
                <a:solidFill>
                  <a:srgbClr val="333333"/>
                </a:solidFill>
                <a:latin typeface="Montserrat" panose="00000500000000000000"/>
                <a:cs typeface="Montserrat" panose="00000500000000000000"/>
              </a:rPr>
              <a:t>Continuous</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evolution,</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adapting</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changing</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conditions.</a:t>
            </a:r>
            <a:endParaRPr sz="1150" dirty="0">
              <a:latin typeface="Montserrat" panose="00000500000000000000"/>
              <a:cs typeface="Montserrat" panose="00000500000000000000"/>
            </a:endParaRPr>
          </a:p>
        </p:txBody>
      </p:sp>
      <p:grpSp>
        <p:nvGrpSpPr>
          <p:cNvPr id="13" name="object 13"/>
          <p:cNvGrpSpPr/>
          <p:nvPr/>
        </p:nvGrpSpPr>
        <p:grpSpPr>
          <a:xfrm>
            <a:off x="5810249" y="2733674"/>
            <a:ext cx="2031314" cy="571500"/>
            <a:chOff x="5810249" y="2733674"/>
            <a:chExt cx="1924050" cy="571500"/>
          </a:xfrm>
        </p:grpSpPr>
        <p:sp>
          <p:nvSpPr>
            <p:cNvPr id="14" name="object 14"/>
            <p:cNvSpPr/>
            <p:nvPr/>
          </p:nvSpPr>
          <p:spPr>
            <a:xfrm>
              <a:off x="6048374" y="3019424"/>
              <a:ext cx="1685925" cy="19050"/>
            </a:xfrm>
            <a:custGeom>
              <a:avLst/>
              <a:gdLst/>
              <a:ahLst/>
              <a:cxnLst/>
              <a:rect l="l" t="t" r="r" b="b"/>
              <a:pathLst>
                <a:path w="1685925" h="19050">
                  <a:moveTo>
                    <a:pt x="1685924" y="19049"/>
                  </a:moveTo>
                  <a:lnTo>
                    <a:pt x="0" y="19049"/>
                  </a:lnTo>
                  <a:lnTo>
                    <a:pt x="0" y="0"/>
                  </a:lnTo>
                  <a:lnTo>
                    <a:pt x="1685924" y="0"/>
                  </a:lnTo>
                  <a:lnTo>
                    <a:pt x="1685924" y="19049"/>
                  </a:lnTo>
                  <a:close/>
                </a:path>
              </a:pathLst>
            </a:custGeom>
            <a:solidFill>
              <a:srgbClr val="C7B187">
                <a:alpha val="59999"/>
              </a:srgbClr>
            </a:solidFill>
          </p:spPr>
          <p:txBody>
            <a:bodyPr wrap="square" lIns="0" tIns="0" rIns="0" bIns="0" rtlCol="0"/>
            <a:lstStyle/>
            <a:p>
              <a:endParaRPr/>
            </a:p>
          </p:txBody>
        </p:sp>
        <p:sp>
          <p:nvSpPr>
            <p:cNvPr id="15" name="object 15"/>
            <p:cNvSpPr/>
            <p:nvPr/>
          </p:nvSpPr>
          <p:spPr>
            <a:xfrm>
              <a:off x="5824537" y="2747962"/>
              <a:ext cx="542925" cy="542925"/>
            </a:xfrm>
            <a:custGeom>
              <a:avLst/>
              <a:gdLst/>
              <a:ahLst/>
              <a:cxnLst/>
              <a:rect l="l" t="t" r="r" b="b"/>
              <a:pathLst>
                <a:path w="542925" h="542925">
                  <a:moveTo>
                    <a:pt x="271462" y="542924"/>
                  </a:moveTo>
                  <a:lnTo>
                    <a:pt x="231629" y="539987"/>
                  </a:lnTo>
                  <a:lnTo>
                    <a:pt x="192660" y="531235"/>
                  </a:lnTo>
                  <a:lnTo>
                    <a:pt x="155396" y="516861"/>
                  </a:lnTo>
                  <a:lnTo>
                    <a:pt x="120645" y="497174"/>
                  </a:lnTo>
                  <a:lnTo>
                    <a:pt x="89159" y="472602"/>
                  </a:lnTo>
                  <a:lnTo>
                    <a:pt x="61619" y="443676"/>
                  </a:lnTo>
                  <a:lnTo>
                    <a:pt x="38620" y="411022"/>
                  </a:lnTo>
                  <a:lnTo>
                    <a:pt x="20662" y="375346"/>
                  </a:lnTo>
                  <a:lnTo>
                    <a:pt x="8134" y="337422"/>
                  </a:lnTo>
                  <a:lnTo>
                    <a:pt x="1307" y="298070"/>
                  </a:lnTo>
                  <a:lnTo>
                    <a:pt x="0" y="271462"/>
                  </a:lnTo>
                  <a:lnTo>
                    <a:pt x="326" y="258142"/>
                  </a:lnTo>
                  <a:lnTo>
                    <a:pt x="5215" y="218502"/>
                  </a:lnTo>
                  <a:lnTo>
                    <a:pt x="15867" y="180009"/>
                  </a:lnTo>
                  <a:lnTo>
                    <a:pt x="32053" y="143495"/>
                  </a:lnTo>
                  <a:lnTo>
                    <a:pt x="53420" y="109752"/>
                  </a:lnTo>
                  <a:lnTo>
                    <a:pt x="79509" y="79509"/>
                  </a:lnTo>
                  <a:lnTo>
                    <a:pt x="109752" y="53421"/>
                  </a:lnTo>
                  <a:lnTo>
                    <a:pt x="143495" y="32054"/>
                  </a:lnTo>
                  <a:lnTo>
                    <a:pt x="180008" y="15868"/>
                  </a:lnTo>
                  <a:lnTo>
                    <a:pt x="218501" y="5215"/>
                  </a:lnTo>
                  <a:lnTo>
                    <a:pt x="258142" y="326"/>
                  </a:lnTo>
                  <a:lnTo>
                    <a:pt x="271462" y="0"/>
                  </a:lnTo>
                  <a:lnTo>
                    <a:pt x="284782" y="326"/>
                  </a:lnTo>
                  <a:lnTo>
                    <a:pt x="324422" y="5215"/>
                  </a:lnTo>
                  <a:lnTo>
                    <a:pt x="362915" y="15868"/>
                  </a:lnTo>
                  <a:lnTo>
                    <a:pt x="399429" y="32054"/>
                  </a:lnTo>
                  <a:lnTo>
                    <a:pt x="433172" y="53421"/>
                  </a:lnTo>
                  <a:lnTo>
                    <a:pt x="463415" y="79509"/>
                  </a:lnTo>
                  <a:lnTo>
                    <a:pt x="489503" y="109752"/>
                  </a:lnTo>
                  <a:lnTo>
                    <a:pt x="510871" y="143495"/>
                  </a:lnTo>
                  <a:lnTo>
                    <a:pt x="527056" y="180009"/>
                  </a:lnTo>
                  <a:lnTo>
                    <a:pt x="537708" y="218502"/>
                  </a:lnTo>
                  <a:lnTo>
                    <a:pt x="542598" y="258142"/>
                  </a:lnTo>
                  <a:lnTo>
                    <a:pt x="542924" y="271462"/>
                  </a:lnTo>
                  <a:lnTo>
                    <a:pt x="542598" y="284782"/>
                  </a:lnTo>
                  <a:lnTo>
                    <a:pt x="537708" y="324422"/>
                  </a:lnTo>
                  <a:lnTo>
                    <a:pt x="527056" y="362915"/>
                  </a:lnTo>
                  <a:lnTo>
                    <a:pt x="510871" y="399428"/>
                  </a:lnTo>
                  <a:lnTo>
                    <a:pt x="489503" y="433172"/>
                  </a:lnTo>
                  <a:lnTo>
                    <a:pt x="463415" y="463415"/>
                  </a:lnTo>
                  <a:lnTo>
                    <a:pt x="433172" y="489503"/>
                  </a:lnTo>
                  <a:lnTo>
                    <a:pt x="399429" y="510870"/>
                  </a:lnTo>
                  <a:lnTo>
                    <a:pt x="362915" y="527056"/>
                  </a:lnTo>
                  <a:lnTo>
                    <a:pt x="324422" y="537708"/>
                  </a:lnTo>
                  <a:lnTo>
                    <a:pt x="284782" y="542598"/>
                  </a:lnTo>
                  <a:lnTo>
                    <a:pt x="271462" y="542924"/>
                  </a:lnTo>
                  <a:close/>
                </a:path>
              </a:pathLst>
            </a:custGeom>
            <a:solidFill>
              <a:srgbClr val="FFFFFF"/>
            </a:solidFill>
          </p:spPr>
          <p:txBody>
            <a:bodyPr wrap="square" lIns="0" tIns="0" rIns="0" bIns="0" rtlCol="0"/>
            <a:lstStyle/>
            <a:p>
              <a:endParaRPr/>
            </a:p>
          </p:txBody>
        </p:sp>
        <p:sp>
          <p:nvSpPr>
            <p:cNvPr id="16" name="object 16"/>
            <p:cNvSpPr/>
            <p:nvPr/>
          </p:nvSpPr>
          <p:spPr>
            <a:xfrm>
              <a:off x="5824537" y="2747962"/>
              <a:ext cx="542925" cy="542925"/>
            </a:xfrm>
            <a:custGeom>
              <a:avLst/>
              <a:gdLst/>
              <a:ahLst/>
              <a:cxnLst/>
              <a:rect l="l" t="t" r="r" b="b"/>
              <a:pathLst>
                <a:path w="542925" h="542925">
                  <a:moveTo>
                    <a:pt x="542924" y="271462"/>
                  </a:moveTo>
                  <a:lnTo>
                    <a:pt x="539987" y="311294"/>
                  </a:lnTo>
                  <a:lnTo>
                    <a:pt x="531235" y="350263"/>
                  </a:lnTo>
                  <a:lnTo>
                    <a:pt x="516861" y="387527"/>
                  </a:lnTo>
                  <a:lnTo>
                    <a:pt x="497174" y="422278"/>
                  </a:lnTo>
                  <a:lnTo>
                    <a:pt x="472603" y="453765"/>
                  </a:lnTo>
                  <a:lnTo>
                    <a:pt x="443676" y="481305"/>
                  </a:lnTo>
                  <a:lnTo>
                    <a:pt x="411022" y="504303"/>
                  </a:lnTo>
                  <a:lnTo>
                    <a:pt x="375346" y="522260"/>
                  </a:lnTo>
                  <a:lnTo>
                    <a:pt x="337422" y="534789"/>
                  </a:lnTo>
                  <a:lnTo>
                    <a:pt x="298070" y="541618"/>
                  </a:lnTo>
                  <a:lnTo>
                    <a:pt x="271462" y="542924"/>
                  </a:lnTo>
                  <a:lnTo>
                    <a:pt x="264798" y="542843"/>
                  </a:lnTo>
                  <a:lnTo>
                    <a:pt x="225053" y="538928"/>
                  </a:lnTo>
                  <a:lnTo>
                    <a:pt x="186307" y="529222"/>
                  </a:lnTo>
                  <a:lnTo>
                    <a:pt x="149411" y="513939"/>
                  </a:lnTo>
                  <a:lnTo>
                    <a:pt x="115150" y="493404"/>
                  </a:lnTo>
                  <a:lnTo>
                    <a:pt x="84279" y="468069"/>
                  </a:lnTo>
                  <a:lnTo>
                    <a:pt x="57454" y="438473"/>
                  </a:lnTo>
                  <a:lnTo>
                    <a:pt x="35266" y="405267"/>
                  </a:lnTo>
                  <a:lnTo>
                    <a:pt x="18188" y="369158"/>
                  </a:lnTo>
                  <a:lnTo>
                    <a:pt x="6595" y="330942"/>
                  </a:lnTo>
                  <a:lnTo>
                    <a:pt x="735" y="291430"/>
                  </a:lnTo>
                  <a:lnTo>
                    <a:pt x="0" y="271462"/>
                  </a:lnTo>
                  <a:lnTo>
                    <a:pt x="81" y="264798"/>
                  </a:lnTo>
                  <a:lnTo>
                    <a:pt x="3995" y="225054"/>
                  </a:lnTo>
                  <a:lnTo>
                    <a:pt x="13701" y="186307"/>
                  </a:lnTo>
                  <a:lnTo>
                    <a:pt x="28983" y="149411"/>
                  </a:lnTo>
                  <a:lnTo>
                    <a:pt x="49518" y="115150"/>
                  </a:lnTo>
                  <a:lnTo>
                    <a:pt x="74855" y="84279"/>
                  </a:lnTo>
                  <a:lnTo>
                    <a:pt x="104451" y="57454"/>
                  </a:lnTo>
                  <a:lnTo>
                    <a:pt x="137656" y="35267"/>
                  </a:lnTo>
                  <a:lnTo>
                    <a:pt x="173765" y="18188"/>
                  </a:lnTo>
                  <a:lnTo>
                    <a:pt x="211981" y="6596"/>
                  </a:lnTo>
                  <a:lnTo>
                    <a:pt x="251493" y="735"/>
                  </a:lnTo>
                  <a:lnTo>
                    <a:pt x="271462" y="0"/>
                  </a:lnTo>
                  <a:lnTo>
                    <a:pt x="278126" y="81"/>
                  </a:lnTo>
                  <a:lnTo>
                    <a:pt x="317870" y="3996"/>
                  </a:lnTo>
                  <a:lnTo>
                    <a:pt x="356617" y="13701"/>
                  </a:lnTo>
                  <a:lnTo>
                    <a:pt x="393513" y="28984"/>
                  </a:lnTo>
                  <a:lnTo>
                    <a:pt x="427774" y="49519"/>
                  </a:lnTo>
                  <a:lnTo>
                    <a:pt x="458645" y="74855"/>
                  </a:lnTo>
                  <a:lnTo>
                    <a:pt x="485470" y="104451"/>
                  </a:lnTo>
                  <a:lnTo>
                    <a:pt x="507657" y="137657"/>
                  </a:lnTo>
                  <a:lnTo>
                    <a:pt x="524735" y="173765"/>
                  </a:lnTo>
                  <a:lnTo>
                    <a:pt x="536328" y="211982"/>
                  </a:lnTo>
                  <a:lnTo>
                    <a:pt x="542189" y="251494"/>
                  </a:lnTo>
                  <a:lnTo>
                    <a:pt x="542924" y="271462"/>
                  </a:lnTo>
                  <a:close/>
                </a:path>
              </a:pathLst>
            </a:custGeom>
            <a:ln w="28574">
              <a:solidFill>
                <a:srgbClr val="C7B187"/>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991224" y="2914649"/>
              <a:ext cx="210818" cy="210859"/>
            </a:xfrm>
            <a:prstGeom prst="rect">
              <a:avLst/>
            </a:prstGeom>
          </p:spPr>
        </p:pic>
      </p:grpSp>
      <p:grpSp>
        <p:nvGrpSpPr>
          <p:cNvPr id="18" name="object 18"/>
          <p:cNvGrpSpPr/>
          <p:nvPr/>
        </p:nvGrpSpPr>
        <p:grpSpPr>
          <a:xfrm>
            <a:off x="7841563" y="2759136"/>
            <a:ext cx="2040623" cy="571500"/>
            <a:chOff x="7839074" y="2733674"/>
            <a:chExt cx="1876425" cy="571500"/>
          </a:xfrm>
        </p:grpSpPr>
        <p:sp>
          <p:nvSpPr>
            <p:cNvPr id="19" name="object 19"/>
            <p:cNvSpPr/>
            <p:nvPr/>
          </p:nvSpPr>
          <p:spPr>
            <a:xfrm>
              <a:off x="8029574" y="3019424"/>
              <a:ext cx="1685925" cy="19050"/>
            </a:xfrm>
            <a:custGeom>
              <a:avLst/>
              <a:gdLst/>
              <a:ahLst/>
              <a:cxnLst/>
              <a:rect l="l" t="t" r="r" b="b"/>
              <a:pathLst>
                <a:path w="1685925" h="19050">
                  <a:moveTo>
                    <a:pt x="1685924" y="19049"/>
                  </a:moveTo>
                  <a:lnTo>
                    <a:pt x="0" y="19049"/>
                  </a:lnTo>
                  <a:lnTo>
                    <a:pt x="0" y="0"/>
                  </a:lnTo>
                  <a:lnTo>
                    <a:pt x="1685924" y="0"/>
                  </a:lnTo>
                  <a:lnTo>
                    <a:pt x="1685924" y="19049"/>
                  </a:lnTo>
                  <a:close/>
                </a:path>
              </a:pathLst>
            </a:custGeom>
            <a:solidFill>
              <a:srgbClr val="C7B187">
                <a:alpha val="59999"/>
              </a:srgbClr>
            </a:solidFill>
          </p:spPr>
          <p:txBody>
            <a:bodyPr wrap="square" lIns="0" tIns="0" rIns="0" bIns="0" rtlCol="0"/>
            <a:lstStyle/>
            <a:p>
              <a:endParaRPr/>
            </a:p>
          </p:txBody>
        </p:sp>
        <p:sp>
          <p:nvSpPr>
            <p:cNvPr id="20" name="object 20"/>
            <p:cNvSpPr/>
            <p:nvPr/>
          </p:nvSpPr>
          <p:spPr>
            <a:xfrm>
              <a:off x="7853361" y="2747962"/>
              <a:ext cx="542925" cy="542925"/>
            </a:xfrm>
            <a:custGeom>
              <a:avLst/>
              <a:gdLst/>
              <a:ahLst/>
              <a:cxnLst/>
              <a:rect l="l" t="t" r="r" b="b"/>
              <a:pathLst>
                <a:path w="542925" h="542925">
                  <a:moveTo>
                    <a:pt x="271462" y="542924"/>
                  </a:moveTo>
                  <a:lnTo>
                    <a:pt x="231630" y="539987"/>
                  </a:lnTo>
                  <a:lnTo>
                    <a:pt x="192660" y="531235"/>
                  </a:lnTo>
                  <a:lnTo>
                    <a:pt x="155396" y="516861"/>
                  </a:lnTo>
                  <a:lnTo>
                    <a:pt x="120645" y="497174"/>
                  </a:lnTo>
                  <a:lnTo>
                    <a:pt x="89159" y="472602"/>
                  </a:lnTo>
                  <a:lnTo>
                    <a:pt x="61618" y="443676"/>
                  </a:lnTo>
                  <a:lnTo>
                    <a:pt x="38619" y="411022"/>
                  </a:lnTo>
                  <a:lnTo>
                    <a:pt x="20662" y="375346"/>
                  </a:lnTo>
                  <a:lnTo>
                    <a:pt x="8134" y="337422"/>
                  </a:lnTo>
                  <a:lnTo>
                    <a:pt x="1307" y="298070"/>
                  </a:lnTo>
                  <a:lnTo>
                    <a:pt x="0" y="271462"/>
                  </a:lnTo>
                  <a:lnTo>
                    <a:pt x="327" y="258142"/>
                  </a:lnTo>
                  <a:lnTo>
                    <a:pt x="5215" y="218502"/>
                  </a:lnTo>
                  <a:lnTo>
                    <a:pt x="15867" y="180009"/>
                  </a:lnTo>
                  <a:lnTo>
                    <a:pt x="32052" y="143495"/>
                  </a:lnTo>
                  <a:lnTo>
                    <a:pt x="53421" y="109752"/>
                  </a:lnTo>
                  <a:lnTo>
                    <a:pt x="79509" y="79509"/>
                  </a:lnTo>
                  <a:lnTo>
                    <a:pt x="109752" y="53421"/>
                  </a:lnTo>
                  <a:lnTo>
                    <a:pt x="143495" y="32054"/>
                  </a:lnTo>
                  <a:lnTo>
                    <a:pt x="180008" y="15868"/>
                  </a:lnTo>
                  <a:lnTo>
                    <a:pt x="218502" y="5215"/>
                  </a:lnTo>
                  <a:lnTo>
                    <a:pt x="258142" y="326"/>
                  </a:lnTo>
                  <a:lnTo>
                    <a:pt x="271462" y="0"/>
                  </a:lnTo>
                  <a:lnTo>
                    <a:pt x="284782" y="326"/>
                  </a:lnTo>
                  <a:lnTo>
                    <a:pt x="324422" y="5215"/>
                  </a:lnTo>
                  <a:lnTo>
                    <a:pt x="362915" y="15868"/>
                  </a:lnTo>
                  <a:lnTo>
                    <a:pt x="399429" y="32054"/>
                  </a:lnTo>
                  <a:lnTo>
                    <a:pt x="433172" y="53421"/>
                  </a:lnTo>
                  <a:lnTo>
                    <a:pt x="463415" y="79509"/>
                  </a:lnTo>
                  <a:lnTo>
                    <a:pt x="489503" y="109752"/>
                  </a:lnTo>
                  <a:lnTo>
                    <a:pt x="510870" y="143495"/>
                  </a:lnTo>
                  <a:lnTo>
                    <a:pt x="527056" y="180009"/>
                  </a:lnTo>
                  <a:lnTo>
                    <a:pt x="537708" y="218502"/>
                  </a:lnTo>
                  <a:lnTo>
                    <a:pt x="542598" y="258142"/>
                  </a:lnTo>
                  <a:lnTo>
                    <a:pt x="542924" y="271462"/>
                  </a:lnTo>
                  <a:lnTo>
                    <a:pt x="542598" y="284782"/>
                  </a:lnTo>
                  <a:lnTo>
                    <a:pt x="537708" y="324422"/>
                  </a:lnTo>
                  <a:lnTo>
                    <a:pt x="527057" y="362915"/>
                  </a:lnTo>
                  <a:lnTo>
                    <a:pt x="510870" y="399428"/>
                  </a:lnTo>
                  <a:lnTo>
                    <a:pt x="489503" y="433172"/>
                  </a:lnTo>
                  <a:lnTo>
                    <a:pt x="463415" y="463415"/>
                  </a:lnTo>
                  <a:lnTo>
                    <a:pt x="433172" y="489503"/>
                  </a:lnTo>
                  <a:lnTo>
                    <a:pt x="399429" y="510870"/>
                  </a:lnTo>
                  <a:lnTo>
                    <a:pt x="362915" y="527056"/>
                  </a:lnTo>
                  <a:lnTo>
                    <a:pt x="324421" y="537708"/>
                  </a:lnTo>
                  <a:lnTo>
                    <a:pt x="284782" y="542598"/>
                  </a:lnTo>
                  <a:lnTo>
                    <a:pt x="271462" y="542924"/>
                  </a:lnTo>
                  <a:close/>
                </a:path>
              </a:pathLst>
            </a:custGeom>
            <a:solidFill>
              <a:srgbClr val="FFFFFF"/>
            </a:solidFill>
          </p:spPr>
          <p:txBody>
            <a:bodyPr wrap="square" lIns="0" tIns="0" rIns="0" bIns="0" rtlCol="0"/>
            <a:lstStyle/>
            <a:p>
              <a:endParaRPr/>
            </a:p>
          </p:txBody>
        </p:sp>
        <p:sp>
          <p:nvSpPr>
            <p:cNvPr id="21" name="object 21"/>
            <p:cNvSpPr/>
            <p:nvPr/>
          </p:nvSpPr>
          <p:spPr>
            <a:xfrm>
              <a:off x="7853361" y="2747962"/>
              <a:ext cx="542925" cy="542925"/>
            </a:xfrm>
            <a:custGeom>
              <a:avLst/>
              <a:gdLst/>
              <a:ahLst/>
              <a:cxnLst/>
              <a:rect l="l" t="t" r="r" b="b"/>
              <a:pathLst>
                <a:path w="542925" h="542925">
                  <a:moveTo>
                    <a:pt x="542924" y="271462"/>
                  </a:moveTo>
                  <a:lnTo>
                    <a:pt x="539987" y="311294"/>
                  </a:lnTo>
                  <a:lnTo>
                    <a:pt x="531236" y="350263"/>
                  </a:lnTo>
                  <a:lnTo>
                    <a:pt x="516861" y="387527"/>
                  </a:lnTo>
                  <a:lnTo>
                    <a:pt x="497174" y="422278"/>
                  </a:lnTo>
                  <a:lnTo>
                    <a:pt x="472603" y="453765"/>
                  </a:lnTo>
                  <a:lnTo>
                    <a:pt x="443676" y="481305"/>
                  </a:lnTo>
                  <a:lnTo>
                    <a:pt x="411021" y="504303"/>
                  </a:lnTo>
                  <a:lnTo>
                    <a:pt x="375346" y="522260"/>
                  </a:lnTo>
                  <a:lnTo>
                    <a:pt x="337421" y="534789"/>
                  </a:lnTo>
                  <a:lnTo>
                    <a:pt x="298070" y="541618"/>
                  </a:lnTo>
                  <a:lnTo>
                    <a:pt x="271462" y="542924"/>
                  </a:lnTo>
                  <a:lnTo>
                    <a:pt x="264798" y="542843"/>
                  </a:lnTo>
                  <a:lnTo>
                    <a:pt x="225054" y="538928"/>
                  </a:lnTo>
                  <a:lnTo>
                    <a:pt x="186307" y="529222"/>
                  </a:lnTo>
                  <a:lnTo>
                    <a:pt x="149411" y="513939"/>
                  </a:lnTo>
                  <a:lnTo>
                    <a:pt x="115150" y="493404"/>
                  </a:lnTo>
                  <a:lnTo>
                    <a:pt x="84279" y="468069"/>
                  </a:lnTo>
                  <a:lnTo>
                    <a:pt x="57454" y="438473"/>
                  </a:lnTo>
                  <a:lnTo>
                    <a:pt x="35266" y="405267"/>
                  </a:lnTo>
                  <a:lnTo>
                    <a:pt x="18188" y="369158"/>
                  </a:lnTo>
                  <a:lnTo>
                    <a:pt x="6595" y="330942"/>
                  </a:lnTo>
                  <a:lnTo>
                    <a:pt x="735" y="291430"/>
                  </a:lnTo>
                  <a:lnTo>
                    <a:pt x="0" y="271462"/>
                  </a:lnTo>
                  <a:lnTo>
                    <a:pt x="81" y="264798"/>
                  </a:lnTo>
                  <a:lnTo>
                    <a:pt x="3996" y="225054"/>
                  </a:lnTo>
                  <a:lnTo>
                    <a:pt x="13700" y="186307"/>
                  </a:lnTo>
                  <a:lnTo>
                    <a:pt x="28983" y="149411"/>
                  </a:lnTo>
                  <a:lnTo>
                    <a:pt x="49519" y="115150"/>
                  </a:lnTo>
                  <a:lnTo>
                    <a:pt x="74854" y="84279"/>
                  </a:lnTo>
                  <a:lnTo>
                    <a:pt x="104451" y="57454"/>
                  </a:lnTo>
                  <a:lnTo>
                    <a:pt x="137656" y="35267"/>
                  </a:lnTo>
                  <a:lnTo>
                    <a:pt x="173765" y="18188"/>
                  </a:lnTo>
                  <a:lnTo>
                    <a:pt x="211982" y="6596"/>
                  </a:lnTo>
                  <a:lnTo>
                    <a:pt x="251494" y="735"/>
                  </a:lnTo>
                  <a:lnTo>
                    <a:pt x="271462" y="0"/>
                  </a:lnTo>
                  <a:lnTo>
                    <a:pt x="278126" y="81"/>
                  </a:lnTo>
                  <a:lnTo>
                    <a:pt x="317870" y="3996"/>
                  </a:lnTo>
                  <a:lnTo>
                    <a:pt x="356616" y="13701"/>
                  </a:lnTo>
                  <a:lnTo>
                    <a:pt x="393513" y="28984"/>
                  </a:lnTo>
                  <a:lnTo>
                    <a:pt x="427773" y="49519"/>
                  </a:lnTo>
                  <a:lnTo>
                    <a:pt x="458645" y="74855"/>
                  </a:lnTo>
                  <a:lnTo>
                    <a:pt x="485469" y="104451"/>
                  </a:lnTo>
                  <a:lnTo>
                    <a:pt x="507657" y="137657"/>
                  </a:lnTo>
                  <a:lnTo>
                    <a:pt x="524735" y="173765"/>
                  </a:lnTo>
                  <a:lnTo>
                    <a:pt x="536328" y="211982"/>
                  </a:lnTo>
                  <a:lnTo>
                    <a:pt x="542189" y="251494"/>
                  </a:lnTo>
                  <a:lnTo>
                    <a:pt x="542924" y="271462"/>
                  </a:lnTo>
                  <a:close/>
                </a:path>
              </a:pathLst>
            </a:custGeom>
            <a:ln w="28574">
              <a:solidFill>
                <a:srgbClr val="C7B187"/>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8026597" y="2914649"/>
              <a:ext cx="196453" cy="209222"/>
            </a:xfrm>
            <a:prstGeom prst="rect">
              <a:avLst/>
            </a:prstGeom>
          </p:spPr>
        </p:pic>
      </p:grpSp>
      <p:sp>
        <p:nvSpPr>
          <p:cNvPr id="23" name="object 23"/>
          <p:cNvSpPr txBox="1"/>
          <p:nvPr/>
        </p:nvSpPr>
        <p:spPr>
          <a:xfrm>
            <a:off x="1199356" y="3355738"/>
            <a:ext cx="1670685" cy="1199515"/>
          </a:xfrm>
          <a:prstGeom prst="rect">
            <a:avLst/>
          </a:prstGeom>
        </p:spPr>
        <p:txBody>
          <a:bodyPr vert="horz" wrap="square" lIns="0" tIns="12065" rIns="0" bIns="0" rtlCol="0">
            <a:spAutoFit/>
          </a:bodyPr>
          <a:lstStyle/>
          <a:p>
            <a:pPr marL="172085" marR="165100" algn="ctr">
              <a:lnSpc>
                <a:spcPct val="111000"/>
              </a:lnSpc>
              <a:spcBef>
                <a:spcPts val="95"/>
              </a:spcBef>
            </a:pPr>
            <a:r>
              <a:rPr sz="1350" b="1" spc="-80" dirty="0">
                <a:solidFill>
                  <a:srgbClr val="C7B187"/>
                </a:solidFill>
                <a:latin typeface="Montserrat SemiBold" panose="00000700000000000000"/>
                <a:cs typeface="Montserrat SemiBold" panose="00000700000000000000"/>
              </a:rPr>
              <a:t>Efficient</a:t>
            </a:r>
            <a:r>
              <a:rPr sz="1350" b="1" spc="-10" dirty="0">
                <a:solidFill>
                  <a:srgbClr val="C7B187"/>
                </a:solidFill>
                <a:latin typeface="Montserrat SemiBold" panose="00000700000000000000"/>
                <a:cs typeface="Montserrat SemiBold" panose="00000700000000000000"/>
              </a:rPr>
              <a:t> </a:t>
            </a:r>
            <a:r>
              <a:rPr sz="1350" b="1" spc="-85" dirty="0">
                <a:solidFill>
                  <a:srgbClr val="C7B187"/>
                </a:solidFill>
                <a:latin typeface="Montserrat SemiBold" panose="00000700000000000000"/>
                <a:cs typeface="Montserrat SemiBold" panose="00000700000000000000"/>
              </a:rPr>
              <a:t>Frontier </a:t>
            </a:r>
            <a:r>
              <a:rPr sz="1350" b="1" spc="-10" dirty="0">
                <a:solidFill>
                  <a:srgbClr val="C7B187"/>
                </a:solidFill>
                <a:latin typeface="Montserrat SemiBold" panose="00000700000000000000"/>
                <a:cs typeface="Montserrat SemiBold" panose="00000700000000000000"/>
              </a:rPr>
              <a:t>Focus</a:t>
            </a:r>
            <a:endParaRPr sz="1350">
              <a:latin typeface="Montserrat SemiBold" panose="00000700000000000000"/>
              <a:cs typeface="Montserrat SemiBold" panose="00000700000000000000"/>
            </a:endParaRPr>
          </a:p>
          <a:p>
            <a:pPr marL="12700" marR="5080" algn="ctr">
              <a:lnSpc>
                <a:spcPct val="101000"/>
              </a:lnSpc>
              <a:spcBef>
                <a:spcPts val="540"/>
              </a:spcBef>
            </a:pPr>
            <a:r>
              <a:rPr sz="1050" spc="-50" dirty="0">
                <a:solidFill>
                  <a:srgbClr val="333333"/>
                </a:solidFill>
                <a:latin typeface="Montserrat" panose="00000500000000000000"/>
                <a:cs typeface="Montserrat" panose="00000500000000000000"/>
              </a:rPr>
              <a:t>Optimizing</a:t>
            </a:r>
            <a:r>
              <a:rPr sz="1050" spc="1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portfolio</a:t>
            </a:r>
            <a:r>
              <a:rPr sz="1050" spc="1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along </a:t>
            </a:r>
            <a:r>
              <a:rPr sz="1050" spc="-45" dirty="0">
                <a:solidFill>
                  <a:srgbClr val="333333"/>
                </a:solidFill>
                <a:latin typeface="Montserrat" panose="00000500000000000000"/>
                <a:cs typeface="Montserrat" panose="00000500000000000000"/>
              </a:rPr>
              <a:t>the</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efficient</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frontier</a:t>
            </a:r>
            <a:r>
              <a:rPr sz="1050" spc="-5"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for </a:t>
            </a:r>
            <a:r>
              <a:rPr sz="1050" spc="-65" dirty="0">
                <a:solidFill>
                  <a:srgbClr val="333333"/>
                </a:solidFill>
                <a:latin typeface="Montserrat" panose="00000500000000000000"/>
                <a:cs typeface="Montserrat" panose="00000500000000000000"/>
              </a:rPr>
              <a:t>maximum</a:t>
            </a:r>
            <a:r>
              <a:rPr sz="1050" spc="4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risk-</a:t>
            </a:r>
            <a:r>
              <a:rPr sz="1050" spc="-10" dirty="0">
                <a:solidFill>
                  <a:srgbClr val="333333"/>
                </a:solidFill>
                <a:latin typeface="Montserrat" panose="00000500000000000000"/>
                <a:cs typeface="Montserrat" panose="00000500000000000000"/>
              </a:rPr>
              <a:t>adjusted returns</a:t>
            </a:r>
            <a:endParaRPr sz="1050">
              <a:latin typeface="Montserrat" panose="00000500000000000000"/>
              <a:cs typeface="Montserrat" panose="00000500000000000000"/>
            </a:endParaRPr>
          </a:p>
        </p:txBody>
      </p:sp>
      <p:pic>
        <p:nvPicPr>
          <p:cNvPr id="24" name="object 24"/>
          <p:cNvPicPr/>
          <p:nvPr/>
        </p:nvPicPr>
        <p:blipFill>
          <a:blip r:embed="rId4" cstate="print"/>
          <a:stretch>
            <a:fillRect/>
          </a:stretch>
        </p:blipFill>
        <p:spPr>
          <a:xfrm>
            <a:off x="1752599" y="2733674"/>
            <a:ext cx="4071938" cy="571499"/>
          </a:xfrm>
          <a:prstGeom prst="rect">
            <a:avLst/>
          </a:prstGeom>
        </p:spPr>
      </p:pic>
      <p:sp>
        <p:nvSpPr>
          <p:cNvPr id="25" name="object 25"/>
          <p:cNvSpPr txBox="1"/>
          <p:nvPr/>
        </p:nvSpPr>
        <p:spPr>
          <a:xfrm>
            <a:off x="3215977" y="3355738"/>
            <a:ext cx="1698625" cy="1037590"/>
          </a:xfrm>
          <a:prstGeom prst="rect">
            <a:avLst/>
          </a:prstGeom>
        </p:spPr>
        <p:txBody>
          <a:bodyPr vert="horz" wrap="square" lIns="0" tIns="12065" rIns="0" bIns="0" rtlCol="0">
            <a:spAutoFit/>
          </a:bodyPr>
          <a:lstStyle/>
          <a:p>
            <a:pPr marL="283845" marR="276225" algn="ctr">
              <a:lnSpc>
                <a:spcPct val="111000"/>
              </a:lnSpc>
              <a:spcBef>
                <a:spcPts val="95"/>
              </a:spcBef>
            </a:pPr>
            <a:r>
              <a:rPr sz="1350" b="1" spc="-90" dirty="0">
                <a:solidFill>
                  <a:srgbClr val="C7B187"/>
                </a:solidFill>
                <a:latin typeface="Montserrat SemiBold" panose="00000700000000000000"/>
                <a:cs typeface="Montserrat SemiBold" panose="00000700000000000000"/>
              </a:rPr>
              <a:t>Multi-</a:t>
            </a:r>
            <a:r>
              <a:rPr sz="1350" b="1" spc="-55" dirty="0">
                <a:solidFill>
                  <a:srgbClr val="C7B187"/>
                </a:solidFill>
                <a:latin typeface="Montserrat SemiBold" panose="00000700000000000000"/>
                <a:cs typeface="Montserrat SemiBold" panose="00000700000000000000"/>
              </a:rPr>
              <a:t>Layered </a:t>
            </a:r>
            <a:r>
              <a:rPr sz="1350" b="1" spc="-85" dirty="0">
                <a:solidFill>
                  <a:srgbClr val="C7B187"/>
                </a:solidFill>
                <a:latin typeface="Montserrat SemiBold" panose="00000700000000000000"/>
                <a:cs typeface="Montserrat SemiBold" panose="00000700000000000000"/>
              </a:rPr>
              <a:t>Diversification</a:t>
            </a:r>
            <a:endParaRPr sz="1350">
              <a:latin typeface="Montserrat SemiBold" panose="00000700000000000000"/>
              <a:cs typeface="Montserrat SemiBold" panose="00000700000000000000"/>
            </a:endParaRPr>
          </a:p>
          <a:p>
            <a:pPr marL="12700" marR="5080" algn="ctr">
              <a:lnSpc>
                <a:spcPct val="101000"/>
              </a:lnSpc>
              <a:spcBef>
                <a:spcPts val="540"/>
              </a:spcBef>
            </a:pPr>
            <a:r>
              <a:rPr sz="1050" spc="-50" dirty="0">
                <a:solidFill>
                  <a:srgbClr val="333333"/>
                </a:solidFill>
                <a:latin typeface="Montserrat" panose="00000500000000000000"/>
                <a:cs typeface="Montserrat" panose="00000500000000000000"/>
              </a:rPr>
              <a:t>Strategic</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diversification </a:t>
            </a:r>
            <a:r>
              <a:rPr sz="1050" spc="-45" dirty="0">
                <a:solidFill>
                  <a:srgbClr val="333333"/>
                </a:solidFill>
                <a:latin typeface="Montserrat" panose="00000500000000000000"/>
                <a:cs typeface="Montserrat" panose="00000500000000000000"/>
              </a:rPr>
              <a:t>across</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geography,</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strategy, </a:t>
            </a:r>
            <a:r>
              <a:rPr sz="1050" spc="-50" dirty="0">
                <a:solidFill>
                  <a:srgbClr val="333333"/>
                </a:solidFill>
                <a:latin typeface="Montserrat" panose="00000500000000000000"/>
                <a:cs typeface="Montserrat" panose="00000500000000000000"/>
              </a:rPr>
              <a:t>style</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manager</a:t>
            </a:r>
            <a:endParaRPr sz="1050">
              <a:latin typeface="Montserrat" panose="00000500000000000000"/>
              <a:cs typeface="Montserrat" panose="00000500000000000000"/>
            </a:endParaRPr>
          </a:p>
        </p:txBody>
      </p:sp>
      <p:sp>
        <p:nvSpPr>
          <p:cNvPr id="26" name="object 26"/>
          <p:cNvSpPr txBox="1"/>
          <p:nvPr/>
        </p:nvSpPr>
        <p:spPr>
          <a:xfrm>
            <a:off x="5205213" y="3291384"/>
            <a:ext cx="1781810" cy="873125"/>
          </a:xfrm>
          <a:prstGeom prst="rect">
            <a:avLst/>
          </a:prstGeom>
        </p:spPr>
        <p:txBody>
          <a:bodyPr vert="horz" wrap="square" lIns="0" tIns="99060" rIns="0" bIns="0" rtlCol="0">
            <a:spAutoFit/>
          </a:bodyPr>
          <a:lstStyle/>
          <a:p>
            <a:pPr algn="ctr">
              <a:lnSpc>
                <a:spcPct val="100000"/>
              </a:lnSpc>
              <a:spcBef>
                <a:spcPts val="780"/>
              </a:spcBef>
            </a:pPr>
            <a:r>
              <a:rPr sz="1350" b="1" spc="-105" dirty="0">
                <a:solidFill>
                  <a:srgbClr val="C7B187"/>
                </a:solidFill>
                <a:latin typeface="Montserrat SemiBold" panose="00000700000000000000"/>
                <a:cs typeface="Montserrat SemiBold" panose="00000700000000000000"/>
              </a:rPr>
              <a:t>Manager</a:t>
            </a:r>
            <a:r>
              <a:rPr sz="1350" b="1" spc="-35" dirty="0">
                <a:solidFill>
                  <a:srgbClr val="C7B187"/>
                </a:solidFill>
                <a:latin typeface="Montserrat SemiBold" panose="00000700000000000000"/>
                <a:cs typeface="Montserrat SemiBold" panose="00000700000000000000"/>
              </a:rPr>
              <a:t> </a:t>
            </a:r>
            <a:r>
              <a:rPr sz="1350" b="1" spc="-10" dirty="0">
                <a:solidFill>
                  <a:srgbClr val="C7B187"/>
                </a:solidFill>
                <a:latin typeface="Montserrat SemiBold" panose="00000700000000000000"/>
                <a:cs typeface="Montserrat SemiBold" panose="00000700000000000000"/>
              </a:rPr>
              <a:t>Selection</a:t>
            </a:r>
            <a:endParaRPr sz="1350">
              <a:latin typeface="Montserrat SemiBold" panose="00000700000000000000"/>
              <a:cs typeface="Montserrat SemiBold" panose="00000700000000000000"/>
            </a:endParaRPr>
          </a:p>
          <a:p>
            <a:pPr marL="12700" marR="5080" algn="ctr">
              <a:lnSpc>
                <a:spcPct val="101000"/>
              </a:lnSpc>
              <a:spcBef>
                <a:spcPts val="540"/>
              </a:spcBef>
            </a:pPr>
            <a:r>
              <a:rPr sz="1050" spc="-50" dirty="0">
                <a:solidFill>
                  <a:srgbClr val="333333"/>
                </a:solidFill>
                <a:latin typeface="Montserrat" panose="00000500000000000000"/>
                <a:cs typeface="Montserrat" panose="00000500000000000000"/>
              </a:rPr>
              <a:t>Evaluating</a:t>
            </a:r>
            <a:r>
              <a:rPr sz="1050" spc="-10"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skill,</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repeatability and</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transparency</a:t>
            </a:r>
            <a:r>
              <a:rPr sz="1050" spc="-5" dirty="0">
                <a:solidFill>
                  <a:srgbClr val="333333"/>
                </a:solidFill>
                <a:latin typeface="Montserrat" panose="00000500000000000000"/>
                <a:cs typeface="Montserrat" panose="00000500000000000000"/>
              </a:rPr>
              <a:t> </a:t>
            </a:r>
            <a:r>
              <a:rPr sz="1050" spc="-20" dirty="0">
                <a:solidFill>
                  <a:srgbClr val="333333"/>
                </a:solidFill>
                <a:latin typeface="Montserrat" panose="00000500000000000000"/>
                <a:cs typeface="Montserrat" panose="00000500000000000000"/>
              </a:rPr>
              <a:t>with </a:t>
            </a:r>
            <a:r>
              <a:rPr sz="1050" spc="-45" dirty="0">
                <a:solidFill>
                  <a:srgbClr val="333333"/>
                </a:solidFill>
                <a:latin typeface="Montserrat" panose="00000500000000000000"/>
                <a:cs typeface="Montserrat" panose="00000500000000000000"/>
              </a:rPr>
              <a:t>superior</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networks</a:t>
            </a:r>
            <a:endParaRPr sz="1050">
              <a:latin typeface="Montserrat" panose="00000500000000000000"/>
              <a:cs typeface="Montserrat" panose="00000500000000000000"/>
            </a:endParaRPr>
          </a:p>
        </p:txBody>
      </p:sp>
      <p:sp>
        <p:nvSpPr>
          <p:cNvPr id="27" name="object 27"/>
          <p:cNvSpPr txBox="1"/>
          <p:nvPr/>
        </p:nvSpPr>
        <p:spPr>
          <a:xfrm>
            <a:off x="7226151" y="3291384"/>
            <a:ext cx="1801495" cy="1035050"/>
          </a:xfrm>
          <a:prstGeom prst="rect">
            <a:avLst/>
          </a:prstGeom>
        </p:spPr>
        <p:txBody>
          <a:bodyPr vert="horz" wrap="square" lIns="0" tIns="99060" rIns="0" bIns="0" rtlCol="0">
            <a:spAutoFit/>
          </a:bodyPr>
          <a:lstStyle/>
          <a:p>
            <a:pPr algn="ctr">
              <a:lnSpc>
                <a:spcPct val="100000"/>
              </a:lnSpc>
              <a:spcBef>
                <a:spcPts val="780"/>
              </a:spcBef>
            </a:pPr>
            <a:r>
              <a:rPr sz="1350" b="1" spc="-105" dirty="0">
                <a:solidFill>
                  <a:srgbClr val="C7B187"/>
                </a:solidFill>
                <a:latin typeface="Montserrat SemiBold" panose="00000700000000000000"/>
                <a:cs typeface="Montserrat SemiBold" panose="00000700000000000000"/>
              </a:rPr>
              <a:t>Dynamic</a:t>
            </a:r>
            <a:r>
              <a:rPr sz="1350" b="1" spc="-30" dirty="0">
                <a:solidFill>
                  <a:srgbClr val="C7B187"/>
                </a:solidFill>
                <a:latin typeface="Montserrat SemiBold" panose="00000700000000000000"/>
                <a:cs typeface="Montserrat SemiBold" panose="00000700000000000000"/>
              </a:rPr>
              <a:t> </a:t>
            </a:r>
            <a:r>
              <a:rPr sz="1350" b="1" spc="-90" dirty="0">
                <a:solidFill>
                  <a:srgbClr val="C7B187"/>
                </a:solidFill>
                <a:latin typeface="Montserrat SemiBold" panose="00000700000000000000"/>
                <a:cs typeface="Montserrat SemiBold" panose="00000700000000000000"/>
              </a:rPr>
              <a:t>Risk</a:t>
            </a:r>
            <a:r>
              <a:rPr sz="1350" b="1" spc="-25" dirty="0">
                <a:solidFill>
                  <a:srgbClr val="C7B187"/>
                </a:solidFill>
                <a:latin typeface="Montserrat SemiBold" panose="00000700000000000000"/>
                <a:cs typeface="Montserrat SemiBold" panose="00000700000000000000"/>
              </a:rPr>
              <a:t> </a:t>
            </a:r>
            <a:r>
              <a:rPr sz="1350" b="1" spc="-75" dirty="0">
                <a:solidFill>
                  <a:srgbClr val="C7B187"/>
                </a:solidFill>
                <a:latin typeface="Montserrat SemiBold" panose="00000700000000000000"/>
                <a:cs typeface="Montserrat SemiBold" panose="00000700000000000000"/>
              </a:rPr>
              <a:t>Controls</a:t>
            </a:r>
            <a:endParaRPr sz="1350">
              <a:latin typeface="Montserrat SemiBold" panose="00000700000000000000"/>
              <a:cs typeface="Montserrat SemiBold" panose="00000700000000000000"/>
            </a:endParaRPr>
          </a:p>
          <a:p>
            <a:pPr marL="39370" marR="32385" indent="-635" algn="ctr">
              <a:lnSpc>
                <a:spcPct val="101000"/>
              </a:lnSpc>
              <a:spcBef>
                <a:spcPts val="540"/>
              </a:spcBef>
            </a:pPr>
            <a:r>
              <a:rPr sz="1050" spc="-55" dirty="0">
                <a:solidFill>
                  <a:srgbClr val="333333"/>
                </a:solidFill>
                <a:latin typeface="Montserrat" panose="00000500000000000000"/>
                <a:cs typeface="Montserrat" panose="00000500000000000000"/>
              </a:rPr>
              <a:t>Integrated</a:t>
            </a:r>
            <a:r>
              <a:rPr sz="1050" spc="10" dirty="0">
                <a:solidFill>
                  <a:srgbClr val="333333"/>
                </a:solidFill>
                <a:latin typeface="Montserrat" panose="00000500000000000000"/>
                <a:cs typeface="Montserrat" panose="00000500000000000000"/>
              </a:rPr>
              <a:t> </a:t>
            </a:r>
            <a:r>
              <a:rPr sz="1050" spc="-20" dirty="0">
                <a:solidFill>
                  <a:srgbClr val="333333"/>
                </a:solidFill>
                <a:latin typeface="Montserrat" panose="00000500000000000000"/>
                <a:cs typeface="Montserrat" panose="00000500000000000000"/>
              </a:rPr>
              <a:t>risk </a:t>
            </a:r>
            <a:r>
              <a:rPr sz="1050" spc="-60" dirty="0">
                <a:solidFill>
                  <a:srgbClr val="333333"/>
                </a:solidFill>
                <a:latin typeface="Montserrat" panose="00000500000000000000"/>
                <a:cs typeface="Montserrat" panose="00000500000000000000"/>
              </a:rPr>
              <a:t>management</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scenario </a:t>
            </a:r>
            <a:r>
              <a:rPr sz="1050" spc="-45" dirty="0">
                <a:solidFill>
                  <a:srgbClr val="333333"/>
                </a:solidFill>
                <a:latin typeface="Montserrat" panose="00000500000000000000"/>
                <a:cs typeface="Montserrat" panose="00000500000000000000"/>
              </a:rPr>
              <a:t>testing</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0" dirty="0">
                <a:solidFill>
                  <a:srgbClr val="333333"/>
                </a:solidFill>
                <a:latin typeface="Montserrat" panose="00000500000000000000"/>
                <a:cs typeface="Montserrat" panose="00000500000000000000"/>
              </a:rPr>
              <a:t> liquidity monitoring</a:t>
            </a:r>
            <a:endParaRPr sz="1050">
              <a:latin typeface="Montserrat" panose="00000500000000000000"/>
              <a:cs typeface="Montserrat" panose="00000500000000000000"/>
            </a:endParaRPr>
          </a:p>
        </p:txBody>
      </p:sp>
      <p:grpSp>
        <p:nvGrpSpPr>
          <p:cNvPr id="28" name="object 28"/>
          <p:cNvGrpSpPr/>
          <p:nvPr/>
        </p:nvGrpSpPr>
        <p:grpSpPr>
          <a:xfrm>
            <a:off x="9867899" y="2733674"/>
            <a:ext cx="571500" cy="571500"/>
            <a:chOff x="9867899" y="2733674"/>
            <a:chExt cx="571500" cy="571500"/>
          </a:xfrm>
        </p:grpSpPr>
        <p:sp>
          <p:nvSpPr>
            <p:cNvPr id="29" name="object 29"/>
            <p:cNvSpPr/>
            <p:nvPr/>
          </p:nvSpPr>
          <p:spPr>
            <a:xfrm>
              <a:off x="9882186" y="2747962"/>
              <a:ext cx="542925" cy="542925"/>
            </a:xfrm>
            <a:custGeom>
              <a:avLst/>
              <a:gdLst/>
              <a:ahLst/>
              <a:cxnLst/>
              <a:rect l="l" t="t" r="r" b="b"/>
              <a:pathLst>
                <a:path w="542925" h="542925">
                  <a:moveTo>
                    <a:pt x="542924" y="271462"/>
                  </a:moveTo>
                  <a:lnTo>
                    <a:pt x="539986" y="311294"/>
                  </a:lnTo>
                  <a:lnTo>
                    <a:pt x="531235" y="350263"/>
                  </a:lnTo>
                  <a:lnTo>
                    <a:pt x="516858" y="387527"/>
                  </a:lnTo>
                  <a:lnTo>
                    <a:pt x="497174" y="422278"/>
                  </a:lnTo>
                  <a:lnTo>
                    <a:pt x="472601" y="453765"/>
                  </a:lnTo>
                  <a:lnTo>
                    <a:pt x="443675" y="481305"/>
                  </a:lnTo>
                  <a:lnTo>
                    <a:pt x="411021" y="504303"/>
                  </a:lnTo>
                  <a:lnTo>
                    <a:pt x="375345" y="522260"/>
                  </a:lnTo>
                  <a:lnTo>
                    <a:pt x="337421" y="534789"/>
                  </a:lnTo>
                  <a:lnTo>
                    <a:pt x="298071" y="541618"/>
                  </a:lnTo>
                  <a:lnTo>
                    <a:pt x="271462" y="542924"/>
                  </a:lnTo>
                  <a:lnTo>
                    <a:pt x="264798" y="542843"/>
                  </a:lnTo>
                  <a:lnTo>
                    <a:pt x="225054" y="538928"/>
                  </a:lnTo>
                  <a:lnTo>
                    <a:pt x="186306" y="529222"/>
                  </a:lnTo>
                  <a:lnTo>
                    <a:pt x="149410" y="513939"/>
                  </a:lnTo>
                  <a:lnTo>
                    <a:pt x="115150" y="493404"/>
                  </a:lnTo>
                  <a:lnTo>
                    <a:pt x="84279" y="468069"/>
                  </a:lnTo>
                  <a:lnTo>
                    <a:pt x="57454" y="438473"/>
                  </a:lnTo>
                  <a:lnTo>
                    <a:pt x="35267" y="405267"/>
                  </a:lnTo>
                  <a:lnTo>
                    <a:pt x="18188" y="369158"/>
                  </a:lnTo>
                  <a:lnTo>
                    <a:pt x="6596" y="330942"/>
                  </a:lnTo>
                  <a:lnTo>
                    <a:pt x="735" y="291430"/>
                  </a:lnTo>
                  <a:lnTo>
                    <a:pt x="0" y="271462"/>
                  </a:lnTo>
                  <a:lnTo>
                    <a:pt x="82" y="264798"/>
                  </a:lnTo>
                  <a:lnTo>
                    <a:pt x="3996" y="225054"/>
                  </a:lnTo>
                  <a:lnTo>
                    <a:pt x="13701" y="186307"/>
                  </a:lnTo>
                  <a:lnTo>
                    <a:pt x="28984" y="149411"/>
                  </a:lnTo>
                  <a:lnTo>
                    <a:pt x="49520" y="115150"/>
                  </a:lnTo>
                  <a:lnTo>
                    <a:pt x="74854" y="84279"/>
                  </a:lnTo>
                  <a:lnTo>
                    <a:pt x="104451" y="57454"/>
                  </a:lnTo>
                  <a:lnTo>
                    <a:pt x="137656" y="35267"/>
                  </a:lnTo>
                  <a:lnTo>
                    <a:pt x="173765" y="18188"/>
                  </a:lnTo>
                  <a:lnTo>
                    <a:pt x="211981" y="6596"/>
                  </a:lnTo>
                  <a:lnTo>
                    <a:pt x="251494" y="735"/>
                  </a:lnTo>
                  <a:lnTo>
                    <a:pt x="271462" y="0"/>
                  </a:lnTo>
                  <a:lnTo>
                    <a:pt x="278126" y="81"/>
                  </a:lnTo>
                  <a:lnTo>
                    <a:pt x="317869" y="3996"/>
                  </a:lnTo>
                  <a:lnTo>
                    <a:pt x="356616" y="13701"/>
                  </a:lnTo>
                  <a:lnTo>
                    <a:pt x="393512" y="28984"/>
                  </a:lnTo>
                  <a:lnTo>
                    <a:pt x="427773" y="49519"/>
                  </a:lnTo>
                  <a:lnTo>
                    <a:pt x="458645" y="74855"/>
                  </a:lnTo>
                  <a:lnTo>
                    <a:pt x="485468" y="104451"/>
                  </a:lnTo>
                  <a:lnTo>
                    <a:pt x="507654" y="137657"/>
                  </a:lnTo>
                  <a:lnTo>
                    <a:pt x="524734" y="173765"/>
                  </a:lnTo>
                  <a:lnTo>
                    <a:pt x="536328" y="211982"/>
                  </a:lnTo>
                  <a:lnTo>
                    <a:pt x="542189" y="251494"/>
                  </a:lnTo>
                  <a:lnTo>
                    <a:pt x="542924" y="271462"/>
                  </a:lnTo>
                  <a:close/>
                </a:path>
              </a:pathLst>
            </a:custGeom>
            <a:ln w="28574">
              <a:solidFill>
                <a:srgbClr val="C7B187"/>
              </a:solidFill>
            </a:ln>
          </p:spPr>
          <p:txBody>
            <a:bodyPr wrap="square" lIns="0" tIns="0" rIns="0" bIns="0" rtlCol="0"/>
            <a:lstStyle/>
            <a:p>
              <a:endParaRPr/>
            </a:p>
          </p:txBody>
        </p:sp>
        <p:pic>
          <p:nvPicPr>
            <p:cNvPr id="30" name="object 30"/>
            <p:cNvPicPr/>
            <p:nvPr/>
          </p:nvPicPr>
          <p:blipFill>
            <a:blip r:embed="rId5" cstate="print"/>
            <a:stretch>
              <a:fillRect/>
            </a:stretch>
          </p:blipFill>
          <p:spPr>
            <a:xfrm>
              <a:off x="10055423" y="2927731"/>
              <a:ext cx="196453" cy="183386"/>
            </a:xfrm>
            <a:prstGeom prst="rect">
              <a:avLst/>
            </a:prstGeom>
          </p:spPr>
        </p:pic>
      </p:grpSp>
      <p:sp>
        <p:nvSpPr>
          <p:cNvPr id="31" name="object 31"/>
          <p:cNvSpPr txBox="1"/>
          <p:nvPr/>
        </p:nvSpPr>
        <p:spPr>
          <a:xfrm>
            <a:off x="9298284" y="3291384"/>
            <a:ext cx="1718310" cy="873125"/>
          </a:xfrm>
          <a:prstGeom prst="rect">
            <a:avLst/>
          </a:prstGeom>
        </p:spPr>
        <p:txBody>
          <a:bodyPr vert="horz" wrap="square" lIns="0" tIns="99060" rIns="0" bIns="0" rtlCol="0">
            <a:spAutoFit/>
          </a:bodyPr>
          <a:lstStyle/>
          <a:p>
            <a:pPr algn="ctr">
              <a:lnSpc>
                <a:spcPct val="100000"/>
              </a:lnSpc>
              <a:spcBef>
                <a:spcPts val="780"/>
              </a:spcBef>
            </a:pPr>
            <a:r>
              <a:rPr sz="1350" b="1" spc="-100" dirty="0">
                <a:solidFill>
                  <a:srgbClr val="C7B187"/>
                </a:solidFill>
                <a:latin typeface="Montserrat SemiBold" panose="00000700000000000000"/>
                <a:cs typeface="Montserrat SemiBold" panose="00000700000000000000"/>
              </a:rPr>
              <a:t>Continuous</a:t>
            </a:r>
            <a:r>
              <a:rPr sz="1350" b="1" spc="-30" dirty="0">
                <a:solidFill>
                  <a:srgbClr val="C7B187"/>
                </a:solidFill>
                <a:latin typeface="Montserrat SemiBold" panose="00000700000000000000"/>
                <a:cs typeface="Montserrat SemiBold" panose="00000700000000000000"/>
              </a:rPr>
              <a:t> </a:t>
            </a:r>
            <a:r>
              <a:rPr sz="1350" b="1" spc="-75" dirty="0">
                <a:solidFill>
                  <a:srgbClr val="C7B187"/>
                </a:solidFill>
                <a:latin typeface="Montserrat SemiBold" panose="00000700000000000000"/>
                <a:cs typeface="Montserrat SemiBold" panose="00000700000000000000"/>
              </a:rPr>
              <a:t>Evolution</a:t>
            </a:r>
            <a:endParaRPr sz="1350">
              <a:latin typeface="Montserrat SemiBold" panose="00000700000000000000"/>
              <a:cs typeface="Montserrat SemiBold" panose="00000700000000000000"/>
            </a:endParaRPr>
          </a:p>
          <a:p>
            <a:pPr marL="34925" marR="27305" algn="ctr">
              <a:lnSpc>
                <a:spcPct val="101000"/>
              </a:lnSpc>
              <a:spcBef>
                <a:spcPts val="540"/>
              </a:spcBef>
            </a:pPr>
            <a:r>
              <a:rPr sz="1050" spc="-40" dirty="0">
                <a:solidFill>
                  <a:srgbClr val="333333"/>
                </a:solidFill>
                <a:latin typeface="Montserrat" panose="00000500000000000000"/>
                <a:cs typeface="Montserrat" panose="00000500000000000000"/>
              </a:rPr>
              <a:t>Portfolio</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adaptation</a:t>
            </a:r>
            <a:r>
              <a:rPr sz="1050" spc="-5"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to </a:t>
            </a:r>
            <a:r>
              <a:rPr sz="1050" spc="-65" dirty="0">
                <a:solidFill>
                  <a:srgbClr val="333333"/>
                </a:solidFill>
                <a:latin typeface="Montserrat" panose="00000500000000000000"/>
                <a:cs typeface="Montserrat" panose="00000500000000000000"/>
              </a:rPr>
              <a:t>market</a:t>
            </a:r>
            <a:r>
              <a:rPr sz="1050" spc="2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developments</a:t>
            </a:r>
            <a:r>
              <a:rPr sz="1050" spc="2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 </a:t>
            </a:r>
            <a:r>
              <a:rPr sz="1050" spc="-45" dirty="0">
                <a:solidFill>
                  <a:srgbClr val="333333"/>
                </a:solidFill>
                <a:latin typeface="Montserrat" panose="00000500000000000000"/>
                <a:cs typeface="Montserrat" panose="00000500000000000000"/>
              </a:rPr>
              <a:t>superior</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strategies</a:t>
            </a:r>
            <a:endParaRPr sz="1050">
              <a:latin typeface="Montserrat" panose="00000500000000000000"/>
              <a:cs typeface="Montserrat"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800" y="440367"/>
            <a:ext cx="9347200" cy="1944122"/>
          </a:xfrm>
          <a:prstGeom prst="rect">
            <a:avLst/>
          </a:prstGeom>
        </p:spPr>
        <p:txBody>
          <a:bodyPr vert="horz" wrap="square" lIns="0" tIns="12700" rIns="0" bIns="0" rtlCol="0">
            <a:spAutoFit/>
          </a:bodyPr>
          <a:lstStyle/>
          <a:p>
            <a:pPr marL="12700">
              <a:lnSpc>
                <a:spcPct val="100000"/>
              </a:lnSpc>
              <a:spcBef>
                <a:spcPts val="1530"/>
              </a:spcBef>
            </a:pPr>
            <a:r>
              <a:rPr lang="en-US" altLang="zh-TW" sz="2800" spc="-240" dirty="0">
                <a:solidFill>
                  <a:srgbClr val="333333"/>
                </a:solidFill>
                <a:latin typeface="Montserrat SemiBold" panose="00000700000000000000"/>
                <a:cs typeface="Montserrat SemiBold" panose="00000700000000000000"/>
              </a:rPr>
              <a:t>Man</a:t>
            </a:r>
            <a:r>
              <a:rPr lang="en-US" sz="2800" spc="-240" dirty="0">
                <a:solidFill>
                  <a:srgbClr val="333333"/>
                </a:solidFill>
                <a:latin typeface="Montserrat SemiBold" panose="00000700000000000000"/>
                <a:cs typeface="Montserrat SemiBold" panose="00000700000000000000"/>
              </a:rPr>
              <a:t>ager</a:t>
            </a:r>
            <a:r>
              <a:rPr lang="en-US" sz="2800" spc="-135" dirty="0">
                <a:solidFill>
                  <a:srgbClr val="333333"/>
                </a:solidFill>
                <a:latin typeface="Montserrat SemiBold" panose="00000700000000000000"/>
                <a:cs typeface="Montserrat SemiBold" panose="00000700000000000000"/>
              </a:rPr>
              <a:t> </a:t>
            </a:r>
            <a:r>
              <a:rPr lang="en-US" sz="2800" spc="-220" dirty="0">
                <a:solidFill>
                  <a:srgbClr val="333333"/>
                </a:solidFill>
                <a:latin typeface="Montserrat SemiBold" panose="00000700000000000000"/>
                <a:cs typeface="Montserrat SemiBold" panose="00000700000000000000"/>
              </a:rPr>
              <a:t>sourcing</a:t>
            </a:r>
            <a:r>
              <a:rPr lang="en-US" sz="2800" spc="-135" dirty="0">
                <a:solidFill>
                  <a:srgbClr val="333333"/>
                </a:solidFill>
                <a:latin typeface="Montserrat SemiBold" panose="00000700000000000000"/>
                <a:cs typeface="Montserrat SemiBold" panose="00000700000000000000"/>
              </a:rPr>
              <a:t> </a:t>
            </a:r>
            <a:r>
              <a:rPr lang="en-US" sz="2800" spc="-235" dirty="0">
                <a:solidFill>
                  <a:srgbClr val="333333"/>
                </a:solidFill>
                <a:latin typeface="Montserrat SemiBold" panose="00000700000000000000"/>
                <a:cs typeface="Montserrat SemiBold" panose="00000700000000000000"/>
              </a:rPr>
              <a:t>&amp;</a:t>
            </a:r>
            <a:r>
              <a:rPr lang="en-US" sz="2800" spc="-135" dirty="0">
                <a:solidFill>
                  <a:srgbClr val="333333"/>
                </a:solidFill>
                <a:latin typeface="Montserrat SemiBold" panose="00000700000000000000"/>
                <a:cs typeface="Montserrat SemiBold" panose="00000700000000000000"/>
              </a:rPr>
              <a:t> </a:t>
            </a:r>
            <a:r>
              <a:rPr lang="en-US" sz="2800" spc="-245" dirty="0">
                <a:solidFill>
                  <a:srgbClr val="333333"/>
                </a:solidFill>
                <a:latin typeface="Montserrat SemiBold" panose="00000700000000000000"/>
                <a:cs typeface="Montserrat SemiBold" panose="00000700000000000000"/>
              </a:rPr>
              <a:t>due</a:t>
            </a:r>
            <a:r>
              <a:rPr lang="en-US" sz="2800" spc="-135" dirty="0">
                <a:solidFill>
                  <a:srgbClr val="333333"/>
                </a:solidFill>
                <a:latin typeface="Montserrat SemiBold" panose="00000700000000000000"/>
                <a:cs typeface="Montserrat SemiBold" panose="00000700000000000000"/>
              </a:rPr>
              <a:t> </a:t>
            </a:r>
            <a:r>
              <a:rPr lang="en-US" sz="2800" spc="-204" dirty="0">
                <a:solidFill>
                  <a:srgbClr val="333333"/>
                </a:solidFill>
                <a:latin typeface="Montserrat SemiBold" panose="00000700000000000000"/>
                <a:cs typeface="Montserrat SemiBold" panose="00000700000000000000"/>
              </a:rPr>
              <a:t>diligence</a:t>
            </a:r>
            <a:r>
              <a:rPr lang="en-US" sz="2800" spc="-135" dirty="0">
                <a:solidFill>
                  <a:srgbClr val="333333"/>
                </a:solidFill>
                <a:latin typeface="Montserrat SemiBold" panose="00000700000000000000"/>
                <a:cs typeface="Montserrat SemiBold" panose="00000700000000000000"/>
              </a:rPr>
              <a:t> </a:t>
            </a:r>
            <a:r>
              <a:rPr lang="en-US" sz="2800" spc="-265" dirty="0">
                <a:solidFill>
                  <a:srgbClr val="333333"/>
                </a:solidFill>
                <a:latin typeface="Montserrat SemiBold" panose="00000700000000000000"/>
                <a:cs typeface="Montserrat SemiBold" panose="00000700000000000000"/>
              </a:rPr>
              <a:t>framework</a:t>
            </a:r>
            <a:br>
              <a:rPr lang="en-US" sz="2800" dirty="0">
                <a:latin typeface="Montserrat SemiBold" panose="00000700000000000000"/>
                <a:cs typeface="Montserrat SemiBold" panose="00000700000000000000"/>
              </a:rPr>
            </a:br>
            <a:r>
              <a:rPr lang="en-US" sz="1450" b="0" spc="-60" dirty="0"/>
              <a:t>Institutional-</a:t>
            </a:r>
            <a:r>
              <a:rPr lang="en-US" sz="1450" b="0" spc="-70" dirty="0"/>
              <a:t>Level</a:t>
            </a:r>
            <a:r>
              <a:rPr lang="en-US" sz="1450" b="0" spc="114" dirty="0"/>
              <a:t> </a:t>
            </a:r>
            <a:r>
              <a:rPr lang="en-US" sz="1450" b="0" spc="-10" dirty="0"/>
              <a:t>Evaluation</a:t>
            </a:r>
            <a:br>
              <a:rPr lang="en-US" sz="1450" dirty="0"/>
            </a:br>
            <a:br>
              <a:rPr lang="en-US" sz="1200" dirty="0"/>
            </a:br>
            <a:r>
              <a:rPr lang="en-US" sz="1200" dirty="0"/>
              <a:t> </a:t>
            </a:r>
            <a:r>
              <a:rPr lang="en-US" sz="1500" spc="-110" dirty="0">
                <a:latin typeface="Montserrat SemiBold" panose="00000700000000000000"/>
                <a:cs typeface="Montserrat SemiBold" panose="00000700000000000000"/>
              </a:rPr>
              <a:t>Our</a:t>
            </a:r>
            <a:r>
              <a:rPr lang="en-US" sz="1500" spc="-30" dirty="0">
                <a:latin typeface="Montserrat SemiBold" panose="00000700000000000000"/>
                <a:cs typeface="Montserrat SemiBold" panose="00000700000000000000"/>
              </a:rPr>
              <a:t> </a:t>
            </a:r>
            <a:r>
              <a:rPr lang="en-US" sz="1500" spc="-10" dirty="0">
                <a:latin typeface="Montserrat SemiBold" panose="00000700000000000000"/>
                <a:cs typeface="Montserrat SemiBold" panose="00000700000000000000"/>
              </a:rPr>
              <a:t>Approach                                                                              </a:t>
            </a:r>
            <a:r>
              <a:rPr lang="en-US" sz="1500" spc="-85" dirty="0">
                <a:latin typeface="Montserrat SemiBold" panose="00000700000000000000"/>
                <a:cs typeface="Montserrat SemiBold" panose="00000700000000000000"/>
              </a:rPr>
              <a:t>Multi-</a:t>
            </a:r>
            <a:r>
              <a:rPr lang="en-US" sz="1500" spc="-105" dirty="0">
                <a:latin typeface="Montserrat SemiBold" panose="00000700000000000000"/>
                <a:cs typeface="Montserrat SemiBold" panose="00000700000000000000"/>
              </a:rPr>
              <a:t>Factor</a:t>
            </a:r>
            <a:r>
              <a:rPr lang="en-US" sz="1500" dirty="0">
                <a:latin typeface="Montserrat SemiBold" panose="00000700000000000000"/>
                <a:cs typeface="Montserrat SemiBold" panose="00000700000000000000"/>
              </a:rPr>
              <a:t> </a:t>
            </a:r>
            <a:r>
              <a:rPr lang="en-US" sz="1500" spc="-120" dirty="0">
                <a:latin typeface="Montserrat SemiBold" panose="00000700000000000000"/>
                <a:cs typeface="Montserrat SemiBold" panose="00000700000000000000"/>
              </a:rPr>
              <a:t>Due</a:t>
            </a:r>
            <a:r>
              <a:rPr lang="en-US" sz="1500" dirty="0">
                <a:latin typeface="Montserrat SemiBold" panose="00000700000000000000"/>
                <a:cs typeface="Montserrat SemiBold" panose="00000700000000000000"/>
              </a:rPr>
              <a:t> </a:t>
            </a:r>
            <a:r>
              <a:rPr lang="en-US" sz="1500" spc="-90" dirty="0">
                <a:latin typeface="Montserrat SemiBold" panose="00000700000000000000"/>
                <a:cs typeface="Montserrat SemiBold" panose="00000700000000000000"/>
              </a:rPr>
              <a:t>Diligence</a:t>
            </a:r>
            <a:r>
              <a:rPr lang="en-US" sz="1500" spc="5" dirty="0">
                <a:latin typeface="Montserrat SemiBold" panose="00000700000000000000"/>
                <a:cs typeface="Montserrat SemiBold" panose="00000700000000000000"/>
              </a:rPr>
              <a:t> </a:t>
            </a:r>
            <a:r>
              <a:rPr lang="en-US" sz="1500" spc="-75" dirty="0">
                <a:latin typeface="Montserrat SemiBold" panose="00000700000000000000"/>
                <a:cs typeface="Montserrat SemiBold" panose="00000700000000000000"/>
              </a:rPr>
              <a:t>Protocol</a:t>
            </a:r>
            <a:br>
              <a:rPr lang="en-US" sz="1500" dirty="0">
                <a:latin typeface="Montserrat SemiBold" panose="00000700000000000000"/>
                <a:cs typeface="Montserrat SemiBold" panose="00000700000000000000"/>
              </a:rPr>
            </a:br>
            <a:br>
              <a:rPr lang="en-US" sz="2800" dirty="0"/>
            </a:br>
            <a:endParaRPr sz="2800" dirty="0">
              <a:latin typeface="Montserrat SemiBold" panose="00000700000000000000"/>
              <a:cs typeface="Montserrat SemiBold" panose="00000700000000000000"/>
            </a:endParaRPr>
          </a:p>
        </p:txBody>
      </p:sp>
      <p:grpSp>
        <p:nvGrpSpPr>
          <p:cNvPr id="5" name="object 3"/>
          <p:cNvGrpSpPr/>
          <p:nvPr/>
        </p:nvGrpSpPr>
        <p:grpSpPr>
          <a:xfrm>
            <a:off x="1031874" y="2679090"/>
            <a:ext cx="4581525" cy="523875"/>
            <a:chOff x="1142999" y="2743199"/>
            <a:chExt cx="4581525" cy="523875"/>
          </a:xfrm>
        </p:grpSpPr>
        <p:sp>
          <p:nvSpPr>
            <p:cNvPr id="6" name="object 4"/>
            <p:cNvSpPr/>
            <p:nvPr/>
          </p:nvSpPr>
          <p:spPr>
            <a:xfrm>
              <a:off x="1142999" y="2743199"/>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7" name="object 5"/>
            <p:cNvSpPr/>
            <p:nvPr/>
          </p:nvSpPr>
          <p:spPr>
            <a:xfrm>
              <a:off x="1142999" y="2743199"/>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grpSp>
        <p:nvGrpSpPr>
          <p:cNvPr id="8" name="object 6"/>
          <p:cNvGrpSpPr/>
          <p:nvPr/>
        </p:nvGrpSpPr>
        <p:grpSpPr>
          <a:xfrm>
            <a:off x="1031874" y="3298215"/>
            <a:ext cx="4581525" cy="523875"/>
            <a:chOff x="1142999" y="3362324"/>
            <a:chExt cx="4581525" cy="523875"/>
          </a:xfrm>
        </p:grpSpPr>
        <p:sp>
          <p:nvSpPr>
            <p:cNvPr id="9" name="object 7"/>
            <p:cNvSpPr/>
            <p:nvPr/>
          </p:nvSpPr>
          <p:spPr>
            <a:xfrm>
              <a:off x="1142999" y="3362324"/>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10" name="object 8"/>
            <p:cNvSpPr/>
            <p:nvPr/>
          </p:nvSpPr>
          <p:spPr>
            <a:xfrm>
              <a:off x="1142999" y="3362324"/>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grpSp>
        <p:nvGrpSpPr>
          <p:cNvPr id="11" name="object 9"/>
          <p:cNvGrpSpPr/>
          <p:nvPr/>
        </p:nvGrpSpPr>
        <p:grpSpPr>
          <a:xfrm>
            <a:off x="1031874" y="3917340"/>
            <a:ext cx="4581525" cy="523875"/>
            <a:chOff x="1142999" y="3981449"/>
            <a:chExt cx="4581525" cy="523875"/>
          </a:xfrm>
        </p:grpSpPr>
        <p:sp>
          <p:nvSpPr>
            <p:cNvPr id="12" name="object 10"/>
            <p:cNvSpPr/>
            <p:nvPr/>
          </p:nvSpPr>
          <p:spPr>
            <a:xfrm>
              <a:off x="1142999" y="3981449"/>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13" name="object 11"/>
            <p:cNvSpPr/>
            <p:nvPr/>
          </p:nvSpPr>
          <p:spPr>
            <a:xfrm>
              <a:off x="1142999" y="3981449"/>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grpSp>
        <p:nvGrpSpPr>
          <p:cNvPr id="14" name="object 12"/>
          <p:cNvGrpSpPr/>
          <p:nvPr/>
        </p:nvGrpSpPr>
        <p:grpSpPr>
          <a:xfrm>
            <a:off x="1031874" y="4536465"/>
            <a:ext cx="4581525" cy="523875"/>
            <a:chOff x="1142999" y="4600574"/>
            <a:chExt cx="4581525" cy="523875"/>
          </a:xfrm>
        </p:grpSpPr>
        <p:sp>
          <p:nvSpPr>
            <p:cNvPr id="15" name="object 13"/>
            <p:cNvSpPr/>
            <p:nvPr/>
          </p:nvSpPr>
          <p:spPr>
            <a:xfrm>
              <a:off x="1142999" y="4600574"/>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16" name="object 14"/>
            <p:cNvSpPr/>
            <p:nvPr/>
          </p:nvSpPr>
          <p:spPr>
            <a:xfrm>
              <a:off x="1142999" y="4600574"/>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grpSp>
        <p:nvGrpSpPr>
          <p:cNvPr id="17" name="object 15"/>
          <p:cNvGrpSpPr/>
          <p:nvPr/>
        </p:nvGrpSpPr>
        <p:grpSpPr>
          <a:xfrm>
            <a:off x="1031874" y="5155590"/>
            <a:ext cx="4581525" cy="523875"/>
            <a:chOff x="1142999" y="5219699"/>
            <a:chExt cx="4581525" cy="523875"/>
          </a:xfrm>
        </p:grpSpPr>
        <p:sp>
          <p:nvSpPr>
            <p:cNvPr id="18" name="object 16"/>
            <p:cNvSpPr/>
            <p:nvPr/>
          </p:nvSpPr>
          <p:spPr>
            <a:xfrm>
              <a:off x="1142999" y="5219699"/>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19" name="object 17"/>
            <p:cNvSpPr/>
            <p:nvPr/>
          </p:nvSpPr>
          <p:spPr>
            <a:xfrm>
              <a:off x="1142999" y="5219699"/>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grpSp>
        <p:nvGrpSpPr>
          <p:cNvPr id="20" name="object 18"/>
          <p:cNvGrpSpPr/>
          <p:nvPr/>
        </p:nvGrpSpPr>
        <p:grpSpPr>
          <a:xfrm>
            <a:off x="1031874" y="5774715"/>
            <a:ext cx="4581525" cy="523875"/>
            <a:chOff x="1142999" y="5838824"/>
            <a:chExt cx="4581525" cy="523875"/>
          </a:xfrm>
        </p:grpSpPr>
        <p:sp>
          <p:nvSpPr>
            <p:cNvPr id="21" name="object 19"/>
            <p:cNvSpPr/>
            <p:nvPr/>
          </p:nvSpPr>
          <p:spPr>
            <a:xfrm>
              <a:off x="1142999" y="5838824"/>
              <a:ext cx="4581525" cy="523875"/>
            </a:xfrm>
            <a:custGeom>
              <a:avLst/>
              <a:gdLst/>
              <a:ahLst/>
              <a:cxnLst/>
              <a:rect l="l" t="t" r="r" b="b"/>
              <a:pathLst>
                <a:path w="4581525" h="523875">
                  <a:moveTo>
                    <a:pt x="4581524" y="523874"/>
                  </a:moveTo>
                  <a:lnTo>
                    <a:pt x="0" y="523874"/>
                  </a:lnTo>
                  <a:lnTo>
                    <a:pt x="0" y="0"/>
                  </a:lnTo>
                  <a:lnTo>
                    <a:pt x="4581524" y="0"/>
                  </a:lnTo>
                  <a:lnTo>
                    <a:pt x="4581524" y="523874"/>
                  </a:lnTo>
                  <a:close/>
                </a:path>
              </a:pathLst>
            </a:custGeom>
            <a:solidFill>
              <a:srgbClr val="F5F5F5"/>
            </a:solidFill>
          </p:spPr>
          <p:txBody>
            <a:bodyPr wrap="square" lIns="0" tIns="0" rIns="0" bIns="0" rtlCol="0"/>
            <a:lstStyle/>
            <a:p>
              <a:endParaRPr/>
            </a:p>
          </p:txBody>
        </p:sp>
        <p:sp>
          <p:nvSpPr>
            <p:cNvPr id="22" name="object 20"/>
            <p:cNvSpPr/>
            <p:nvPr/>
          </p:nvSpPr>
          <p:spPr>
            <a:xfrm>
              <a:off x="1142999" y="5838824"/>
              <a:ext cx="38100" cy="523875"/>
            </a:xfrm>
            <a:custGeom>
              <a:avLst/>
              <a:gdLst/>
              <a:ahLst/>
              <a:cxnLst/>
              <a:rect l="l" t="t" r="r" b="b"/>
              <a:pathLst>
                <a:path w="38100" h="523875">
                  <a:moveTo>
                    <a:pt x="38099" y="523874"/>
                  </a:moveTo>
                  <a:lnTo>
                    <a:pt x="0" y="523874"/>
                  </a:lnTo>
                  <a:lnTo>
                    <a:pt x="0" y="0"/>
                  </a:lnTo>
                  <a:lnTo>
                    <a:pt x="38099" y="0"/>
                  </a:lnTo>
                  <a:lnTo>
                    <a:pt x="38099" y="523874"/>
                  </a:lnTo>
                  <a:close/>
                </a:path>
              </a:pathLst>
            </a:custGeom>
            <a:solidFill>
              <a:srgbClr val="C7B187"/>
            </a:solidFill>
          </p:spPr>
          <p:txBody>
            <a:bodyPr wrap="square" lIns="0" tIns="0" rIns="0" bIns="0" rtlCol="0"/>
            <a:lstStyle/>
            <a:p>
              <a:endParaRPr/>
            </a:p>
          </p:txBody>
        </p:sp>
      </p:grpSp>
      <p:sp>
        <p:nvSpPr>
          <p:cNvPr id="23" name="object 21"/>
          <p:cNvSpPr txBox="1"/>
          <p:nvPr/>
        </p:nvSpPr>
        <p:spPr>
          <a:xfrm>
            <a:off x="1019175" y="1598340"/>
            <a:ext cx="4516755" cy="587375"/>
          </a:xfrm>
          <a:prstGeom prst="rect">
            <a:avLst/>
          </a:prstGeom>
        </p:spPr>
        <p:txBody>
          <a:bodyPr vert="horz" wrap="square" lIns="0" tIns="16510" rIns="0" bIns="0" rtlCol="0">
            <a:spAutoFit/>
          </a:bodyPr>
          <a:lstStyle/>
          <a:p>
            <a:pPr marL="12700" marR="5080">
              <a:lnSpc>
                <a:spcPct val="116000"/>
              </a:lnSpc>
              <a:spcBef>
                <a:spcPts val="130"/>
              </a:spcBef>
            </a:pPr>
            <a:r>
              <a:rPr sz="1050" spc="-55" dirty="0">
                <a:solidFill>
                  <a:srgbClr val="333333"/>
                </a:solidFill>
                <a:latin typeface="Montserrat" panose="00000500000000000000"/>
                <a:cs typeface="Montserrat" panose="00000500000000000000"/>
              </a:rPr>
              <a:t>Implementation</a:t>
            </a:r>
            <a:r>
              <a:rPr sz="1050" spc="30"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spc="3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institutional-</a:t>
            </a:r>
            <a:r>
              <a:rPr sz="1050" spc="-40" dirty="0">
                <a:solidFill>
                  <a:srgbClr val="333333"/>
                </a:solidFill>
                <a:latin typeface="Montserrat" panose="00000500000000000000"/>
                <a:cs typeface="Montserrat" panose="00000500000000000000"/>
              </a:rPr>
              <a:t>caliber</a:t>
            </a:r>
            <a:r>
              <a:rPr sz="1050" spc="3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sourcing</a:t>
            </a:r>
            <a:r>
              <a:rPr sz="1050" spc="3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3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due</a:t>
            </a:r>
            <a:r>
              <a:rPr sz="1050" spc="3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diligence </a:t>
            </a:r>
            <a:r>
              <a:rPr sz="1050" spc="-50" dirty="0">
                <a:solidFill>
                  <a:srgbClr val="333333"/>
                </a:solidFill>
                <a:latin typeface="Montserrat" panose="00000500000000000000"/>
                <a:cs typeface="Montserrat" panose="00000500000000000000"/>
              </a:rPr>
              <a:t>methodologies</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commensurate</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established</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university</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endowments, </a:t>
            </a:r>
            <a:r>
              <a:rPr sz="1050" spc="-50" dirty="0">
                <a:solidFill>
                  <a:srgbClr val="333333"/>
                </a:solidFill>
                <a:latin typeface="Montserrat" panose="00000500000000000000"/>
                <a:cs typeface="Montserrat" panose="00000500000000000000"/>
              </a:rPr>
              <a:t>sovereign</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wealth</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funds,</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pension</a:t>
            </a:r>
            <a:r>
              <a:rPr sz="1050" spc="-5" dirty="0">
                <a:solidFill>
                  <a:srgbClr val="333333"/>
                </a:solidFill>
                <a:latin typeface="Montserrat" panose="00000500000000000000"/>
                <a:cs typeface="Montserrat" panose="00000500000000000000"/>
              </a:rPr>
              <a:t> </a:t>
            </a:r>
            <a:r>
              <a:rPr sz="1050" spc="-20" dirty="0">
                <a:solidFill>
                  <a:srgbClr val="333333"/>
                </a:solidFill>
                <a:latin typeface="Montserrat" panose="00000500000000000000"/>
                <a:cs typeface="Montserrat" panose="00000500000000000000"/>
              </a:rPr>
              <a:t>funds</a:t>
            </a:r>
            <a:endParaRPr sz="1050">
              <a:latin typeface="Montserrat" panose="00000500000000000000"/>
              <a:cs typeface="Montserrat" panose="00000500000000000000"/>
            </a:endParaRPr>
          </a:p>
        </p:txBody>
      </p:sp>
      <p:sp>
        <p:nvSpPr>
          <p:cNvPr id="24" name="object 22"/>
          <p:cNvSpPr txBox="1"/>
          <p:nvPr/>
        </p:nvSpPr>
        <p:spPr>
          <a:xfrm>
            <a:off x="1019175" y="2319020"/>
            <a:ext cx="4497070" cy="247650"/>
          </a:xfrm>
          <a:prstGeom prst="rect">
            <a:avLst/>
          </a:prstGeom>
        </p:spPr>
        <p:txBody>
          <a:bodyPr vert="horz" wrap="square" lIns="0" tIns="17145" rIns="0" bIns="0" rtlCol="0">
            <a:spAutoFit/>
          </a:bodyPr>
          <a:lstStyle/>
          <a:p>
            <a:pPr marL="12700">
              <a:lnSpc>
                <a:spcPct val="100000"/>
              </a:lnSpc>
              <a:spcBef>
                <a:spcPts val="135"/>
              </a:spcBef>
            </a:pPr>
            <a:r>
              <a:rPr sz="1500" b="1" spc="-105" dirty="0">
                <a:solidFill>
                  <a:srgbClr val="C7B187"/>
                </a:solidFill>
                <a:latin typeface="Montserrat SemiBold" panose="00000700000000000000"/>
                <a:cs typeface="Montserrat SemiBold" panose="00000700000000000000"/>
              </a:rPr>
              <a:t>Manager</a:t>
            </a:r>
            <a:r>
              <a:rPr sz="1500" b="1" spc="-10"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Sourcing</a:t>
            </a:r>
            <a:r>
              <a:rPr sz="1500" b="1" spc="-10" dirty="0">
                <a:solidFill>
                  <a:srgbClr val="C7B187"/>
                </a:solidFill>
                <a:latin typeface="Montserrat SemiBold" panose="00000700000000000000"/>
                <a:cs typeface="Montserrat SemiBold" panose="00000700000000000000"/>
              </a:rPr>
              <a:t> </a:t>
            </a:r>
            <a:r>
              <a:rPr sz="1500" b="1" spc="-75" dirty="0">
                <a:solidFill>
                  <a:srgbClr val="C7B187"/>
                </a:solidFill>
                <a:latin typeface="Montserrat SemiBold" panose="00000700000000000000"/>
                <a:cs typeface="Montserrat SemiBold" panose="00000700000000000000"/>
              </a:rPr>
              <a:t>Infrastructure</a:t>
            </a:r>
            <a:endParaRPr sz="1500">
              <a:latin typeface="Montserrat SemiBold" panose="00000700000000000000"/>
              <a:cs typeface="Montserrat SemiBold" panose="00000700000000000000"/>
            </a:endParaRPr>
          </a:p>
        </p:txBody>
      </p:sp>
      <p:sp>
        <p:nvSpPr>
          <p:cNvPr id="25" name="object 23"/>
          <p:cNvSpPr txBox="1"/>
          <p:nvPr/>
        </p:nvSpPr>
        <p:spPr>
          <a:xfrm>
            <a:off x="1044574" y="2672382"/>
            <a:ext cx="4594225" cy="437515"/>
          </a:xfrm>
          <a:prstGeom prst="rect">
            <a:avLst/>
          </a:prstGeom>
        </p:spPr>
        <p:txBody>
          <a:bodyPr vert="horz" wrap="square" lIns="0" tIns="5715" rIns="0" bIns="0" rtlCol="0">
            <a:spAutoFit/>
          </a:bodyPr>
          <a:lstStyle/>
          <a:p>
            <a:pPr marL="806450" marR="588645" indent="-666750">
              <a:lnSpc>
                <a:spcPct val="103000"/>
              </a:lnSpc>
              <a:spcBef>
                <a:spcPts val="45"/>
              </a:spcBef>
            </a:pPr>
            <a:r>
              <a:rPr sz="2400" b="1" spc="-104" baseline="-31000" dirty="0">
                <a:solidFill>
                  <a:srgbClr val="C7B187"/>
                </a:solidFill>
                <a:latin typeface="Montserrat" panose="00000500000000000000"/>
                <a:cs typeface="Montserrat" panose="00000500000000000000"/>
              </a:rPr>
              <a:t>2000+</a:t>
            </a:r>
            <a:r>
              <a:rPr sz="2400" b="1" spc="-22" baseline="-31000" dirty="0">
                <a:solidFill>
                  <a:srgbClr val="C7B187"/>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Hedge</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funds</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systematically</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evaluated</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across</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global </a:t>
            </a:r>
            <a:r>
              <a:rPr sz="1050" spc="-55" dirty="0">
                <a:solidFill>
                  <a:srgbClr val="333333"/>
                </a:solidFill>
                <a:latin typeface="Montserrat" panose="00000500000000000000"/>
                <a:cs typeface="Montserrat" panose="00000500000000000000"/>
              </a:rPr>
              <a:t>markets</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since</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inception</a:t>
            </a:r>
            <a:endParaRPr sz="1050">
              <a:latin typeface="Montserrat" panose="00000500000000000000"/>
              <a:cs typeface="Montserrat" panose="00000500000000000000"/>
            </a:endParaRPr>
          </a:p>
        </p:txBody>
      </p:sp>
      <p:sp>
        <p:nvSpPr>
          <p:cNvPr id="26" name="object 24"/>
          <p:cNvSpPr txBox="1"/>
          <p:nvPr/>
        </p:nvSpPr>
        <p:spPr>
          <a:xfrm>
            <a:off x="1044574" y="3291507"/>
            <a:ext cx="4594225" cy="437515"/>
          </a:xfrm>
          <a:prstGeom prst="rect">
            <a:avLst/>
          </a:prstGeom>
        </p:spPr>
        <p:txBody>
          <a:bodyPr vert="horz" wrap="square" lIns="0" tIns="5715" rIns="0" bIns="0" rtlCol="0">
            <a:spAutoFit/>
          </a:bodyPr>
          <a:lstStyle/>
          <a:p>
            <a:pPr marL="806450" marR="167640" indent="-624205">
              <a:lnSpc>
                <a:spcPct val="103000"/>
              </a:lnSpc>
              <a:spcBef>
                <a:spcPts val="45"/>
              </a:spcBef>
              <a:tabLst>
                <a:tab pos="805815" algn="l"/>
              </a:tabLst>
            </a:pPr>
            <a:r>
              <a:rPr sz="2400" b="1" spc="-30" baseline="-31000" dirty="0">
                <a:solidFill>
                  <a:srgbClr val="C7B187"/>
                </a:solidFill>
                <a:latin typeface="Montserrat" panose="00000500000000000000"/>
                <a:cs typeface="Montserrat" panose="00000500000000000000"/>
              </a:rPr>
              <a:t>200+</a:t>
            </a:r>
            <a:r>
              <a:rPr sz="2400" b="1" baseline="-31000" dirty="0">
                <a:solidFill>
                  <a:srgbClr val="C7B187"/>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Hedge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funds</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subjected</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comprehensive</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operational</a:t>
            </a:r>
            <a:r>
              <a:rPr sz="1050" spc="10"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and </a:t>
            </a:r>
            <a:r>
              <a:rPr sz="1050" spc="-50" dirty="0">
                <a:solidFill>
                  <a:srgbClr val="333333"/>
                </a:solidFill>
                <a:latin typeface="Montserrat" panose="00000500000000000000"/>
                <a:cs typeface="Montserrat" panose="00000500000000000000"/>
              </a:rPr>
              <a:t>investment</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due</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diligence</a:t>
            </a:r>
            <a:endParaRPr sz="1050" dirty="0">
              <a:latin typeface="Montserrat" panose="00000500000000000000"/>
              <a:cs typeface="Montserrat" panose="00000500000000000000"/>
            </a:endParaRPr>
          </a:p>
        </p:txBody>
      </p:sp>
      <p:sp>
        <p:nvSpPr>
          <p:cNvPr id="27" name="object 25"/>
          <p:cNvSpPr txBox="1"/>
          <p:nvPr/>
        </p:nvSpPr>
        <p:spPr>
          <a:xfrm>
            <a:off x="1044574" y="3910632"/>
            <a:ext cx="4594225" cy="437515"/>
          </a:xfrm>
          <a:prstGeom prst="rect">
            <a:avLst/>
          </a:prstGeom>
        </p:spPr>
        <p:txBody>
          <a:bodyPr vert="horz" wrap="square" lIns="0" tIns="5715" rIns="0" bIns="0" rtlCol="0">
            <a:spAutoFit/>
          </a:bodyPr>
          <a:lstStyle/>
          <a:p>
            <a:pPr marL="806450" marR="647700" indent="-541020">
              <a:lnSpc>
                <a:spcPct val="103000"/>
              </a:lnSpc>
              <a:spcBef>
                <a:spcPts val="45"/>
              </a:spcBef>
              <a:tabLst>
                <a:tab pos="805815" algn="l"/>
              </a:tabLst>
            </a:pPr>
            <a:r>
              <a:rPr sz="2400" b="1" spc="-37" baseline="-31000" dirty="0">
                <a:solidFill>
                  <a:srgbClr val="C7B187"/>
                </a:solidFill>
                <a:latin typeface="Montserrat" panose="00000500000000000000"/>
                <a:cs typeface="Montserrat" panose="00000500000000000000"/>
              </a:rPr>
              <a:t>10+</a:t>
            </a:r>
            <a:r>
              <a:rPr sz="2400" b="1" baseline="-31000" dirty="0">
                <a:solidFill>
                  <a:srgbClr val="C7B187"/>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Global</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hedge</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fund</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conferences</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attended</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annually, providing</a:t>
            </a:r>
            <a:r>
              <a:rPr sz="1050" spc="3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access</a:t>
            </a:r>
            <a:r>
              <a:rPr sz="1050" spc="3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spc="4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institutional-</a:t>
            </a:r>
            <a:r>
              <a:rPr sz="1050" spc="-65" dirty="0">
                <a:solidFill>
                  <a:srgbClr val="333333"/>
                </a:solidFill>
                <a:latin typeface="Montserrat" panose="00000500000000000000"/>
                <a:cs typeface="Montserrat" panose="00000500000000000000"/>
              </a:rPr>
              <a:t>grade</a:t>
            </a:r>
            <a:r>
              <a:rPr sz="1050" spc="3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managers</a:t>
            </a:r>
            <a:endParaRPr sz="1050">
              <a:latin typeface="Montserrat" panose="00000500000000000000"/>
              <a:cs typeface="Montserrat" panose="00000500000000000000"/>
            </a:endParaRPr>
          </a:p>
        </p:txBody>
      </p:sp>
      <p:sp>
        <p:nvSpPr>
          <p:cNvPr id="28" name="object 26"/>
          <p:cNvSpPr txBox="1"/>
          <p:nvPr/>
        </p:nvSpPr>
        <p:spPr>
          <a:xfrm>
            <a:off x="1044574" y="4529757"/>
            <a:ext cx="4594225" cy="437515"/>
          </a:xfrm>
          <a:prstGeom prst="rect">
            <a:avLst/>
          </a:prstGeom>
        </p:spPr>
        <p:txBody>
          <a:bodyPr vert="horz" wrap="square" lIns="0" tIns="5715" rIns="0" bIns="0" rtlCol="0">
            <a:spAutoFit/>
          </a:bodyPr>
          <a:lstStyle/>
          <a:p>
            <a:pPr marL="806450" marR="570865" indent="-548005">
              <a:lnSpc>
                <a:spcPct val="103000"/>
              </a:lnSpc>
              <a:spcBef>
                <a:spcPts val="45"/>
              </a:spcBef>
              <a:tabLst>
                <a:tab pos="805815" algn="l"/>
              </a:tabLst>
            </a:pPr>
            <a:r>
              <a:rPr sz="2400" b="1" spc="-37" baseline="-31000" dirty="0">
                <a:solidFill>
                  <a:srgbClr val="C7B187"/>
                </a:solidFill>
                <a:latin typeface="Montserrat" panose="00000500000000000000"/>
                <a:cs typeface="Montserrat" panose="00000500000000000000"/>
              </a:rPr>
              <a:t>100</a:t>
            </a:r>
            <a:r>
              <a:rPr sz="2400" b="1" baseline="-31000" dirty="0">
                <a:solidFill>
                  <a:srgbClr val="C7B187"/>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Hedge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funds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analyzed</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monthly</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through</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proprietary </a:t>
            </a:r>
            <a:r>
              <a:rPr sz="1050" spc="-40" dirty="0">
                <a:solidFill>
                  <a:srgbClr val="333333"/>
                </a:solidFill>
                <a:latin typeface="Montserrat" panose="00000500000000000000"/>
                <a:cs typeface="Montserrat" panose="00000500000000000000"/>
              </a:rPr>
              <a:t>analytics</a:t>
            </a:r>
            <a:r>
              <a:rPr sz="1050" spc="-10" dirty="0">
                <a:solidFill>
                  <a:srgbClr val="333333"/>
                </a:solidFill>
                <a:latin typeface="Montserrat" panose="00000500000000000000"/>
                <a:cs typeface="Montserrat" panose="00000500000000000000"/>
              </a:rPr>
              <a:t> platform</a:t>
            </a:r>
            <a:endParaRPr sz="1050">
              <a:latin typeface="Montserrat" panose="00000500000000000000"/>
              <a:cs typeface="Montserrat" panose="00000500000000000000"/>
            </a:endParaRPr>
          </a:p>
        </p:txBody>
      </p:sp>
      <p:sp>
        <p:nvSpPr>
          <p:cNvPr id="29" name="object 27"/>
          <p:cNvSpPr txBox="1"/>
          <p:nvPr/>
        </p:nvSpPr>
        <p:spPr>
          <a:xfrm>
            <a:off x="1349027" y="5263182"/>
            <a:ext cx="254635" cy="269875"/>
          </a:xfrm>
          <a:prstGeom prst="rect">
            <a:avLst/>
          </a:prstGeom>
        </p:spPr>
        <p:txBody>
          <a:bodyPr vert="horz" wrap="square" lIns="0" tIns="12700" rIns="0" bIns="0" rtlCol="0">
            <a:spAutoFit/>
          </a:bodyPr>
          <a:lstStyle/>
          <a:p>
            <a:pPr>
              <a:lnSpc>
                <a:spcPct val="100000"/>
              </a:lnSpc>
              <a:spcBef>
                <a:spcPts val="100"/>
              </a:spcBef>
            </a:pPr>
            <a:r>
              <a:rPr sz="1600" b="1" spc="-50" dirty="0">
                <a:solidFill>
                  <a:srgbClr val="C7B187"/>
                </a:solidFill>
                <a:latin typeface="Montserrat" panose="00000500000000000000"/>
                <a:cs typeface="Montserrat" panose="00000500000000000000"/>
              </a:rPr>
              <a:t>20</a:t>
            </a:r>
            <a:endParaRPr sz="1600">
              <a:latin typeface="Montserrat" panose="00000500000000000000"/>
              <a:cs typeface="Montserrat" panose="00000500000000000000"/>
            </a:endParaRPr>
          </a:p>
        </p:txBody>
      </p:sp>
      <p:sp>
        <p:nvSpPr>
          <p:cNvPr id="30" name="object 28"/>
          <p:cNvSpPr txBox="1"/>
          <p:nvPr/>
        </p:nvSpPr>
        <p:spPr>
          <a:xfrm>
            <a:off x="1851025" y="5198789"/>
            <a:ext cx="3253104" cy="387350"/>
          </a:xfrm>
          <a:prstGeom prst="rect">
            <a:avLst/>
          </a:prstGeom>
        </p:spPr>
        <p:txBody>
          <a:bodyPr vert="horz" wrap="square" lIns="0" tIns="12065" rIns="0" bIns="0" rtlCol="0">
            <a:spAutoFit/>
          </a:bodyPr>
          <a:lstStyle/>
          <a:p>
            <a:pPr marR="5080">
              <a:lnSpc>
                <a:spcPct val="113000"/>
              </a:lnSpc>
              <a:spcBef>
                <a:spcPts val="95"/>
              </a:spcBef>
            </a:pPr>
            <a:r>
              <a:rPr sz="1050" spc="-65" dirty="0">
                <a:solidFill>
                  <a:srgbClr val="333333"/>
                </a:solidFill>
                <a:latin typeface="Montserrat" panose="00000500000000000000"/>
                <a:cs typeface="Montserrat" panose="00000500000000000000"/>
              </a:rPr>
              <a:t>Hedge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funds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maintained</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under</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active</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due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diligence across</a:t>
            </a:r>
            <a:r>
              <a:rPr sz="1050" spc="-1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diversified</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strategy</a:t>
            </a:r>
            <a:r>
              <a:rPr sz="1050" spc="-10" dirty="0">
                <a:solidFill>
                  <a:srgbClr val="333333"/>
                </a:solidFill>
                <a:latin typeface="Montserrat" panose="00000500000000000000"/>
                <a:cs typeface="Montserrat" panose="00000500000000000000"/>
              </a:rPr>
              <a:t> allocations</a:t>
            </a:r>
            <a:endParaRPr sz="1050">
              <a:latin typeface="Montserrat" panose="00000500000000000000"/>
              <a:cs typeface="Montserrat" panose="00000500000000000000"/>
            </a:endParaRPr>
          </a:p>
        </p:txBody>
      </p:sp>
      <p:sp>
        <p:nvSpPr>
          <p:cNvPr id="31" name="object 29"/>
          <p:cNvSpPr txBox="1"/>
          <p:nvPr/>
        </p:nvSpPr>
        <p:spPr>
          <a:xfrm>
            <a:off x="1367928" y="5882307"/>
            <a:ext cx="217170" cy="269875"/>
          </a:xfrm>
          <a:prstGeom prst="rect">
            <a:avLst/>
          </a:prstGeom>
        </p:spPr>
        <p:txBody>
          <a:bodyPr vert="horz" wrap="square" lIns="0" tIns="12700" rIns="0" bIns="0" rtlCol="0">
            <a:spAutoFit/>
          </a:bodyPr>
          <a:lstStyle/>
          <a:p>
            <a:pPr>
              <a:lnSpc>
                <a:spcPct val="100000"/>
              </a:lnSpc>
              <a:spcBef>
                <a:spcPts val="100"/>
              </a:spcBef>
            </a:pPr>
            <a:r>
              <a:rPr sz="1600" b="1" spc="-35" dirty="0">
                <a:solidFill>
                  <a:srgbClr val="C7B187"/>
                </a:solidFill>
                <a:latin typeface="Montserrat" panose="00000500000000000000"/>
                <a:cs typeface="Montserrat" panose="00000500000000000000"/>
              </a:rPr>
              <a:t>10</a:t>
            </a:r>
            <a:endParaRPr sz="1600">
              <a:latin typeface="Montserrat" panose="00000500000000000000"/>
              <a:cs typeface="Montserrat" panose="00000500000000000000"/>
            </a:endParaRPr>
          </a:p>
        </p:txBody>
      </p:sp>
      <p:sp>
        <p:nvSpPr>
          <p:cNvPr id="32" name="object 30"/>
          <p:cNvSpPr txBox="1"/>
          <p:nvPr/>
        </p:nvSpPr>
        <p:spPr>
          <a:xfrm>
            <a:off x="1851025" y="5817914"/>
            <a:ext cx="3422650" cy="387350"/>
          </a:xfrm>
          <a:prstGeom prst="rect">
            <a:avLst/>
          </a:prstGeom>
        </p:spPr>
        <p:txBody>
          <a:bodyPr vert="horz" wrap="square" lIns="0" tIns="12065" rIns="0" bIns="0" rtlCol="0">
            <a:spAutoFit/>
          </a:bodyPr>
          <a:lstStyle/>
          <a:p>
            <a:pPr marR="5080">
              <a:lnSpc>
                <a:spcPct val="113000"/>
              </a:lnSpc>
              <a:spcBef>
                <a:spcPts val="95"/>
              </a:spcBef>
            </a:pPr>
            <a:r>
              <a:rPr sz="1050" spc="-65" dirty="0">
                <a:solidFill>
                  <a:srgbClr val="333333"/>
                </a:solidFill>
                <a:latin typeface="Montserrat" panose="00000500000000000000"/>
                <a:cs typeface="Montserrat" panose="00000500000000000000"/>
              </a:rPr>
              <a:t>Hedge</a:t>
            </a:r>
            <a:r>
              <a:rPr sz="1050" spc="-2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funds</a:t>
            </a:r>
            <a:r>
              <a:rPr sz="1050" spc="-1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maintained</a:t>
            </a:r>
            <a:r>
              <a:rPr sz="1050" spc="-15" dirty="0">
                <a:solidFill>
                  <a:srgbClr val="333333"/>
                </a:solidFill>
                <a:latin typeface="Montserrat" panose="00000500000000000000"/>
                <a:cs typeface="Montserrat" panose="00000500000000000000"/>
              </a:rPr>
              <a:t> </a:t>
            </a:r>
            <a:r>
              <a:rPr sz="1050" spc="-20" dirty="0">
                <a:solidFill>
                  <a:srgbClr val="333333"/>
                </a:solidFill>
                <a:latin typeface="Montserrat" panose="00000500000000000000"/>
                <a:cs typeface="Montserrat" panose="00000500000000000000"/>
              </a:rPr>
              <a:t>in </a:t>
            </a:r>
            <a:r>
              <a:rPr sz="1050" spc="-40" dirty="0">
                <a:solidFill>
                  <a:srgbClr val="333333"/>
                </a:solidFill>
                <a:latin typeface="Montserrat" panose="00000500000000000000"/>
                <a:cs typeface="Montserrat" panose="00000500000000000000"/>
              </a:rPr>
              <a:t>active</a:t>
            </a:r>
            <a:r>
              <a:rPr sz="1050" spc="-1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pipeline</a:t>
            </a:r>
            <a:r>
              <a:rPr sz="1050" spc="-1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for</a:t>
            </a:r>
            <a:r>
              <a:rPr sz="1050" spc="-2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strategic </a:t>
            </a:r>
            <a:r>
              <a:rPr sz="1050" spc="-40" dirty="0">
                <a:solidFill>
                  <a:srgbClr val="333333"/>
                </a:solidFill>
                <a:latin typeface="Montserrat" panose="00000500000000000000"/>
                <a:cs typeface="Montserrat" panose="00000500000000000000"/>
              </a:rPr>
              <a:t>portfolio</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allocations</a:t>
            </a:r>
            <a:endParaRPr sz="1050">
              <a:latin typeface="Montserrat" panose="00000500000000000000"/>
              <a:cs typeface="Montserrat" panose="00000500000000000000"/>
            </a:endParaRPr>
          </a:p>
        </p:txBody>
      </p:sp>
      <p:pic>
        <p:nvPicPr>
          <p:cNvPr id="33" name="object 31"/>
          <p:cNvPicPr/>
          <p:nvPr/>
        </p:nvPicPr>
        <p:blipFill>
          <a:blip r:embed="rId3" cstate="print"/>
          <a:stretch>
            <a:fillRect/>
          </a:stretch>
        </p:blipFill>
        <p:spPr>
          <a:xfrm>
            <a:off x="6356348" y="1726590"/>
            <a:ext cx="209550" cy="209549"/>
          </a:xfrm>
          <a:prstGeom prst="rect">
            <a:avLst/>
          </a:prstGeom>
        </p:spPr>
      </p:pic>
      <p:sp>
        <p:nvSpPr>
          <p:cNvPr id="34" name="object 32"/>
          <p:cNvSpPr txBox="1"/>
          <p:nvPr/>
        </p:nvSpPr>
        <p:spPr>
          <a:xfrm>
            <a:off x="6426547" y="1734877"/>
            <a:ext cx="69215" cy="172085"/>
          </a:xfrm>
          <a:prstGeom prst="rect">
            <a:avLst/>
          </a:prstGeom>
        </p:spPr>
        <p:txBody>
          <a:bodyPr vert="horz" wrap="square" lIns="0" tIns="13970" rIns="0" bIns="0" rtlCol="0">
            <a:spAutoFit/>
          </a:bodyPr>
          <a:lstStyle/>
          <a:p>
            <a:pPr marL="12700">
              <a:lnSpc>
                <a:spcPct val="100000"/>
              </a:lnSpc>
              <a:spcBef>
                <a:spcPts val="110"/>
              </a:spcBef>
            </a:pPr>
            <a:r>
              <a:rPr sz="950" b="1" spc="-50" dirty="0">
                <a:solidFill>
                  <a:srgbClr val="FFFFFF"/>
                </a:solidFill>
                <a:latin typeface="Montserrat SemiBold" panose="00000700000000000000"/>
                <a:cs typeface="Montserrat SemiBold" panose="00000700000000000000"/>
              </a:rPr>
              <a:t>1</a:t>
            </a:r>
            <a:endParaRPr sz="950">
              <a:latin typeface="Montserrat SemiBold" panose="00000700000000000000"/>
              <a:cs typeface="Montserrat SemiBold" panose="00000700000000000000"/>
            </a:endParaRPr>
          </a:p>
        </p:txBody>
      </p:sp>
      <p:sp>
        <p:nvSpPr>
          <p:cNvPr id="35" name="object 33"/>
          <p:cNvSpPr txBox="1"/>
          <p:nvPr/>
        </p:nvSpPr>
        <p:spPr>
          <a:xfrm>
            <a:off x="6629400" y="1592004"/>
            <a:ext cx="4315460" cy="412750"/>
          </a:xfrm>
          <a:prstGeom prst="rect">
            <a:avLst/>
          </a:prstGeom>
        </p:spPr>
        <p:txBody>
          <a:bodyPr vert="horz" wrap="square" lIns="0" tIns="13335" rIns="0" bIns="0" rtlCol="0">
            <a:spAutoFit/>
          </a:bodyPr>
          <a:lstStyle/>
          <a:p>
            <a:pPr marL="12700" marR="5080">
              <a:lnSpc>
                <a:spcPct val="117000"/>
              </a:lnSpc>
              <a:spcBef>
                <a:spcPts val="105"/>
              </a:spcBef>
            </a:pPr>
            <a:r>
              <a:rPr sz="1100" b="1" spc="-80" dirty="0">
                <a:solidFill>
                  <a:srgbClr val="333333"/>
                </a:solidFill>
                <a:latin typeface="Montserrat" panose="00000500000000000000"/>
                <a:cs typeface="Montserrat" panose="00000500000000000000"/>
              </a:rPr>
              <a:t>Strategic</a:t>
            </a:r>
            <a:r>
              <a:rPr sz="1100" b="1" spc="-10" dirty="0">
                <a:solidFill>
                  <a:srgbClr val="333333"/>
                </a:solidFill>
                <a:latin typeface="Montserrat" panose="00000500000000000000"/>
                <a:cs typeface="Montserrat" panose="00000500000000000000"/>
              </a:rPr>
              <a:t> </a:t>
            </a:r>
            <a:r>
              <a:rPr sz="1100" b="1" spc="-90" dirty="0">
                <a:solidFill>
                  <a:srgbClr val="333333"/>
                </a:solidFill>
                <a:latin typeface="Montserrat" panose="00000500000000000000"/>
                <a:cs typeface="Montserrat" panose="00000500000000000000"/>
              </a:rPr>
              <a:t>Manager</a:t>
            </a:r>
            <a:r>
              <a:rPr sz="1100" b="1" spc="-10"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Identification</a:t>
            </a:r>
            <a:r>
              <a:rPr sz="1100" b="1" spc="-25"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Leveraging</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institutional</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networks </a:t>
            </a:r>
            <a:r>
              <a:rPr sz="1050" spc="-55" dirty="0">
                <a:solidFill>
                  <a:srgbClr val="333333"/>
                </a:solidFill>
                <a:latin typeface="Montserrat" panose="00000500000000000000"/>
                <a:cs typeface="Montserrat" panose="00000500000000000000"/>
              </a:rPr>
              <a:t>and</a:t>
            </a:r>
            <a:r>
              <a:rPr sz="1050" spc="2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proprietary</a:t>
            </a:r>
            <a:r>
              <a:rPr sz="1050" spc="2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sourcing</a:t>
            </a:r>
            <a:r>
              <a:rPr sz="1050" spc="2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channels</a:t>
            </a:r>
            <a:endParaRPr sz="1050">
              <a:latin typeface="Montserrat" panose="00000500000000000000"/>
              <a:cs typeface="Montserrat" panose="00000500000000000000"/>
            </a:endParaRPr>
          </a:p>
        </p:txBody>
      </p:sp>
      <p:pic>
        <p:nvPicPr>
          <p:cNvPr id="36" name="object 34"/>
          <p:cNvPicPr/>
          <p:nvPr/>
        </p:nvPicPr>
        <p:blipFill>
          <a:blip r:embed="rId3" cstate="print"/>
          <a:stretch>
            <a:fillRect/>
          </a:stretch>
        </p:blipFill>
        <p:spPr>
          <a:xfrm>
            <a:off x="6356348" y="2174265"/>
            <a:ext cx="209550" cy="209549"/>
          </a:xfrm>
          <a:prstGeom prst="rect">
            <a:avLst/>
          </a:prstGeom>
        </p:spPr>
      </p:pic>
      <p:sp>
        <p:nvSpPr>
          <p:cNvPr id="37" name="object 35"/>
          <p:cNvSpPr txBox="1"/>
          <p:nvPr/>
        </p:nvSpPr>
        <p:spPr>
          <a:xfrm>
            <a:off x="6415087" y="2182552"/>
            <a:ext cx="92075" cy="172085"/>
          </a:xfrm>
          <a:prstGeom prst="rect">
            <a:avLst/>
          </a:prstGeom>
        </p:spPr>
        <p:txBody>
          <a:bodyPr vert="horz" wrap="square" lIns="0" tIns="13970" rIns="0" bIns="0" rtlCol="0">
            <a:spAutoFit/>
          </a:bodyPr>
          <a:lstStyle/>
          <a:p>
            <a:pPr marL="12700">
              <a:lnSpc>
                <a:spcPct val="100000"/>
              </a:lnSpc>
              <a:spcBef>
                <a:spcPts val="110"/>
              </a:spcBef>
            </a:pPr>
            <a:r>
              <a:rPr sz="950" b="1" spc="-50" dirty="0">
                <a:solidFill>
                  <a:srgbClr val="FFFFFF"/>
                </a:solidFill>
                <a:latin typeface="Montserrat SemiBold" panose="00000700000000000000"/>
                <a:cs typeface="Montserrat SemiBold" panose="00000700000000000000"/>
              </a:rPr>
              <a:t>2</a:t>
            </a:r>
            <a:endParaRPr sz="950">
              <a:latin typeface="Montserrat SemiBold" panose="00000700000000000000"/>
              <a:cs typeface="Montserrat SemiBold" panose="00000700000000000000"/>
            </a:endParaRPr>
          </a:p>
        </p:txBody>
      </p:sp>
      <p:sp>
        <p:nvSpPr>
          <p:cNvPr id="38" name="object 36"/>
          <p:cNvSpPr txBox="1"/>
          <p:nvPr/>
        </p:nvSpPr>
        <p:spPr>
          <a:xfrm>
            <a:off x="6629400" y="2039679"/>
            <a:ext cx="3944620" cy="412750"/>
          </a:xfrm>
          <a:prstGeom prst="rect">
            <a:avLst/>
          </a:prstGeom>
        </p:spPr>
        <p:txBody>
          <a:bodyPr vert="horz" wrap="square" lIns="0" tIns="13335" rIns="0" bIns="0" rtlCol="0">
            <a:spAutoFit/>
          </a:bodyPr>
          <a:lstStyle/>
          <a:p>
            <a:pPr marL="12700" marR="5080">
              <a:lnSpc>
                <a:spcPct val="117000"/>
              </a:lnSpc>
              <a:spcBef>
                <a:spcPts val="105"/>
              </a:spcBef>
            </a:pPr>
            <a:r>
              <a:rPr sz="1100" b="1" spc="-80" dirty="0">
                <a:solidFill>
                  <a:srgbClr val="333333"/>
                </a:solidFill>
                <a:latin typeface="Montserrat" panose="00000500000000000000"/>
                <a:cs typeface="Montserrat" panose="00000500000000000000"/>
              </a:rPr>
              <a:t>Quantitative</a:t>
            </a:r>
            <a:r>
              <a:rPr sz="1100" b="1" spc="-5" dirty="0">
                <a:solidFill>
                  <a:srgbClr val="333333"/>
                </a:solidFill>
                <a:latin typeface="Montserrat" panose="00000500000000000000"/>
                <a:cs typeface="Montserrat" panose="00000500000000000000"/>
              </a:rPr>
              <a:t> </a:t>
            </a:r>
            <a:r>
              <a:rPr sz="1100" b="1" spc="-90" dirty="0">
                <a:solidFill>
                  <a:srgbClr val="333333"/>
                </a:solidFill>
                <a:latin typeface="Montserrat" panose="00000500000000000000"/>
                <a:cs typeface="Montserrat" panose="00000500000000000000"/>
              </a:rPr>
              <a:t>Factor</a:t>
            </a:r>
            <a:r>
              <a:rPr sz="1100" b="1" spc="-5"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Analysis</a:t>
            </a:r>
            <a:r>
              <a:rPr sz="1100" b="1" spc="-25"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1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Multi-</a:t>
            </a:r>
            <a:r>
              <a:rPr sz="1050" spc="-45" dirty="0">
                <a:solidFill>
                  <a:srgbClr val="333333"/>
                </a:solidFill>
                <a:latin typeface="Montserrat" panose="00000500000000000000"/>
                <a:cs typeface="Montserrat" panose="00000500000000000000"/>
              </a:rPr>
              <a:t>dimensional</a:t>
            </a:r>
            <a:r>
              <a:rPr sz="1050" spc="1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performance attribution</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focused</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on</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alpha</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persistence</a:t>
            </a:r>
            <a:endParaRPr sz="1050">
              <a:latin typeface="Montserrat" panose="00000500000000000000"/>
              <a:cs typeface="Montserrat" panose="00000500000000000000"/>
            </a:endParaRPr>
          </a:p>
        </p:txBody>
      </p:sp>
      <p:pic>
        <p:nvPicPr>
          <p:cNvPr id="39" name="object 37"/>
          <p:cNvPicPr/>
          <p:nvPr/>
        </p:nvPicPr>
        <p:blipFill>
          <a:blip r:embed="rId3" cstate="print"/>
          <a:stretch>
            <a:fillRect/>
          </a:stretch>
        </p:blipFill>
        <p:spPr>
          <a:xfrm>
            <a:off x="6356348" y="2621940"/>
            <a:ext cx="209550" cy="209549"/>
          </a:xfrm>
          <a:prstGeom prst="rect">
            <a:avLst/>
          </a:prstGeom>
        </p:spPr>
      </p:pic>
      <p:sp>
        <p:nvSpPr>
          <p:cNvPr id="40" name="object 38"/>
          <p:cNvSpPr txBox="1"/>
          <p:nvPr/>
        </p:nvSpPr>
        <p:spPr>
          <a:xfrm>
            <a:off x="6415087" y="2630227"/>
            <a:ext cx="92075" cy="172085"/>
          </a:xfrm>
          <a:prstGeom prst="rect">
            <a:avLst/>
          </a:prstGeom>
        </p:spPr>
        <p:txBody>
          <a:bodyPr vert="horz" wrap="square" lIns="0" tIns="13970" rIns="0" bIns="0" rtlCol="0">
            <a:spAutoFit/>
          </a:bodyPr>
          <a:lstStyle/>
          <a:p>
            <a:pPr marL="12700">
              <a:lnSpc>
                <a:spcPct val="100000"/>
              </a:lnSpc>
              <a:spcBef>
                <a:spcPts val="110"/>
              </a:spcBef>
            </a:pPr>
            <a:r>
              <a:rPr sz="950" b="1" spc="-50" dirty="0">
                <a:solidFill>
                  <a:srgbClr val="FFFFFF"/>
                </a:solidFill>
                <a:latin typeface="Montserrat SemiBold" panose="00000700000000000000"/>
                <a:cs typeface="Montserrat SemiBold" panose="00000700000000000000"/>
              </a:rPr>
              <a:t>3</a:t>
            </a:r>
            <a:endParaRPr sz="950">
              <a:latin typeface="Montserrat SemiBold" panose="00000700000000000000"/>
              <a:cs typeface="Montserrat SemiBold" panose="00000700000000000000"/>
            </a:endParaRPr>
          </a:p>
        </p:txBody>
      </p:sp>
      <p:sp>
        <p:nvSpPr>
          <p:cNvPr id="41" name="object 39"/>
          <p:cNvSpPr txBox="1"/>
          <p:nvPr/>
        </p:nvSpPr>
        <p:spPr>
          <a:xfrm>
            <a:off x="6629400" y="2487354"/>
            <a:ext cx="4251325" cy="412750"/>
          </a:xfrm>
          <a:prstGeom prst="rect">
            <a:avLst/>
          </a:prstGeom>
        </p:spPr>
        <p:txBody>
          <a:bodyPr vert="horz" wrap="square" lIns="0" tIns="13335" rIns="0" bIns="0" rtlCol="0">
            <a:spAutoFit/>
          </a:bodyPr>
          <a:lstStyle/>
          <a:p>
            <a:pPr marL="12700" marR="5080">
              <a:lnSpc>
                <a:spcPct val="117000"/>
              </a:lnSpc>
              <a:spcBef>
                <a:spcPts val="105"/>
              </a:spcBef>
            </a:pPr>
            <a:r>
              <a:rPr sz="1100" b="1" spc="-75" dirty="0">
                <a:solidFill>
                  <a:srgbClr val="333333"/>
                </a:solidFill>
                <a:latin typeface="Montserrat" panose="00000500000000000000"/>
                <a:cs typeface="Montserrat" panose="00000500000000000000"/>
              </a:rPr>
              <a:t>Qualitative</a:t>
            </a:r>
            <a:r>
              <a:rPr sz="1100" b="1" spc="-10" dirty="0">
                <a:solidFill>
                  <a:srgbClr val="333333"/>
                </a:solidFill>
                <a:latin typeface="Montserrat" panose="00000500000000000000"/>
                <a:cs typeface="Montserrat" panose="00000500000000000000"/>
              </a:rPr>
              <a:t> </a:t>
            </a:r>
            <a:r>
              <a:rPr sz="1100" b="1" spc="-85" dirty="0">
                <a:solidFill>
                  <a:srgbClr val="333333"/>
                </a:solidFill>
                <a:latin typeface="Montserrat" panose="00000500000000000000"/>
                <a:cs typeface="Montserrat" panose="00000500000000000000"/>
              </a:rPr>
              <a:t>Investment</a:t>
            </a:r>
            <a:r>
              <a:rPr sz="1100" b="1" spc="-5" dirty="0">
                <a:solidFill>
                  <a:srgbClr val="333333"/>
                </a:solidFill>
                <a:latin typeface="Montserrat" panose="00000500000000000000"/>
                <a:cs typeface="Montserrat" panose="00000500000000000000"/>
              </a:rPr>
              <a:t> </a:t>
            </a:r>
            <a:r>
              <a:rPr sz="1100" b="1" spc="-90" dirty="0">
                <a:solidFill>
                  <a:srgbClr val="333333"/>
                </a:solidFill>
                <a:latin typeface="Montserrat" panose="00000500000000000000"/>
                <a:cs typeface="Montserrat" panose="00000500000000000000"/>
              </a:rPr>
              <a:t>Assessment</a:t>
            </a:r>
            <a:r>
              <a:rPr sz="1100" b="1" spc="-30"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Comprehensive</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evaluation</a:t>
            </a:r>
            <a:r>
              <a:rPr sz="1050" spc="10"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of </a:t>
            </a:r>
            <a:r>
              <a:rPr sz="1050" spc="-50" dirty="0">
                <a:solidFill>
                  <a:srgbClr val="333333"/>
                </a:solidFill>
                <a:latin typeface="Montserrat" panose="00000500000000000000"/>
                <a:cs typeface="Montserrat" panose="00000500000000000000"/>
              </a:rPr>
              <a:t>investment</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process</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decision</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frameworks</a:t>
            </a:r>
            <a:endParaRPr sz="1050">
              <a:latin typeface="Montserrat" panose="00000500000000000000"/>
              <a:cs typeface="Montserrat" panose="00000500000000000000"/>
            </a:endParaRPr>
          </a:p>
        </p:txBody>
      </p:sp>
      <p:pic>
        <p:nvPicPr>
          <p:cNvPr id="42" name="object 40"/>
          <p:cNvPicPr/>
          <p:nvPr/>
        </p:nvPicPr>
        <p:blipFill>
          <a:blip r:embed="rId3" cstate="print"/>
          <a:stretch>
            <a:fillRect/>
          </a:stretch>
        </p:blipFill>
        <p:spPr>
          <a:xfrm>
            <a:off x="6356348" y="3069615"/>
            <a:ext cx="209550" cy="209549"/>
          </a:xfrm>
          <a:prstGeom prst="rect">
            <a:avLst/>
          </a:prstGeom>
        </p:spPr>
      </p:pic>
      <p:sp>
        <p:nvSpPr>
          <p:cNvPr id="43" name="object 41"/>
          <p:cNvSpPr txBox="1"/>
          <p:nvPr/>
        </p:nvSpPr>
        <p:spPr>
          <a:xfrm>
            <a:off x="6409580" y="3077901"/>
            <a:ext cx="103505" cy="172085"/>
          </a:xfrm>
          <a:prstGeom prst="rect">
            <a:avLst/>
          </a:prstGeom>
        </p:spPr>
        <p:txBody>
          <a:bodyPr vert="horz" wrap="square" lIns="0" tIns="13970" rIns="0" bIns="0" rtlCol="0">
            <a:spAutoFit/>
          </a:bodyPr>
          <a:lstStyle/>
          <a:p>
            <a:pPr marL="12700">
              <a:lnSpc>
                <a:spcPct val="100000"/>
              </a:lnSpc>
              <a:spcBef>
                <a:spcPts val="110"/>
              </a:spcBef>
            </a:pPr>
            <a:r>
              <a:rPr sz="950" b="1" spc="-50" dirty="0">
                <a:solidFill>
                  <a:srgbClr val="FFFFFF"/>
                </a:solidFill>
                <a:latin typeface="Montserrat SemiBold" panose="00000700000000000000"/>
                <a:cs typeface="Montserrat SemiBold" panose="00000700000000000000"/>
              </a:rPr>
              <a:t>4</a:t>
            </a:r>
            <a:endParaRPr sz="950">
              <a:latin typeface="Montserrat SemiBold" panose="00000700000000000000"/>
              <a:cs typeface="Montserrat SemiBold" panose="00000700000000000000"/>
            </a:endParaRPr>
          </a:p>
        </p:txBody>
      </p:sp>
      <p:sp>
        <p:nvSpPr>
          <p:cNvPr id="44" name="object 42"/>
          <p:cNvSpPr txBox="1"/>
          <p:nvPr/>
        </p:nvSpPr>
        <p:spPr>
          <a:xfrm>
            <a:off x="6629400" y="2935029"/>
            <a:ext cx="4182110" cy="412750"/>
          </a:xfrm>
          <a:prstGeom prst="rect">
            <a:avLst/>
          </a:prstGeom>
        </p:spPr>
        <p:txBody>
          <a:bodyPr vert="horz" wrap="square" lIns="0" tIns="13335" rIns="0" bIns="0" rtlCol="0">
            <a:spAutoFit/>
          </a:bodyPr>
          <a:lstStyle/>
          <a:p>
            <a:pPr marL="12700" marR="5080">
              <a:lnSpc>
                <a:spcPct val="117000"/>
              </a:lnSpc>
              <a:spcBef>
                <a:spcPts val="105"/>
              </a:spcBef>
            </a:pPr>
            <a:r>
              <a:rPr sz="1100" b="1" spc="-85" dirty="0">
                <a:solidFill>
                  <a:srgbClr val="333333"/>
                </a:solidFill>
                <a:latin typeface="Montserrat" panose="00000500000000000000"/>
                <a:cs typeface="Montserrat" panose="00000500000000000000"/>
              </a:rPr>
              <a:t>Operational</a:t>
            </a:r>
            <a:r>
              <a:rPr sz="1100" b="1" spc="-25" dirty="0">
                <a:solidFill>
                  <a:srgbClr val="333333"/>
                </a:solidFill>
                <a:latin typeface="Montserrat" panose="00000500000000000000"/>
                <a:cs typeface="Montserrat" panose="00000500000000000000"/>
              </a:rPr>
              <a:t> </a:t>
            </a:r>
            <a:r>
              <a:rPr sz="1100" b="1" spc="-100" dirty="0">
                <a:solidFill>
                  <a:srgbClr val="333333"/>
                </a:solidFill>
                <a:latin typeface="Montserrat" panose="00000500000000000000"/>
                <a:cs typeface="Montserrat" panose="00000500000000000000"/>
              </a:rPr>
              <a:t>Due</a:t>
            </a:r>
            <a:r>
              <a:rPr sz="1100" b="1" spc="-20" dirty="0">
                <a:solidFill>
                  <a:srgbClr val="333333"/>
                </a:solidFill>
                <a:latin typeface="Montserrat" panose="00000500000000000000"/>
                <a:cs typeface="Montserrat" panose="00000500000000000000"/>
              </a:rPr>
              <a:t> </a:t>
            </a:r>
            <a:r>
              <a:rPr sz="1100" b="1" spc="-80" dirty="0">
                <a:solidFill>
                  <a:srgbClr val="333333"/>
                </a:solidFill>
                <a:latin typeface="Montserrat" panose="00000500000000000000"/>
                <a:cs typeface="Montserrat" panose="00000500000000000000"/>
              </a:rPr>
              <a:t>Diligence</a:t>
            </a:r>
            <a:r>
              <a:rPr sz="1100" b="1" spc="-40"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Rigorous</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verification</a:t>
            </a:r>
            <a:r>
              <a:rPr sz="1050" spc="-5"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infrastructure, </a:t>
            </a:r>
            <a:r>
              <a:rPr sz="1050" spc="-45" dirty="0">
                <a:solidFill>
                  <a:srgbClr val="333333"/>
                </a:solidFill>
                <a:latin typeface="Montserrat" panose="00000500000000000000"/>
                <a:cs typeface="Montserrat" panose="00000500000000000000"/>
              </a:rPr>
              <a:t>controls</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compliance</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protocols</a:t>
            </a:r>
            <a:endParaRPr sz="1050" dirty="0">
              <a:latin typeface="Montserrat" panose="00000500000000000000"/>
              <a:cs typeface="Montserrat" panose="00000500000000000000"/>
            </a:endParaRPr>
          </a:p>
        </p:txBody>
      </p:sp>
      <p:pic>
        <p:nvPicPr>
          <p:cNvPr id="45" name="object 43"/>
          <p:cNvPicPr/>
          <p:nvPr/>
        </p:nvPicPr>
        <p:blipFill>
          <a:blip r:embed="rId3" cstate="print"/>
          <a:stretch>
            <a:fillRect/>
          </a:stretch>
        </p:blipFill>
        <p:spPr>
          <a:xfrm>
            <a:off x="6356348" y="3517290"/>
            <a:ext cx="209550" cy="209549"/>
          </a:xfrm>
          <a:prstGeom prst="rect">
            <a:avLst/>
          </a:prstGeom>
        </p:spPr>
      </p:pic>
      <p:sp>
        <p:nvSpPr>
          <p:cNvPr id="49" name="object 44"/>
          <p:cNvSpPr txBox="1"/>
          <p:nvPr/>
        </p:nvSpPr>
        <p:spPr>
          <a:xfrm>
            <a:off x="6414938" y="3525576"/>
            <a:ext cx="92710" cy="172085"/>
          </a:xfrm>
          <a:prstGeom prst="rect">
            <a:avLst/>
          </a:prstGeom>
        </p:spPr>
        <p:txBody>
          <a:bodyPr vert="horz" wrap="square" lIns="0" tIns="13970" rIns="0" bIns="0" rtlCol="0">
            <a:spAutoFit/>
          </a:bodyPr>
          <a:lstStyle/>
          <a:p>
            <a:pPr marL="12700">
              <a:lnSpc>
                <a:spcPct val="100000"/>
              </a:lnSpc>
              <a:spcBef>
                <a:spcPts val="110"/>
              </a:spcBef>
            </a:pPr>
            <a:r>
              <a:rPr sz="950" b="1" spc="-50" dirty="0">
                <a:solidFill>
                  <a:srgbClr val="FFFFFF"/>
                </a:solidFill>
                <a:latin typeface="Montserrat SemiBold" panose="00000700000000000000"/>
                <a:cs typeface="Montserrat SemiBold" panose="00000700000000000000"/>
              </a:rPr>
              <a:t>5</a:t>
            </a:r>
            <a:endParaRPr sz="950">
              <a:latin typeface="Montserrat SemiBold" panose="00000700000000000000"/>
              <a:cs typeface="Montserrat SemiBold" panose="00000700000000000000"/>
            </a:endParaRPr>
          </a:p>
        </p:txBody>
      </p:sp>
      <p:sp>
        <p:nvSpPr>
          <p:cNvPr id="50" name="object 45"/>
          <p:cNvSpPr txBox="1"/>
          <p:nvPr/>
        </p:nvSpPr>
        <p:spPr>
          <a:xfrm>
            <a:off x="6629400" y="3382703"/>
            <a:ext cx="3743325" cy="412750"/>
          </a:xfrm>
          <a:prstGeom prst="rect">
            <a:avLst/>
          </a:prstGeom>
        </p:spPr>
        <p:txBody>
          <a:bodyPr vert="horz" wrap="square" lIns="0" tIns="13335" rIns="0" bIns="0" rtlCol="0">
            <a:spAutoFit/>
          </a:bodyPr>
          <a:lstStyle/>
          <a:p>
            <a:pPr marL="12700" marR="5080">
              <a:lnSpc>
                <a:spcPct val="117000"/>
              </a:lnSpc>
              <a:spcBef>
                <a:spcPts val="105"/>
              </a:spcBef>
            </a:pPr>
            <a:r>
              <a:rPr sz="1100" b="1" spc="-80" dirty="0">
                <a:solidFill>
                  <a:srgbClr val="333333"/>
                </a:solidFill>
                <a:latin typeface="Montserrat" panose="00000500000000000000"/>
                <a:cs typeface="Montserrat" panose="00000500000000000000"/>
              </a:rPr>
              <a:t>Systematic</a:t>
            </a:r>
            <a:r>
              <a:rPr sz="1100" b="1" spc="-10" dirty="0">
                <a:solidFill>
                  <a:srgbClr val="333333"/>
                </a:solidFill>
                <a:latin typeface="Montserrat" panose="00000500000000000000"/>
                <a:cs typeface="Montserrat" panose="00000500000000000000"/>
              </a:rPr>
              <a:t> </a:t>
            </a:r>
            <a:r>
              <a:rPr sz="1100" b="1" spc="-85" dirty="0">
                <a:solidFill>
                  <a:srgbClr val="333333"/>
                </a:solidFill>
                <a:latin typeface="Montserrat" panose="00000500000000000000"/>
                <a:cs typeface="Montserrat" panose="00000500000000000000"/>
              </a:rPr>
              <a:t>Monitoring</a:t>
            </a:r>
            <a:r>
              <a:rPr sz="1100" b="1" spc="-5" dirty="0">
                <a:solidFill>
                  <a:srgbClr val="333333"/>
                </a:solidFill>
                <a:latin typeface="Montserrat" panose="00000500000000000000"/>
                <a:cs typeface="Montserrat" panose="00000500000000000000"/>
              </a:rPr>
              <a:t> </a:t>
            </a:r>
            <a:r>
              <a:rPr sz="1100" b="1" spc="-85" dirty="0">
                <a:solidFill>
                  <a:srgbClr val="333333"/>
                </a:solidFill>
                <a:latin typeface="Montserrat" panose="00000500000000000000"/>
                <a:cs typeface="Montserrat" panose="00000500000000000000"/>
              </a:rPr>
              <a:t>Protocol</a:t>
            </a:r>
            <a:r>
              <a:rPr sz="1100" b="1" spc="-30"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Continuous</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risk-</a:t>
            </a:r>
            <a:r>
              <a:rPr sz="1050" spc="-30" dirty="0">
                <a:solidFill>
                  <a:srgbClr val="333333"/>
                </a:solidFill>
                <a:latin typeface="Montserrat" panose="00000500000000000000"/>
                <a:cs typeface="Montserrat" panose="00000500000000000000"/>
              </a:rPr>
              <a:t>adjusted </a:t>
            </a:r>
            <a:r>
              <a:rPr sz="1050" spc="-55" dirty="0">
                <a:solidFill>
                  <a:srgbClr val="333333"/>
                </a:solidFill>
                <a:latin typeface="Montserrat" panose="00000500000000000000"/>
                <a:cs typeface="Montserrat" panose="00000500000000000000"/>
              </a:rPr>
              <a:t>performance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evaluation</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across</a:t>
            </a:r>
            <a:r>
              <a:rPr sz="1050" spc="10"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market</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regimes</a:t>
            </a:r>
            <a:endParaRPr sz="1050">
              <a:latin typeface="Montserrat" panose="00000500000000000000"/>
              <a:cs typeface="Montserrat" panose="00000500000000000000"/>
            </a:endParaRPr>
          </a:p>
        </p:txBody>
      </p:sp>
      <p:sp>
        <p:nvSpPr>
          <p:cNvPr id="51" name="object 46"/>
          <p:cNvSpPr txBox="1"/>
          <p:nvPr/>
        </p:nvSpPr>
        <p:spPr>
          <a:xfrm>
            <a:off x="6343650" y="3928745"/>
            <a:ext cx="4315460" cy="247650"/>
          </a:xfrm>
          <a:prstGeom prst="rect">
            <a:avLst/>
          </a:prstGeom>
        </p:spPr>
        <p:txBody>
          <a:bodyPr vert="horz" wrap="square" lIns="0" tIns="17145" rIns="0" bIns="0" rtlCol="0">
            <a:spAutoFit/>
          </a:bodyPr>
          <a:lstStyle/>
          <a:p>
            <a:pPr marL="12700">
              <a:lnSpc>
                <a:spcPct val="100000"/>
              </a:lnSpc>
              <a:spcBef>
                <a:spcPts val="135"/>
              </a:spcBef>
            </a:pPr>
            <a:r>
              <a:rPr sz="1500" b="1" spc="-85" dirty="0">
                <a:solidFill>
                  <a:srgbClr val="C7B187"/>
                </a:solidFill>
                <a:latin typeface="Montserrat SemiBold" panose="00000700000000000000"/>
                <a:cs typeface="Montserrat SemiBold" panose="00000700000000000000"/>
              </a:rPr>
              <a:t>Analytical</a:t>
            </a:r>
            <a:r>
              <a:rPr sz="1500" b="1" spc="-30" dirty="0">
                <a:solidFill>
                  <a:srgbClr val="C7B187"/>
                </a:solidFill>
                <a:latin typeface="Montserrat SemiBold" panose="00000700000000000000"/>
                <a:cs typeface="Montserrat SemiBold" panose="00000700000000000000"/>
              </a:rPr>
              <a:t> </a:t>
            </a:r>
            <a:r>
              <a:rPr sz="1500" b="1" spc="-120" dirty="0">
                <a:solidFill>
                  <a:srgbClr val="C7B187"/>
                </a:solidFill>
                <a:latin typeface="Montserrat SemiBold" panose="00000700000000000000"/>
                <a:cs typeface="Montserrat SemiBold" panose="00000700000000000000"/>
              </a:rPr>
              <a:t>Framework</a:t>
            </a:r>
            <a:r>
              <a:rPr sz="1500" b="1" spc="-25" dirty="0">
                <a:solidFill>
                  <a:srgbClr val="C7B187"/>
                </a:solidFill>
                <a:latin typeface="Montserrat SemiBold" panose="00000700000000000000"/>
                <a:cs typeface="Montserrat SemiBold" panose="00000700000000000000"/>
              </a:rPr>
              <a:t> </a:t>
            </a:r>
            <a:r>
              <a:rPr sz="1500" b="1" spc="-90" dirty="0">
                <a:solidFill>
                  <a:srgbClr val="C7B187"/>
                </a:solidFill>
                <a:latin typeface="Montserrat SemiBold" panose="00000700000000000000"/>
                <a:cs typeface="Montserrat SemiBold" panose="00000700000000000000"/>
              </a:rPr>
              <a:t>Components</a:t>
            </a:r>
            <a:endParaRPr sz="1500">
              <a:latin typeface="Montserrat SemiBold" panose="00000700000000000000"/>
              <a:cs typeface="Montserrat SemiBold" panose="00000700000000000000"/>
            </a:endParaRPr>
          </a:p>
        </p:txBody>
      </p:sp>
      <p:pic>
        <p:nvPicPr>
          <p:cNvPr id="52" name="object 47"/>
          <p:cNvPicPr/>
          <p:nvPr/>
        </p:nvPicPr>
        <p:blipFill>
          <a:blip r:embed="rId4" cstate="print"/>
          <a:stretch>
            <a:fillRect/>
          </a:stretch>
        </p:blipFill>
        <p:spPr>
          <a:xfrm>
            <a:off x="6451600" y="4343584"/>
            <a:ext cx="114300" cy="100012"/>
          </a:xfrm>
          <a:prstGeom prst="rect">
            <a:avLst/>
          </a:prstGeom>
        </p:spPr>
      </p:pic>
      <p:sp>
        <p:nvSpPr>
          <p:cNvPr id="53" name="object 48"/>
          <p:cNvSpPr txBox="1"/>
          <p:nvPr/>
        </p:nvSpPr>
        <p:spPr>
          <a:xfrm>
            <a:off x="6629400" y="4256887"/>
            <a:ext cx="4014470" cy="520065"/>
          </a:xfrm>
          <a:prstGeom prst="rect">
            <a:avLst/>
          </a:prstGeom>
        </p:spPr>
        <p:txBody>
          <a:bodyPr vert="horz" wrap="square" lIns="0" tIns="14604" rIns="0" bIns="0" rtlCol="0">
            <a:spAutoFit/>
          </a:bodyPr>
          <a:lstStyle/>
          <a:p>
            <a:pPr marL="12700" marR="5080">
              <a:lnSpc>
                <a:spcPct val="101000"/>
              </a:lnSpc>
              <a:spcBef>
                <a:spcPts val="115"/>
              </a:spcBef>
            </a:pPr>
            <a:r>
              <a:rPr sz="1100" b="1" spc="-80" dirty="0">
                <a:solidFill>
                  <a:srgbClr val="333333"/>
                </a:solidFill>
                <a:latin typeface="Montserrat" panose="00000500000000000000"/>
                <a:cs typeface="Montserrat" panose="00000500000000000000"/>
              </a:rPr>
              <a:t>Quantitative</a:t>
            </a:r>
            <a:r>
              <a:rPr sz="1100" b="1" spc="-15"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factor</a:t>
            </a:r>
            <a:r>
              <a:rPr sz="1100" b="1" spc="-15" dirty="0">
                <a:solidFill>
                  <a:srgbClr val="333333"/>
                </a:solidFill>
                <a:latin typeface="Montserrat" panose="00000500000000000000"/>
                <a:cs typeface="Montserrat" panose="00000500000000000000"/>
              </a:rPr>
              <a:t> </a:t>
            </a:r>
            <a:r>
              <a:rPr sz="1100" b="1" spc="-85" dirty="0">
                <a:solidFill>
                  <a:srgbClr val="333333"/>
                </a:solidFill>
                <a:latin typeface="Montserrat" panose="00000500000000000000"/>
                <a:cs typeface="Montserrat" panose="00000500000000000000"/>
              </a:rPr>
              <a:t>decomposition</a:t>
            </a:r>
            <a:r>
              <a:rPr sz="1100" b="1" spc="-40"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Proprietary</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performance </a:t>
            </a:r>
            <a:r>
              <a:rPr sz="1050" spc="-45" dirty="0">
                <a:solidFill>
                  <a:srgbClr val="333333"/>
                </a:solidFill>
                <a:latin typeface="Montserrat" panose="00000500000000000000"/>
                <a:cs typeface="Montserrat" panose="00000500000000000000"/>
              </a:rPr>
              <a:t>attribution</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analysis</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identifying</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sustainable</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alpha</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generation</a:t>
            </a:r>
            <a:r>
              <a:rPr sz="1050" dirty="0">
                <a:solidFill>
                  <a:srgbClr val="333333"/>
                </a:solidFill>
                <a:latin typeface="Montserrat" panose="00000500000000000000"/>
                <a:cs typeface="Montserrat" panose="00000500000000000000"/>
              </a:rPr>
              <a:t> </a:t>
            </a:r>
            <a:r>
              <a:rPr sz="1050" spc="-85" dirty="0">
                <a:solidFill>
                  <a:srgbClr val="333333"/>
                </a:solidFill>
                <a:latin typeface="Montserrat" panose="00000500000000000000"/>
                <a:cs typeface="Montserrat" panose="00000500000000000000"/>
              </a:rPr>
              <a:t>and</a:t>
            </a:r>
            <a:r>
              <a:rPr sz="1050" spc="-50" dirty="0">
                <a:solidFill>
                  <a:srgbClr val="333333"/>
                </a:solidFill>
                <a:latin typeface="Montserrat" panose="00000500000000000000"/>
                <a:cs typeface="Montserrat" panose="00000500000000000000"/>
              </a:rPr>
              <a:t> consistency</a:t>
            </a:r>
            <a:r>
              <a:rPr sz="1050" spc="3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metrics</a:t>
            </a:r>
            <a:endParaRPr sz="1050">
              <a:latin typeface="Montserrat" panose="00000500000000000000"/>
              <a:cs typeface="Montserrat" panose="00000500000000000000"/>
            </a:endParaRPr>
          </a:p>
        </p:txBody>
      </p:sp>
      <p:pic>
        <p:nvPicPr>
          <p:cNvPr id="55" name="object 49"/>
          <p:cNvPicPr/>
          <p:nvPr/>
        </p:nvPicPr>
        <p:blipFill>
          <a:blip r:embed="rId5" cstate="print"/>
          <a:stretch>
            <a:fillRect/>
          </a:stretch>
        </p:blipFill>
        <p:spPr>
          <a:xfrm>
            <a:off x="6451600" y="4888890"/>
            <a:ext cx="142875" cy="114300"/>
          </a:xfrm>
          <a:prstGeom prst="rect">
            <a:avLst/>
          </a:prstGeom>
        </p:spPr>
      </p:pic>
      <p:sp>
        <p:nvSpPr>
          <p:cNvPr id="56" name="object 50"/>
          <p:cNvSpPr txBox="1"/>
          <p:nvPr/>
        </p:nvSpPr>
        <p:spPr>
          <a:xfrm>
            <a:off x="6657975" y="4818862"/>
            <a:ext cx="4230370" cy="510540"/>
          </a:xfrm>
          <a:prstGeom prst="rect">
            <a:avLst/>
          </a:prstGeom>
        </p:spPr>
        <p:txBody>
          <a:bodyPr vert="horz" wrap="square" lIns="0" tIns="19685" rIns="0" bIns="0" rtlCol="0">
            <a:spAutoFit/>
          </a:bodyPr>
          <a:lstStyle/>
          <a:p>
            <a:pPr marL="12700" marR="5080">
              <a:lnSpc>
                <a:spcPct val="98000"/>
              </a:lnSpc>
              <a:spcBef>
                <a:spcPts val="155"/>
              </a:spcBef>
            </a:pPr>
            <a:r>
              <a:rPr sz="1100" b="1" spc="-90" dirty="0">
                <a:solidFill>
                  <a:srgbClr val="333333"/>
                </a:solidFill>
                <a:latin typeface="Montserrat" panose="00000500000000000000"/>
                <a:cs typeface="Montserrat" panose="00000500000000000000"/>
              </a:rPr>
              <a:t>Counterparty</a:t>
            </a:r>
            <a:r>
              <a:rPr sz="1100" b="1" spc="-20"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intelligence</a:t>
            </a:r>
            <a:r>
              <a:rPr sz="1100" b="1" spc="-15" dirty="0">
                <a:solidFill>
                  <a:srgbClr val="333333"/>
                </a:solidFill>
                <a:latin typeface="Montserrat" panose="00000500000000000000"/>
                <a:cs typeface="Montserrat" panose="00000500000000000000"/>
              </a:rPr>
              <a:t> </a:t>
            </a:r>
            <a:r>
              <a:rPr sz="1100" b="1" spc="-95" dirty="0">
                <a:solidFill>
                  <a:srgbClr val="333333"/>
                </a:solidFill>
                <a:latin typeface="Montserrat" panose="00000500000000000000"/>
                <a:cs typeface="Montserrat" panose="00000500000000000000"/>
              </a:rPr>
              <a:t>network</a:t>
            </a:r>
            <a:r>
              <a:rPr sz="1100" b="1" spc="-35"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Extensive</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verification</a:t>
            </a:r>
            <a:r>
              <a:rPr sz="1050"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through </a:t>
            </a:r>
            <a:r>
              <a:rPr sz="1050" spc="-50" dirty="0">
                <a:solidFill>
                  <a:srgbClr val="333333"/>
                </a:solidFill>
                <a:latin typeface="Montserrat" panose="00000500000000000000"/>
                <a:cs typeface="Montserrat" panose="00000500000000000000"/>
              </a:rPr>
              <a:t>prime</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brokerage</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relationships</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institutional</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limited</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partner connections</a:t>
            </a:r>
            <a:endParaRPr sz="1050">
              <a:latin typeface="Montserrat" panose="00000500000000000000"/>
              <a:cs typeface="Montserrat" panose="00000500000000000000"/>
            </a:endParaRPr>
          </a:p>
        </p:txBody>
      </p:sp>
      <p:pic>
        <p:nvPicPr>
          <p:cNvPr id="57" name="object 51"/>
          <p:cNvPicPr/>
          <p:nvPr/>
        </p:nvPicPr>
        <p:blipFill>
          <a:blip r:embed="rId6" cstate="print"/>
          <a:stretch>
            <a:fillRect/>
          </a:stretch>
        </p:blipFill>
        <p:spPr>
          <a:xfrm>
            <a:off x="6451600" y="5450865"/>
            <a:ext cx="85725" cy="114300"/>
          </a:xfrm>
          <a:prstGeom prst="rect">
            <a:avLst/>
          </a:prstGeom>
        </p:spPr>
      </p:pic>
      <p:sp>
        <p:nvSpPr>
          <p:cNvPr id="58" name="object 52"/>
          <p:cNvSpPr txBox="1"/>
          <p:nvPr/>
        </p:nvSpPr>
        <p:spPr>
          <a:xfrm>
            <a:off x="6600825" y="5371312"/>
            <a:ext cx="4318000" cy="520065"/>
          </a:xfrm>
          <a:prstGeom prst="rect">
            <a:avLst/>
          </a:prstGeom>
        </p:spPr>
        <p:txBody>
          <a:bodyPr vert="horz" wrap="square" lIns="0" tIns="14604" rIns="0" bIns="0" rtlCol="0">
            <a:spAutoFit/>
          </a:bodyPr>
          <a:lstStyle/>
          <a:p>
            <a:pPr marL="12700" marR="5080">
              <a:lnSpc>
                <a:spcPct val="101000"/>
              </a:lnSpc>
              <a:spcBef>
                <a:spcPts val="115"/>
              </a:spcBef>
            </a:pPr>
            <a:r>
              <a:rPr sz="1100" b="1" spc="-85" dirty="0">
                <a:solidFill>
                  <a:srgbClr val="333333"/>
                </a:solidFill>
                <a:latin typeface="Montserrat" panose="00000500000000000000"/>
                <a:cs typeface="Montserrat" panose="00000500000000000000"/>
              </a:rPr>
              <a:t>Operational</a:t>
            </a:r>
            <a:r>
              <a:rPr sz="1100" b="1" spc="20"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infrastructure</a:t>
            </a:r>
            <a:r>
              <a:rPr sz="1100" b="1" spc="25" dirty="0">
                <a:solidFill>
                  <a:srgbClr val="333333"/>
                </a:solidFill>
                <a:latin typeface="Montserrat" panose="00000500000000000000"/>
                <a:cs typeface="Montserrat" panose="00000500000000000000"/>
              </a:rPr>
              <a:t> </a:t>
            </a:r>
            <a:r>
              <a:rPr sz="1100" b="1" spc="-85" dirty="0">
                <a:solidFill>
                  <a:srgbClr val="333333"/>
                </a:solidFill>
                <a:latin typeface="Montserrat" panose="00000500000000000000"/>
                <a:cs typeface="Montserrat" panose="00000500000000000000"/>
              </a:rPr>
              <a:t>assessment</a:t>
            </a:r>
            <a:r>
              <a:rPr sz="1100" b="1"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4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Institutional-</a:t>
            </a:r>
            <a:r>
              <a:rPr sz="1050" spc="-10" dirty="0">
                <a:solidFill>
                  <a:srgbClr val="333333"/>
                </a:solidFill>
                <a:latin typeface="Montserrat" panose="00000500000000000000"/>
                <a:cs typeface="Montserrat" panose="00000500000000000000"/>
              </a:rPr>
              <a:t>grade </a:t>
            </a:r>
            <a:r>
              <a:rPr sz="1050" spc="-50" dirty="0">
                <a:solidFill>
                  <a:srgbClr val="333333"/>
                </a:solidFill>
                <a:latin typeface="Montserrat" panose="00000500000000000000"/>
                <a:cs typeface="Montserrat" panose="00000500000000000000"/>
              </a:rPr>
              <a:t>operational</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due</a:t>
            </a:r>
            <a:r>
              <a:rPr sz="1050" spc="1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diligence</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questionnaire</a:t>
            </a:r>
            <a:r>
              <a:rPr sz="1050" spc="1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independent</a:t>
            </a:r>
            <a:r>
              <a:rPr sz="1050" spc="1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third-</a:t>
            </a:r>
            <a:r>
              <a:rPr sz="1050" spc="-60" dirty="0">
                <a:solidFill>
                  <a:srgbClr val="333333"/>
                </a:solidFill>
                <a:latin typeface="Montserrat" panose="00000500000000000000"/>
                <a:cs typeface="Montserrat" panose="00000500000000000000"/>
              </a:rPr>
              <a:t>party </a:t>
            </a:r>
            <a:r>
              <a:rPr sz="1050" spc="-40" dirty="0">
                <a:solidFill>
                  <a:srgbClr val="333333"/>
                </a:solidFill>
                <a:latin typeface="Montserrat" panose="00000500000000000000"/>
                <a:cs typeface="Montserrat" panose="00000500000000000000"/>
              </a:rPr>
              <a:t>verification</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protocols</a:t>
            </a:r>
            <a:endParaRPr sz="1050" dirty="0">
              <a:latin typeface="Montserrat" panose="00000500000000000000"/>
              <a:cs typeface="Montserrat" panose="00000500000000000000"/>
            </a:endParaRPr>
          </a:p>
        </p:txBody>
      </p:sp>
      <p:pic>
        <p:nvPicPr>
          <p:cNvPr id="59" name="object 53"/>
          <p:cNvPicPr/>
          <p:nvPr/>
        </p:nvPicPr>
        <p:blipFill>
          <a:blip r:embed="rId7" cstate="print"/>
          <a:stretch>
            <a:fillRect/>
          </a:stretch>
        </p:blipFill>
        <p:spPr>
          <a:xfrm>
            <a:off x="6451600" y="6019984"/>
            <a:ext cx="114300" cy="100012"/>
          </a:xfrm>
          <a:prstGeom prst="rect">
            <a:avLst/>
          </a:prstGeom>
        </p:spPr>
      </p:pic>
      <p:sp>
        <p:nvSpPr>
          <p:cNvPr id="60" name="object 54"/>
          <p:cNvSpPr txBox="1"/>
          <p:nvPr/>
        </p:nvSpPr>
        <p:spPr>
          <a:xfrm>
            <a:off x="6629400" y="5933287"/>
            <a:ext cx="4048760" cy="520065"/>
          </a:xfrm>
          <a:prstGeom prst="rect">
            <a:avLst/>
          </a:prstGeom>
        </p:spPr>
        <p:txBody>
          <a:bodyPr vert="horz" wrap="square" lIns="0" tIns="14604" rIns="0" bIns="0" rtlCol="0">
            <a:spAutoFit/>
          </a:bodyPr>
          <a:lstStyle/>
          <a:p>
            <a:pPr marL="12700" marR="5080">
              <a:lnSpc>
                <a:spcPct val="101000"/>
              </a:lnSpc>
              <a:spcBef>
                <a:spcPts val="115"/>
              </a:spcBef>
            </a:pPr>
            <a:r>
              <a:rPr sz="1100" b="1" spc="-80" dirty="0">
                <a:solidFill>
                  <a:srgbClr val="333333"/>
                </a:solidFill>
                <a:latin typeface="Montserrat" panose="00000500000000000000"/>
                <a:cs typeface="Montserrat" panose="00000500000000000000"/>
              </a:rPr>
              <a:t>Position-</a:t>
            </a:r>
            <a:r>
              <a:rPr sz="1100" b="1" spc="-70" dirty="0">
                <a:solidFill>
                  <a:srgbClr val="333333"/>
                </a:solidFill>
                <a:latin typeface="Montserrat" panose="00000500000000000000"/>
                <a:cs typeface="Montserrat" panose="00000500000000000000"/>
              </a:rPr>
              <a:t>level</a:t>
            </a:r>
            <a:r>
              <a:rPr sz="1100" b="1" spc="-10" dirty="0">
                <a:solidFill>
                  <a:srgbClr val="333333"/>
                </a:solidFill>
                <a:latin typeface="Montserrat" panose="00000500000000000000"/>
                <a:cs typeface="Montserrat" panose="00000500000000000000"/>
              </a:rPr>
              <a:t> </a:t>
            </a:r>
            <a:r>
              <a:rPr sz="1100" b="1" spc="-70" dirty="0">
                <a:solidFill>
                  <a:srgbClr val="333333"/>
                </a:solidFill>
                <a:latin typeface="Montserrat" panose="00000500000000000000"/>
                <a:cs typeface="Montserrat" panose="00000500000000000000"/>
              </a:rPr>
              <a:t>risk</a:t>
            </a:r>
            <a:r>
              <a:rPr sz="1100" b="1" spc="-5" dirty="0">
                <a:solidFill>
                  <a:srgbClr val="333333"/>
                </a:solidFill>
                <a:latin typeface="Montserrat" panose="00000500000000000000"/>
                <a:cs typeface="Montserrat" panose="00000500000000000000"/>
              </a:rPr>
              <a:t> </a:t>
            </a:r>
            <a:r>
              <a:rPr sz="1100" b="1" spc="-75" dirty="0">
                <a:solidFill>
                  <a:srgbClr val="333333"/>
                </a:solidFill>
                <a:latin typeface="Montserrat" panose="00000500000000000000"/>
                <a:cs typeface="Montserrat" panose="00000500000000000000"/>
              </a:rPr>
              <a:t>analytics</a:t>
            </a:r>
            <a:r>
              <a:rPr sz="1100" b="1" spc="-30"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Granular</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exposure</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monitoring</a:t>
            </a:r>
            <a:r>
              <a:rPr sz="1050" spc="10" dirty="0">
                <a:solidFill>
                  <a:srgbClr val="333333"/>
                </a:solidFill>
                <a:latin typeface="Montserrat" panose="00000500000000000000"/>
                <a:cs typeface="Montserrat" panose="00000500000000000000"/>
              </a:rPr>
              <a:t> </a:t>
            </a:r>
            <a:r>
              <a:rPr sz="1050" spc="-30" dirty="0">
                <a:solidFill>
                  <a:srgbClr val="333333"/>
                </a:solidFill>
                <a:latin typeface="Montserrat" panose="00000500000000000000"/>
                <a:cs typeface="Montserrat" panose="00000500000000000000"/>
              </a:rPr>
              <a:t>and </a:t>
            </a:r>
            <a:r>
              <a:rPr sz="1050" spc="-40" dirty="0">
                <a:solidFill>
                  <a:srgbClr val="333333"/>
                </a:solidFill>
                <a:latin typeface="Montserrat" panose="00000500000000000000"/>
                <a:cs typeface="Montserrat" panose="00000500000000000000"/>
              </a:rPr>
              <a:t>statistical</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risk</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decomposition</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at</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both</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position</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portfolio </a:t>
            </a:r>
            <a:r>
              <a:rPr sz="1050" spc="-50" dirty="0">
                <a:solidFill>
                  <a:srgbClr val="333333"/>
                </a:solidFill>
                <a:latin typeface="Montserrat" panose="00000500000000000000"/>
                <a:cs typeface="Montserrat" panose="00000500000000000000"/>
              </a:rPr>
              <a:t>aggregation</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levels</a:t>
            </a:r>
            <a:endParaRPr sz="1050">
              <a:latin typeface="Montserrat" panose="00000500000000000000"/>
              <a:cs typeface="Montserrat" panose="00000500000000000000"/>
            </a:endParaRPr>
          </a:p>
        </p:txBody>
      </p:sp>
      <p:sp>
        <p:nvSpPr>
          <p:cNvPr id="63" name="object 28"/>
          <p:cNvSpPr txBox="1"/>
          <p:nvPr/>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
        <p:nvSpPr>
          <p:cNvPr id="66" name="TextBox 65"/>
          <p:cNvSpPr txBox="1"/>
          <p:nvPr/>
        </p:nvSpPr>
        <p:spPr>
          <a:xfrm>
            <a:off x="5929312" y="6349675"/>
            <a:ext cx="441325" cy="246221"/>
          </a:xfrm>
          <a:prstGeom prst="rect">
            <a:avLst/>
          </a:prstGeom>
          <a:noFill/>
        </p:spPr>
        <p:txBody>
          <a:bodyPr wrap="square" rtlCol="0">
            <a:spAutoFit/>
          </a:bodyPr>
          <a:lstStyle/>
          <a:p>
            <a:r>
              <a:rPr lang="en-US" sz="1000" dirty="0">
                <a:solidFill>
                  <a:schemeClr val="bg1">
                    <a:lumMod val="50000"/>
                  </a:schemeClr>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800" y="428361"/>
            <a:ext cx="8051800" cy="1097736"/>
          </a:xfrm>
          <a:prstGeom prst="rect">
            <a:avLst/>
          </a:prstGeom>
        </p:spPr>
        <p:txBody>
          <a:bodyPr vert="horz" wrap="square" lIns="0" tIns="12700" rIns="0" bIns="0" rtlCol="0">
            <a:spAutoFit/>
          </a:bodyPr>
          <a:lstStyle/>
          <a:p>
            <a:pPr marL="12700">
              <a:lnSpc>
                <a:spcPct val="100000"/>
              </a:lnSpc>
              <a:spcBef>
                <a:spcPts val="1505"/>
              </a:spcBef>
            </a:pPr>
            <a:r>
              <a:rPr lang="en-US" sz="2800" spc="-250" dirty="0">
                <a:solidFill>
                  <a:srgbClr val="333333"/>
                </a:solidFill>
                <a:latin typeface="Montserrat SemiBold" panose="00000700000000000000"/>
                <a:cs typeface="Montserrat SemiBold" panose="00000700000000000000"/>
              </a:rPr>
              <a:t>Risk</a:t>
            </a:r>
            <a:r>
              <a:rPr lang="en-US" sz="2800" spc="-165" dirty="0">
                <a:solidFill>
                  <a:srgbClr val="333333"/>
                </a:solidFill>
                <a:latin typeface="Montserrat SemiBold" panose="00000700000000000000"/>
                <a:cs typeface="Montserrat SemiBold" panose="00000700000000000000"/>
              </a:rPr>
              <a:t> </a:t>
            </a:r>
            <a:r>
              <a:rPr lang="en-US" sz="2800" spc="-290" dirty="0">
                <a:solidFill>
                  <a:srgbClr val="333333"/>
                </a:solidFill>
                <a:latin typeface="Montserrat SemiBold" panose="00000700000000000000"/>
                <a:cs typeface="Montserrat SemiBold" panose="00000700000000000000"/>
              </a:rPr>
              <a:t>Management</a:t>
            </a:r>
            <a:r>
              <a:rPr lang="en-US" sz="2800" spc="-155" dirty="0">
                <a:solidFill>
                  <a:srgbClr val="333333"/>
                </a:solidFill>
                <a:latin typeface="Montserrat SemiBold" panose="00000700000000000000"/>
                <a:cs typeface="Montserrat SemiBold" panose="00000700000000000000"/>
              </a:rPr>
              <a:t> </a:t>
            </a:r>
            <a:r>
              <a:rPr lang="en-US" sz="2800" spc="-315" dirty="0">
                <a:solidFill>
                  <a:srgbClr val="333333"/>
                </a:solidFill>
                <a:latin typeface="Montserrat SemiBold" panose="00000700000000000000"/>
                <a:cs typeface="Montserrat SemiBold" panose="00000700000000000000"/>
              </a:rPr>
              <a:t>Framework</a:t>
            </a:r>
            <a:br>
              <a:rPr lang="en-US" sz="4400" dirty="0">
                <a:latin typeface="Montserrat SemiBold" panose="00000700000000000000"/>
                <a:cs typeface="Montserrat SemiBold" panose="00000700000000000000"/>
              </a:rPr>
            </a:br>
            <a:r>
              <a:rPr lang="en-US" sz="1450" b="0" spc="-60" dirty="0"/>
              <a:t>Institutional-</a:t>
            </a:r>
            <a:r>
              <a:rPr lang="en-US" sz="1450" b="0" spc="-80" dirty="0"/>
              <a:t>Grade</a:t>
            </a:r>
            <a:r>
              <a:rPr lang="en-US" sz="1450" b="0" spc="15" dirty="0"/>
              <a:t> </a:t>
            </a:r>
            <a:r>
              <a:rPr lang="en-US" sz="1450" b="0" spc="-60" dirty="0"/>
              <a:t>Risk</a:t>
            </a:r>
            <a:r>
              <a:rPr lang="en-US" sz="1450" b="0" spc="15" dirty="0"/>
              <a:t> </a:t>
            </a:r>
            <a:r>
              <a:rPr lang="en-US" sz="1450" b="0" spc="-75" dirty="0"/>
              <a:t>Controls</a:t>
            </a:r>
            <a:r>
              <a:rPr lang="en-US" sz="1450" b="0" spc="15" dirty="0"/>
              <a:t> </a:t>
            </a:r>
            <a:r>
              <a:rPr lang="en-US" sz="1450" b="0" spc="-70" dirty="0"/>
              <a:t>&amp;</a:t>
            </a:r>
            <a:r>
              <a:rPr lang="en-US" sz="1450" b="0" spc="15" dirty="0"/>
              <a:t> </a:t>
            </a:r>
            <a:r>
              <a:rPr lang="en-US" sz="1450" b="0" spc="-55" dirty="0"/>
              <a:t>Portfolio</a:t>
            </a:r>
            <a:r>
              <a:rPr lang="en-US" sz="1450" b="0" spc="15" dirty="0"/>
              <a:t> </a:t>
            </a:r>
            <a:r>
              <a:rPr lang="en-US" sz="1450" b="0" spc="-10" dirty="0"/>
              <a:t>Protection</a:t>
            </a:r>
            <a:br>
              <a:rPr lang="en-US" sz="2800" dirty="0"/>
            </a:br>
            <a:endParaRPr sz="2800" dirty="0">
              <a:latin typeface="Montserrat SemiBold" panose="00000700000000000000"/>
              <a:cs typeface="Montserrat SemiBold" panose="00000700000000000000"/>
            </a:endParaRPr>
          </a:p>
        </p:txBody>
      </p:sp>
      <p:grpSp>
        <p:nvGrpSpPr>
          <p:cNvPr id="113" name="object 3"/>
          <p:cNvGrpSpPr/>
          <p:nvPr/>
        </p:nvGrpSpPr>
        <p:grpSpPr>
          <a:xfrm>
            <a:off x="952499" y="2190271"/>
            <a:ext cx="4762500" cy="857250"/>
            <a:chOff x="1142999" y="2276474"/>
            <a:chExt cx="4762500" cy="857250"/>
          </a:xfrm>
        </p:grpSpPr>
        <p:sp>
          <p:nvSpPr>
            <p:cNvPr id="114" name="object 4"/>
            <p:cNvSpPr/>
            <p:nvPr/>
          </p:nvSpPr>
          <p:spPr>
            <a:xfrm>
              <a:off x="1142999" y="2276474"/>
              <a:ext cx="4762500" cy="857250"/>
            </a:xfrm>
            <a:custGeom>
              <a:avLst/>
              <a:gdLst/>
              <a:ahLst/>
              <a:cxnLst/>
              <a:rect l="l" t="t" r="r" b="b"/>
              <a:pathLst>
                <a:path w="4762500" h="857250">
                  <a:moveTo>
                    <a:pt x="4762499" y="857249"/>
                  </a:moveTo>
                  <a:lnTo>
                    <a:pt x="0" y="857249"/>
                  </a:lnTo>
                  <a:lnTo>
                    <a:pt x="0" y="0"/>
                  </a:lnTo>
                  <a:lnTo>
                    <a:pt x="4762499" y="0"/>
                  </a:lnTo>
                  <a:lnTo>
                    <a:pt x="4762499" y="857249"/>
                  </a:lnTo>
                  <a:close/>
                </a:path>
              </a:pathLst>
            </a:custGeom>
            <a:solidFill>
              <a:srgbClr val="F5F5F5"/>
            </a:solidFill>
          </p:spPr>
          <p:txBody>
            <a:bodyPr wrap="square" lIns="0" tIns="0" rIns="0" bIns="0" rtlCol="0"/>
            <a:lstStyle/>
            <a:p>
              <a:endParaRPr/>
            </a:p>
          </p:txBody>
        </p:sp>
        <p:sp>
          <p:nvSpPr>
            <p:cNvPr id="115" name="object 5"/>
            <p:cNvSpPr/>
            <p:nvPr/>
          </p:nvSpPr>
          <p:spPr>
            <a:xfrm>
              <a:off x="1142999" y="2276474"/>
              <a:ext cx="38100" cy="857250"/>
            </a:xfrm>
            <a:custGeom>
              <a:avLst/>
              <a:gdLst/>
              <a:ahLst/>
              <a:cxnLst/>
              <a:rect l="l" t="t" r="r" b="b"/>
              <a:pathLst>
                <a:path w="38100" h="857250">
                  <a:moveTo>
                    <a:pt x="38099" y="857249"/>
                  </a:moveTo>
                  <a:lnTo>
                    <a:pt x="0" y="857249"/>
                  </a:lnTo>
                  <a:lnTo>
                    <a:pt x="0" y="0"/>
                  </a:lnTo>
                  <a:lnTo>
                    <a:pt x="38099" y="0"/>
                  </a:lnTo>
                  <a:lnTo>
                    <a:pt x="38099" y="857249"/>
                  </a:lnTo>
                  <a:close/>
                </a:path>
              </a:pathLst>
            </a:custGeom>
            <a:solidFill>
              <a:srgbClr val="C7B187"/>
            </a:solidFill>
          </p:spPr>
          <p:txBody>
            <a:bodyPr wrap="square" lIns="0" tIns="0" rIns="0" bIns="0" rtlCol="0"/>
            <a:lstStyle/>
            <a:p>
              <a:endParaRPr/>
            </a:p>
          </p:txBody>
        </p:sp>
      </p:grpSp>
      <p:grpSp>
        <p:nvGrpSpPr>
          <p:cNvPr id="116" name="object 6"/>
          <p:cNvGrpSpPr/>
          <p:nvPr/>
        </p:nvGrpSpPr>
        <p:grpSpPr>
          <a:xfrm>
            <a:off x="952499" y="4733446"/>
            <a:ext cx="4762500" cy="666750"/>
            <a:chOff x="1142999" y="4819649"/>
            <a:chExt cx="4762500" cy="666750"/>
          </a:xfrm>
        </p:grpSpPr>
        <p:sp>
          <p:nvSpPr>
            <p:cNvPr id="117" name="object 7"/>
            <p:cNvSpPr/>
            <p:nvPr/>
          </p:nvSpPr>
          <p:spPr>
            <a:xfrm>
              <a:off x="1157287" y="4819649"/>
              <a:ext cx="4748530" cy="666750"/>
            </a:xfrm>
            <a:custGeom>
              <a:avLst/>
              <a:gdLst/>
              <a:ahLst/>
              <a:cxnLst/>
              <a:rect l="l" t="t" r="r" b="b"/>
              <a:pathLst>
                <a:path w="4748530" h="666750">
                  <a:moveTo>
                    <a:pt x="4694814" y="666749"/>
                  </a:moveTo>
                  <a:lnTo>
                    <a:pt x="40048" y="666749"/>
                  </a:lnTo>
                  <a:lnTo>
                    <a:pt x="37260" y="666383"/>
                  </a:lnTo>
                  <a:lnTo>
                    <a:pt x="5659" y="638229"/>
                  </a:lnTo>
                  <a:lnTo>
                    <a:pt x="0" y="613352"/>
                  </a:lnTo>
                  <a:lnTo>
                    <a:pt x="0" y="609599"/>
                  </a:lnTo>
                  <a:lnTo>
                    <a:pt x="0" y="53397"/>
                  </a:lnTo>
                  <a:lnTo>
                    <a:pt x="14544" y="14084"/>
                  </a:lnTo>
                  <a:lnTo>
                    <a:pt x="40048" y="0"/>
                  </a:lnTo>
                  <a:lnTo>
                    <a:pt x="4694814" y="0"/>
                  </a:lnTo>
                  <a:lnTo>
                    <a:pt x="4734126" y="19391"/>
                  </a:lnTo>
                  <a:lnTo>
                    <a:pt x="4748212" y="53397"/>
                  </a:lnTo>
                  <a:lnTo>
                    <a:pt x="4748212" y="613352"/>
                  </a:lnTo>
                  <a:lnTo>
                    <a:pt x="4728819" y="652663"/>
                  </a:lnTo>
                  <a:lnTo>
                    <a:pt x="4698530" y="666383"/>
                  </a:lnTo>
                  <a:lnTo>
                    <a:pt x="4694814" y="666749"/>
                  </a:lnTo>
                  <a:close/>
                </a:path>
              </a:pathLst>
            </a:custGeom>
            <a:solidFill>
              <a:srgbClr val="F9F6F1"/>
            </a:solidFill>
          </p:spPr>
          <p:txBody>
            <a:bodyPr wrap="square" lIns="0" tIns="0" rIns="0" bIns="0" rtlCol="0"/>
            <a:lstStyle/>
            <a:p>
              <a:endParaRPr/>
            </a:p>
          </p:txBody>
        </p:sp>
        <p:sp>
          <p:nvSpPr>
            <p:cNvPr id="118" name="object 8"/>
            <p:cNvSpPr/>
            <p:nvPr/>
          </p:nvSpPr>
          <p:spPr>
            <a:xfrm>
              <a:off x="1142999" y="4819649"/>
              <a:ext cx="57150" cy="666750"/>
            </a:xfrm>
            <a:custGeom>
              <a:avLst/>
              <a:gdLst/>
              <a:ahLst/>
              <a:cxnLst/>
              <a:rect l="l" t="t" r="r" b="b"/>
              <a:pathLst>
                <a:path w="57150" h="666750">
                  <a:moveTo>
                    <a:pt x="57150" y="666749"/>
                  </a:moveTo>
                  <a:lnTo>
                    <a:pt x="49571" y="666749"/>
                  </a:lnTo>
                  <a:lnTo>
                    <a:pt x="42281" y="665299"/>
                  </a:lnTo>
                  <a:lnTo>
                    <a:pt x="7250" y="638471"/>
                  </a:lnTo>
                  <a:lnTo>
                    <a:pt x="0" y="617178"/>
                  </a:lnTo>
                  <a:lnTo>
                    <a:pt x="0" y="49571"/>
                  </a:lnTo>
                  <a:lnTo>
                    <a:pt x="22097" y="11379"/>
                  </a:lnTo>
                  <a:lnTo>
                    <a:pt x="49571" y="0"/>
                  </a:lnTo>
                  <a:lnTo>
                    <a:pt x="57150" y="0"/>
                  </a:lnTo>
                  <a:lnTo>
                    <a:pt x="51448" y="1046"/>
                  </a:lnTo>
                  <a:lnTo>
                    <a:pt x="46180" y="4184"/>
                  </a:lnTo>
                  <a:lnTo>
                    <a:pt x="29098" y="45747"/>
                  </a:lnTo>
                  <a:lnTo>
                    <a:pt x="28575" y="57150"/>
                  </a:lnTo>
                  <a:lnTo>
                    <a:pt x="28575" y="609600"/>
                  </a:lnTo>
                  <a:lnTo>
                    <a:pt x="36944" y="650011"/>
                  </a:lnTo>
                  <a:lnTo>
                    <a:pt x="51448" y="665703"/>
                  </a:lnTo>
                  <a:lnTo>
                    <a:pt x="57150" y="666749"/>
                  </a:lnTo>
                  <a:close/>
                </a:path>
              </a:pathLst>
            </a:custGeom>
            <a:solidFill>
              <a:srgbClr val="C7B187"/>
            </a:solidFill>
          </p:spPr>
          <p:txBody>
            <a:bodyPr wrap="square" lIns="0" tIns="0" rIns="0" bIns="0" rtlCol="0"/>
            <a:lstStyle/>
            <a:p>
              <a:endParaRPr/>
            </a:p>
          </p:txBody>
        </p:sp>
      </p:grpSp>
      <p:sp>
        <p:nvSpPr>
          <p:cNvPr id="119" name="object 9"/>
          <p:cNvSpPr txBox="1"/>
          <p:nvPr/>
        </p:nvSpPr>
        <p:spPr>
          <a:xfrm>
            <a:off x="939800" y="1142206"/>
            <a:ext cx="4655185" cy="966469"/>
          </a:xfrm>
          <a:prstGeom prst="rect">
            <a:avLst/>
          </a:prstGeom>
        </p:spPr>
        <p:txBody>
          <a:bodyPr vert="horz" wrap="square" lIns="0" tIns="123825" rIns="0" bIns="0" rtlCol="0">
            <a:spAutoFit/>
          </a:bodyPr>
          <a:lstStyle/>
          <a:p>
            <a:pPr marL="12700" algn="just">
              <a:lnSpc>
                <a:spcPct val="100000"/>
              </a:lnSpc>
              <a:spcBef>
                <a:spcPts val="975"/>
              </a:spcBef>
            </a:pPr>
            <a:r>
              <a:rPr sz="1500" b="1" spc="-85" dirty="0">
                <a:solidFill>
                  <a:srgbClr val="C7B187"/>
                </a:solidFill>
                <a:latin typeface="Montserrat SemiBold" panose="00000700000000000000"/>
                <a:cs typeface="Montserrat SemiBold" panose="00000700000000000000"/>
              </a:rPr>
              <a:t>All-</a:t>
            </a:r>
            <a:r>
              <a:rPr sz="1500" b="1" spc="-125" dirty="0">
                <a:solidFill>
                  <a:srgbClr val="C7B187"/>
                </a:solidFill>
                <a:latin typeface="Montserrat SemiBold" panose="00000700000000000000"/>
                <a:cs typeface="Montserrat SemiBold" panose="00000700000000000000"/>
              </a:rPr>
              <a:t>Weather</a:t>
            </a:r>
            <a:r>
              <a:rPr sz="1500" b="1" dirty="0">
                <a:solidFill>
                  <a:srgbClr val="C7B187"/>
                </a:solidFill>
                <a:latin typeface="Montserrat SemiBold" panose="00000700000000000000"/>
                <a:cs typeface="Montserrat SemiBold" panose="00000700000000000000"/>
              </a:rPr>
              <a:t> </a:t>
            </a:r>
            <a:r>
              <a:rPr sz="1500" b="1" spc="-95" dirty="0">
                <a:solidFill>
                  <a:srgbClr val="C7B187"/>
                </a:solidFill>
                <a:latin typeface="Montserrat SemiBold" panose="00000700000000000000"/>
                <a:cs typeface="Montserrat SemiBold" panose="00000700000000000000"/>
              </a:rPr>
              <a:t>Risk</a:t>
            </a:r>
            <a:r>
              <a:rPr sz="1500" b="1" spc="5"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Management</a:t>
            </a:r>
            <a:r>
              <a:rPr sz="1500" b="1"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Philosophy</a:t>
            </a:r>
            <a:endParaRPr sz="1500" dirty="0">
              <a:latin typeface="Montserrat SemiBold" panose="00000700000000000000"/>
              <a:cs typeface="Montserrat SemiBold" panose="00000700000000000000"/>
            </a:endParaRPr>
          </a:p>
          <a:p>
            <a:pPr marL="12700" marR="5080" algn="just">
              <a:lnSpc>
                <a:spcPts val="1350"/>
              </a:lnSpc>
              <a:spcBef>
                <a:spcPts val="720"/>
              </a:spcBef>
            </a:pPr>
            <a:r>
              <a:rPr sz="1150" spc="-75" dirty="0">
                <a:solidFill>
                  <a:srgbClr val="333333"/>
                </a:solidFill>
                <a:latin typeface="Montserrat" panose="00000500000000000000"/>
                <a:cs typeface="Montserrat" panose="00000500000000000000"/>
              </a:rPr>
              <a:t>Our</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risk</a:t>
            </a:r>
            <a:r>
              <a:rPr sz="1150" spc="15" dirty="0">
                <a:solidFill>
                  <a:srgbClr val="333333"/>
                </a:solidFill>
                <a:latin typeface="Montserrat" panose="00000500000000000000"/>
                <a:cs typeface="Montserrat" panose="00000500000000000000"/>
              </a:rPr>
              <a:t> </a:t>
            </a:r>
            <a:r>
              <a:rPr sz="1150" spc="-90" dirty="0">
                <a:solidFill>
                  <a:srgbClr val="333333"/>
                </a:solidFill>
                <a:latin typeface="Montserrat" panose="00000500000000000000"/>
                <a:cs typeface="Montserrat" panose="00000500000000000000"/>
              </a:rPr>
              <a:t>framework</a:t>
            </a:r>
            <a:r>
              <a:rPr sz="1150" spc="1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generates</a:t>
            </a:r>
            <a:r>
              <a:rPr sz="1150" spc="1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idiosyncratic</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alpha</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15" dirty="0">
                <a:solidFill>
                  <a:srgbClr val="333333"/>
                </a:solidFill>
                <a:latin typeface="Montserrat" panose="00000500000000000000"/>
                <a:cs typeface="Montserrat" panose="00000500000000000000"/>
              </a:rPr>
              <a:t> </a:t>
            </a:r>
            <a:r>
              <a:rPr sz="1150" spc="-95" dirty="0">
                <a:solidFill>
                  <a:srgbClr val="333333"/>
                </a:solidFill>
                <a:latin typeface="Montserrat" panose="00000500000000000000"/>
                <a:cs typeface="Montserrat" panose="00000500000000000000"/>
              </a:rPr>
              <a:t>low</a:t>
            </a:r>
            <a:r>
              <a:rPr sz="1150" spc="20" dirty="0">
                <a:solidFill>
                  <a:srgbClr val="333333"/>
                </a:solidFill>
                <a:latin typeface="Montserrat" panose="00000500000000000000"/>
                <a:cs typeface="Montserrat" panose="00000500000000000000"/>
              </a:rPr>
              <a:t> </a:t>
            </a:r>
            <a:r>
              <a:rPr sz="1150" spc="-30" dirty="0">
                <a:solidFill>
                  <a:srgbClr val="333333"/>
                </a:solidFill>
                <a:latin typeface="Montserrat" panose="00000500000000000000"/>
                <a:cs typeface="Montserrat" panose="00000500000000000000"/>
              </a:rPr>
              <a:t>correlation </a:t>
            </a:r>
            <a:r>
              <a:rPr sz="1150" spc="-90" dirty="0">
                <a:solidFill>
                  <a:srgbClr val="333333"/>
                </a:solidFill>
                <a:latin typeface="Montserrat" panose="00000500000000000000"/>
                <a:cs typeface="Montserrat" panose="00000500000000000000"/>
              </a:rPr>
              <a:t>to</a:t>
            </a:r>
            <a:r>
              <a:rPr sz="1150" spc="2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major</a:t>
            </a:r>
            <a:r>
              <a:rPr sz="1150" spc="2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markets</a:t>
            </a:r>
            <a:r>
              <a:rPr sz="1150" spc="2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through</a:t>
            </a:r>
            <a:r>
              <a:rPr sz="1150" spc="2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sophisticated</a:t>
            </a:r>
            <a:r>
              <a:rPr sz="1150" spc="2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identification,</a:t>
            </a:r>
            <a:r>
              <a:rPr sz="1150" spc="2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measurement, </a:t>
            </a:r>
            <a:r>
              <a:rPr sz="1150" spc="-70" dirty="0">
                <a:solidFill>
                  <a:srgbClr val="333333"/>
                </a:solidFill>
                <a:latin typeface="Montserrat" panose="00000500000000000000"/>
                <a:cs typeface="Montserrat" panose="00000500000000000000"/>
              </a:rPr>
              <a:t>monitoring,</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1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mitigation.</a:t>
            </a:r>
            <a:endParaRPr sz="1150" dirty="0">
              <a:latin typeface="Montserrat" panose="00000500000000000000"/>
              <a:cs typeface="Montserrat" panose="00000500000000000000"/>
            </a:endParaRPr>
          </a:p>
        </p:txBody>
      </p:sp>
      <p:sp>
        <p:nvSpPr>
          <p:cNvPr id="120" name="object 10"/>
          <p:cNvSpPr txBox="1"/>
          <p:nvPr/>
        </p:nvSpPr>
        <p:spPr>
          <a:xfrm>
            <a:off x="990599" y="2197589"/>
            <a:ext cx="4724400" cy="775970"/>
          </a:xfrm>
          <a:prstGeom prst="rect">
            <a:avLst/>
          </a:prstGeom>
        </p:spPr>
        <p:txBody>
          <a:bodyPr vert="horz" wrap="square" lIns="0" tIns="59055" rIns="0" bIns="0" rtlCol="0">
            <a:spAutoFit/>
          </a:bodyPr>
          <a:lstStyle/>
          <a:p>
            <a:pPr marL="142875">
              <a:lnSpc>
                <a:spcPct val="100000"/>
              </a:lnSpc>
              <a:spcBef>
                <a:spcPts val="465"/>
              </a:spcBef>
            </a:pPr>
            <a:r>
              <a:rPr sz="1200" b="1" spc="-80" dirty="0">
                <a:solidFill>
                  <a:srgbClr val="C7B187"/>
                </a:solidFill>
                <a:latin typeface="Montserrat SemiBold" panose="00000700000000000000"/>
                <a:cs typeface="Montserrat SemiBold" panose="00000700000000000000"/>
              </a:rPr>
              <a:t>All-</a:t>
            </a:r>
            <a:r>
              <a:rPr sz="1200" b="1" spc="-114" dirty="0">
                <a:solidFill>
                  <a:srgbClr val="C7B187"/>
                </a:solidFill>
                <a:latin typeface="Montserrat SemiBold" panose="00000700000000000000"/>
                <a:cs typeface="Montserrat SemiBold" panose="00000700000000000000"/>
              </a:rPr>
              <a:t>Weather</a:t>
            </a:r>
            <a:r>
              <a:rPr sz="1200" b="1" spc="5" dirty="0">
                <a:solidFill>
                  <a:srgbClr val="C7B187"/>
                </a:solidFill>
                <a:latin typeface="Montserrat SemiBold" panose="00000700000000000000"/>
                <a:cs typeface="Montserrat SemiBold" panose="00000700000000000000"/>
              </a:rPr>
              <a:t> </a:t>
            </a:r>
            <a:r>
              <a:rPr sz="1200" b="1" spc="-105" dirty="0">
                <a:solidFill>
                  <a:srgbClr val="C7B187"/>
                </a:solidFill>
                <a:latin typeface="Montserrat SemiBold" panose="00000700000000000000"/>
                <a:cs typeface="Montserrat SemiBold" panose="00000700000000000000"/>
              </a:rPr>
              <a:t>Performance</a:t>
            </a:r>
            <a:r>
              <a:rPr sz="1200" b="1" spc="5" dirty="0">
                <a:solidFill>
                  <a:srgbClr val="C7B187"/>
                </a:solidFill>
                <a:latin typeface="Montserrat SemiBold" panose="00000700000000000000"/>
                <a:cs typeface="Montserrat SemiBold" panose="00000700000000000000"/>
              </a:rPr>
              <a:t> </a:t>
            </a:r>
            <a:r>
              <a:rPr sz="1200" b="1" spc="-10" dirty="0">
                <a:solidFill>
                  <a:srgbClr val="C7B187"/>
                </a:solidFill>
                <a:latin typeface="Montserrat SemiBold" panose="00000700000000000000"/>
                <a:cs typeface="Montserrat SemiBold" panose="00000700000000000000"/>
              </a:rPr>
              <a:t>Principles</a:t>
            </a:r>
            <a:endParaRPr sz="1200">
              <a:latin typeface="Montserrat SemiBold" panose="00000700000000000000"/>
              <a:cs typeface="Montserrat SemiBold" panose="00000700000000000000"/>
            </a:endParaRPr>
          </a:p>
          <a:p>
            <a:pPr marL="142875" marR="675640">
              <a:lnSpc>
                <a:spcPct val="98000"/>
              </a:lnSpc>
              <a:spcBef>
                <a:spcPts val="385"/>
              </a:spcBef>
            </a:pPr>
            <a:r>
              <a:rPr sz="1050" spc="-50" dirty="0">
                <a:solidFill>
                  <a:srgbClr val="333333"/>
                </a:solidFill>
                <a:latin typeface="Montserrat" panose="00000500000000000000"/>
                <a:cs typeface="Montserrat" panose="00000500000000000000"/>
              </a:rPr>
              <a:t>Balanced</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50/50</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geographic</a:t>
            </a:r>
            <a:r>
              <a:rPr sz="1050" spc="1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exposure,</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continuous</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correlation </a:t>
            </a:r>
            <a:r>
              <a:rPr sz="1050" spc="-50" dirty="0">
                <a:solidFill>
                  <a:srgbClr val="333333"/>
                </a:solidFill>
                <a:latin typeface="Montserrat" panose="00000500000000000000"/>
                <a:cs typeface="Montserrat" panose="00000500000000000000"/>
              </a:rPr>
              <a:t>monitoring,</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strategic</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diversification</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maintain</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performance </a:t>
            </a:r>
            <a:r>
              <a:rPr sz="1050" spc="-45" dirty="0">
                <a:solidFill>
                  <a:srgbClr val="333333"/>
                </a:solidFill>
                <a:latin typeface="Montserrat" panose="00000500000000000000"/>
                <a:cs typeface="Montserrat" panose="00000500000000000000"/>
              </a:rPr>
              <a:t>regardless</a:t>
            </a:r>
            <a:r>
              <a:rPr sz="1050" spc="-5"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spc="-5"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market</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direction.</a:t>
            </a:r>
            <a:endParaRPr sz="1050">
              <a:latin typeface="Montserrat" panose="00000500000000000000"/>
              <a:cs typeface="Montserrat" panose="00000500000000000000"/>
            </a:endParaRPr>
          </a:p>
        </p:txBody>
      </p:sp>
      <p:sp>
        <p:nvSpPr>
          <p:cNvPr id="121" name="object 11"/>
          <p:cNvSpPr/>
          <p:nvPr/>
        </p:nvSpPr>
        <p:spPr>
          <a:xfrm>
            <a:off x="990599" y="3142771"/>
            <a:ext cx="2305050" cy="95250"/>
          </a:xfrm>
          <a:custGeom>
            <a:avLst/>
            <a:gdLst/>
            <a:ahLst/>
            <a:cxnLst/>
            <a:rect l="l" t="t" r="r" b="b"/>
            <a:pathLst>
              <a:path w="2305050" h="95250">
                <a:moveTo>
                  <a:pt x="2305049" y="95249"/>
                </a:moveTo>
                <a:lnTo>
                  <a:pt x="33047" y="95249"/>
                </a:lnTo>
                <a:lnTo>
                  <a:pt x="966" y="67062"/>
                </a:lnTo>
                <a:lnTo>
                  <a:pt x="0" y="62202"/>
                </a:lnTo>
                <a:lnTo>
                  <a:pt x="0" y="57149"/>
                </a:lnTo>
                <a:lnTo>
                  <a:pt x="0" y="33047"/>
                </a:lnTo>
                <a:lnTo>
                  <a:pt x="28187" y="966"/>
                </a:lnTo>
                <a:lnTo>
                  <a:pt x="33047" y="0"/>
                </a:lnTo>
                <a:lnTo>
                  <a:pt x="2305049" y="0"/>
                </a:lnTo>
                <a:lnTo>
                  <a:pt x="2305049" y="95249"/>
                </a:lnTo>
                <a:close/>
              </a:path>
            </a:pathLst>
          </a:custGeom>
          <a:solidFill>
            <a:srgbClr val="C7B187"/>
          </a:solidFill>
        </p:spPr>
        <p:txBody>
          <a:bodyPr wrap="square" lIns="0" tIns="0" rIns="0" bIns="0" rtlCol="0"/>
          <a:lstStyle/>
          <a:p>
            <a:endParaRPr/>
          </a:p>
        </p:txBody>
      </p:sp>
      <p:sp>
        <p:nvSpPr>
          <p:cNvPr id="122" name="object 12"/>
          <p:cNvSpPr/>
          <p:nvPr/>
        </p:nvSpPr>
        <p:spPr>
          <a:xfrm>
            <a:off x="3371849" y="3142771"/>
            <a:ext cx="2305050" cy="95250"/>
          </a:xfrm>
          <a:custGeom>
            <a:avLst/>
            <a:gdLst/>
            <a:ahLst/>
            <a:cxnLst/>
            <a:rect l="l" t="t" r="r" b="b"/>
            <a:pathLst>
              <a:path w="2305050" h="95250">
                <a:moveTo>
                  <a:pt x="2272001" y="95249"/>
                </a:moveTo>
                <a:lnTo>
                  <a:pt x="0" y="95249"/>
                </a:lnTo>
                <a:lnTo>
                  <a:pt x="0" y="0"/>
                </a:lnTo>
                <a:lnTo>
                  <a:pt x="2272001" y="0"/>
                </a:lnTo>
                <a:lnTo>
                  <a:pt x="2276861" y="966"/>
                </a:lnTo>
                <a:lnTo>
                  <a:pt x="2304082" y="28187"/>
                </a:lnTo>
                <a:lnTo>
                  <a:pt x="2305049" y="33047"/>
                </a:lnTo>
                <a:lnTo>
                  <a:pt x="2305049" y="62202"/>
                </a:lnTo>
                <a:lnTo>
                  <a:pt x="2276861" y="94282"/>
                </a:lnTo>
                <a:lnTo>
                  <a:pt x="2272001" y="95249"/>
                </a:lnTo>
                <a:close/>
              </a:path>
            </a:pathLst>
          </a:custGeom>
          <a:solidFill>
            <a:srgbClr val="8A8A8A"/>
          </a:solidFill>
        </p:spPr>
        <p:txBody>
          <a:bodyPr wrap="square" lIns="0" tIns="0" rIns="0" bIns="0" rtlCol="0"/>
          <a:lstStyle/>
          <a:p>
            <a:endParaRPr/>
          </a:p>
        </p:txBody>
      </p:sp>
      <p:pic>
        <p:nvPicPr>
          <p:cNvPr id="123" name="object 13"/>
          <p:cNvPicPr/>
          <p:nvPr/>
        </p:nvPicPr>
        <p:blipFill>
          <a:blip r:embed="rId2" cstate="print"/>
          <a:stretch>
            <a:fillRect/>
          </a:stretch>
        </p:blipFill>
        <p:spPr>
          <a:xfrm>
            <a:off x="952500" y="3961922"/>
            <a:ext cx="152399" cy="133349"/>
          </a:xfrm>
          <a:prstGeom prst="rect">
            <a:avLst/>
          </a:prstGeom>
        </p:spPr>
      </p:pic>
      <p:pic>
        <p:nvPicPr>
          <p:cNvPr id="124" name="object 14"/>
          <p:cNvPicPr/>
          <p:nvPr/>
        </p:nvPicPr>
        <p:blipFill>
          <a:blip r:embed="rId3" cstate="print"/>
          <a:stretch>
            <a:fillRect/>
          </a:stretch>
        </p:blipFill>
        <p:spPr>
          <a:xfrm>
            <a:off x="952470" y="4342148"/>
            <a:ext cx="152459" cy="153947"/>
          </a:xfrm>
          <a:prstGeom prst="rect">
            <a:avLst/>
          </a:prstGeom>
        </p:spPr>
      </p:pic>
      <p:sp>
        <p:nvSpPr>
          <p:cNvPr id="125" name="object 15"/>
          <p:cNvSpPr txBox="1"/>
          <p:nvPr/>
        </p:nvSpPr>
        <p:spPr>
          <a:xfrm>
            <a:off x="939800" y="3300220"/>
            <a:ext cx="4787900" cy="1361440"/>
          </a:xfrm>
          <a:prstGeom prst="rect">
            <a:avLst/>
          </a:prstGeom>
        </p:spPr>
        <p:txBody>
          <a:bodyPr vert="horz" wrap="square" lIns="0" tIns="13970" rIns="0" bIns="0" rtlCol="0">
            <a:spAutoFit/>
          </a:bodyPr>
          <a:lstStyle/>
          <a:p>
            <a:pPr marL="12700">
              <a:lnSpc>
                <a:spcPct val="100000"/>
              </a:lnSpc>
              <a:spcBef>
                <a:spcPts val="110"/>
              </a:spcBef>
              <a:tabLst>
                <a:tab pos="4196080" algn="l"/>
              </a:tabLst>
            </a:pPr>
            <a:r>
              <a:rPr sz="900" spc="-60" dirty="0">
                <a:solidFill>
                  <a:srgbClr val="C7B187"/>
                </a:solidFill>
                <a:latin typeface="Montserrat" panose="00000500000000000000"/>
                <a:cs typeface="Montserrat" panose="00000500000000000000"/>
              </a:rPr>
              <a:t>50%</a:t>
            </a:r>
            <a:r>
              <a:rPr sz="900" dirty="0">
                <a:solidFill>
                  <a:srgbClr val="C7B187"/>
                </a:solidFill>
                <a:latin typeface="Montserrat" panose="00000500000000000000"/>
                <a:cs typeface="Montserrat" panose="00000500000000000000"/>
              </a:rPr>
              <a:t> </a:t>
            </a:r>
            <a:r>
              <a:rPr sz="900" spc="-20" dirty="0">
                <a:solidFill>
                  <a:srgbClr val="C7B187"/>
                </a:solidFill>
                <a:latin typeface="Montserrat" panose="00000500000000000000"/>
                <a:cs typeface="Montserrat" panose="00000500000000000000"/>
              </a:rPr>
              <a:t>Asia</a:t>
            </a:r>
            <a:r>
              <a:rPr sz="900" dirty="0">
                <a:solidFill>
                  <a:srgbClr val="C7B187"/>
                </a:solidFill>
                <a:latin typeface="Montserrat" panose="00000500000000000000"/>
                <a:cs typeface="Montserrat" panose="00000500000000000000"/>
              </a:rPr>
              <a:t>	</a:t>
            </a:r>
            <a:r>
              <a:rPr sz="900" spc="-60" dirty="0">
                <a:solidFill>
                  <a:srgbClr val="C7B187"/>
                </a:solidFill>
                <a:latin typeface="Montserrat" panose="00000500000000000000"/>
                <a:cs typeface="Montserrat" panose="00000500000000000000"/>
              </a:rPr>
              <a:t>50%</a:t>
            </a:r>
            <a:r>
              <a:rPr sz="900" dirty="0">
                <a:solidFill>
                  <a:srgbClr val="C7B187"/>
                </a:solidFill>
                <a:latin typeface="Montserrat" panose="00000500000000000000"/>
                <a:cs typeface="Montserrat" panose="00000500000000000000"/>
              </a:rPr>
              <a:t> </a:t>
            </a:r>
            <a:r>
              <a:rPr sz="900" spc="-45" dirty="0">
                <a:solidFill>
                  <a:srgbClr val="C7B187"/>
                </a:solidFill>
                <a:latin typeface="Montserrat" panose="00000500000000000000"/>
                <a:cs typeface="Montserrat" panose="00000500000000000000"/>
              </a:rPr>
              <a:t>US/EU</a:t>
            </a:r>
            <a:endParaRPr sz="900">
              <a:latin typeface="Montserrat" panose="00000500000000000000"/>
              <a:cs typeface="Montserrat" panose="00000500000000000000"/>
            </a:endParaRPr>
          </a:p>
          <a:p>
            <a:pPr>
              <a:lnSpc>
                <a:spcPct val="100000"/>
              </a:lnSpc>
              <a:spcBef>
                <a:spcPts val="65"/>
              </a:spcBef>
            </a:pPr>
            <a:endParaRPr sz="800">
              <a:latin typeface="Montserrat" panose="00000500000000000000"/>
              <a:cs typeface="Montserrat" panose="00000500000000000000"/>
            </a:endParaRPr>
          </a:p>
          <a:p>
            <a:pPr marL="12700">
              <a:lnSpc>
                <a:spcPct val="100000"/>
              </a:lnSpc>
            </a:pPr>
            <a:r>
              <a:rPr sz="1500" b="1" spc="-95" dirty="0">
                <a:solidFill>
                  <a:srgbClr val="C7B187"/>
                </a:solidFill>
                <a:latin typeface="Montserrat SemiBold" panose="00000700000000000000"/>
                <a:cs typeface="Montserrat SemiBold" panose="00000700000000000000"/>
              </a:rPr>
              <a:t>Risk</a:t>
            </a:r>
            <a:r>
              <a:rPr sz="1500" b="1" spc="-30"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Mgt</a:t>
            </a:r>
            <a:r>
              <a:rPr sz="1500" b="1" spc="-30"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&amp;</a:t>
            </a:r>
            <a:r>
              <a:rPr sz="1500" b="1" spc="-25"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Monitoring</a:t>
            </a:r>
            <a:endParaRPr sz="1500">
              <a:latin typeface="Montserrat SemiBold" panose="00000700000000000000"/>
              <a:cs typeface="Montserrat SemiBold" panose="00000700000000000000"/>
            </a:endParaRPr>
          </a:p>
          <a:p>
            <a:pPr marL="240665" marR="130810">
              <a:lnSpc>
                <a:spcPts val="1350"/>
              </a:lnSpc>
              <a:spcBef>
                <a:spcPts val="720"/>
              </a:spcBef>
            </a:pPr>
            <a:r>
              <a:rPr sz="1200" b="1" spc="-90" dirty="0">
                <a:solidFill>
                  <a:srgbClr val="333333"/>
                </a:solidFill>
                <a:latin typeface="Montserrat" panose="00000500000000000000"/>
                <a:cs typeface="Montserrat" panose="00000500000000000000"/>
              </a:rPr>
              <a:t>Real-</a:t>
            </a:r>
            <a:r>
              <a:rPr sz="1200" b="1" spc="-105" dirty="0">
                <a:solidFill>
                  <a:srgbClr val="333333"/>
                </a:solidFill>
                <a:latin typeface="Montserrat" panose="00000500000000000000"/>
                <a:cs typeface="Montserrat" panose="00000500000000000000"/>
              </a:rPr>
              <a:t>time</a:t>
            </a:r>
            <a:r>
              <a:rPr sz="1200" b="1" spc="-10"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Tracking:</a:t>
            </a:r>
            <a:r>
              <a:rPr sz="1200" b="1" spc="-2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Intra-</a:t>
            </a:r>
            <a:r>
              <a:rPr sz="1150" spc="-85" dirty="0">
                <a:solidFill>
                  <a:srgbClr val="333333"/>
                </a:solidFill>
                <a:latin typeface="Montserrat" panose="00000500000000000000"/>
                <a:cs typeface="Montserrat" panose="00000500000000000000"/>
              </a:rPr>
              <a:t>month</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weekly</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performance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updates</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on </a:t>
            </a:r>
            <a:r>
              <a:rPr sz="1150" spc="-75" dirty="0">
                <a:solidFill>
                  <a:srgbClr val="333333"/>
                </a:solidFill>
                <a:latin typeface="Montserrat" panose="00000500000000000000"/>
                <a:cs typeface="Montserrat" panose="00000500000000000000"/>
              </a:rPr>
              <a:t>core</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holdings</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through</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exclusive</a:t>
            </a:r>
            <a:r>
              <a:rPr sz="1150" spc="-10" dirty="0">
                <a:solidFill>
                  <a:srgbClr val="333333"/>
                </a:solidFill>
                <a:latin typeface="Montserrat" panose="00000500000000000000"/>
                <a:cs typeface="Montserrat" panose="00000500000000000000"/>
              </a:rPr>
              <a:t> channels</a:t>
            </a:r>
            <a:endParaRPr sz="1150">
              <a:latin typeface="Montserrat" panose="00000500000000000000"/>
              <a:cs typeface="Montserrat" panose="00000500000000000000"/>
            </a:endParaRPr>
          </a:p>
          <a:p>
            <a:pPr marL="240665" marR="213995">
              <a:lnSpc>
                <a:spcPts val="1350"/>
              </a:lnSpc>
              <a:spcBef>
                <a:spcPts val="375"/>
              </a:spcBef>
            </a:pPr>
            <a:r>
              <a:rPr sz="1200" b="1" spc="-85" dirty="0">
                <a:solidFill>
                  <a:srgbClr val="333333"/>
                </a:solidFill>
                <a:latin typeface="Montserrat" panose="00000500000000000000"/>
                <a:cs typeface="Montserrat" panose="00000500000000000000"/>
              </a:rPr>
              <a:t>Tactical</a:t>
            </a:r>
            <a:r>
              <a:rPr sz="1200" b="1" spc="-35" dirty="0">
                <a:solidFill>
                  <a:srgbClr val="333333"/>
                </a:solidFill>
                <a:latin typeface="Montserrat" panose="00000500000000000000"/>
                <a:cs typeface="Montserrat" panose="00000500000000000000"/>
              </a:rPr>
              <a:t> </a:t>
            </a:r>
            <a:r>
              <a:rPr sz="1200" b="1" spc="-75" dirty="0">
                <a:solidFill>
                  <a:srgbClr val="333333"/>
                </a:solidFill>
                <a:latin typeface="Montserrat" panose="00000500000000000000"/>
                <a:cs typeface="Montserrat" panose="00000500000000000000"/>
              </a:rPr>
              <a:t>Shift:</a:t>
            </a:r>
            <a:r>
              <a:rPr sz="1200" b="1" spc="-5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Tolerance</a:t>
            </a:r>
            <a:r>
              <a:rPr sz="1150" spc="-2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up</a:t>
            </a:r>
            <a:r>
              <a:rPr sz="1150" spc="-2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2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10%</a:t>
            </a:r>
            <a:r>
              <a:rPr sz="1150" spc="-20" dirty="0">
                <a:solidFill>
                  <a:srgbClr val="333333"/>
                </a:solidFill>
                <a:latin typeface="Montserrat" panose="00000500000000000000"/>
                <a:cs typeface="Montserrat" panose="00000500000000000000"/>
              </a:rPr>
              <a:t> </a:t>
            </a:r>
            <a:r>
              <a:rPr sz="1150" spc="-100" dirty="0">
                <a:solidFill>
                  <a:srgbClr val="333333"/>
                </a:solidFill>
                <a:latin typeface="Montserrat" panose="00000500000000000000"/>
                <a:cs typeface="Montserrat" panose="00000500000000000000"/>
              </a:rPr>
              <a:t>AUM</a:t>
            </a:r>
            <a:r>
              <a:rPr sz="1150" spc="-1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for</a:t>
            </a:r>
            <a:r>
              <a:rPr sz="1150" spc="-2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tactical</a:t>
            </a:r>
            <a:r>
              <a:rPr sz="1150" spc="-20" dirty="0">
                <a:solidFill>
                  <a:srgbClr val="333333"/>
                </a:solidFill>
                <a:latin typeface="Montserrat" panose="00000500000000000000"/>
                <a:cs typeface="Montserrat" panose="00000500000000000000"/>
              </a:rPr>
              <a:t> </a:t>
            </a:r>
            <a:r>
              <a:rPr sz="1150" spc="-35" dirty="0">
                <a:solidFill>
                  <a:srgbClr val="333333"/>
                </a:solidFill>
                <a:latin typeface="Montserrat" panose="00000500000000000000"/>
                <a:cs typeface="Montserrat" panose="00000500000000000000"/>
              </a:rPr>
              <a:t>allocations, </a:t>
            </a:r>
            <a:r>
              <a:rPr sz="1150" spc="-70" dirty="0">
                <a:solidFill>
                  <a:srgbClr val="333333"/>
                </a:solidFill>
                <a:latin typeface="Montserrat" panose="00000500000000000000"/>
                <a:cs typeface="Montserrat" panose="00000500000000000000"/>
              </a:rPr>
              <a:t>semi-</a:t>
            </a:r>
            <a:r>
              <a:rPr sz="1150" spc="-65" dirty="0">
                <a:solidFill>
                  <a:srgbClr val="333333"/>
                </a:solidFill>
                <a:latin typeface="Montserrat" panose="00000500000000000000"/>
                <a:cs typeface="Montserrat" panose="00000500000000000000"/>
              </a:rPr>
              <a:t>annual</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review</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annual</a:t>
            </a:r>
            <a:r>
              <a:rPr sz="1150" spc="-10" dirty="0">
                <a:solidFill>
                  <a:srgbClr val="333333"/>
                </a:solidFill>
                <a:latin typeface="Montserrat" panose="00000500000000000000"/>
                <a:cs typeface="Montserrat" panose="00000500000000000000"/>
              </a:rPr>
              <a:t> rebalancing</a:t>
            </a:r>
            <a:endParaRPr sz="1150">
              <a:latin typeface="Montserrat" panose="00000500000000000000"/>
              <a:cs typeface="Montserrat" panose="00000500000000000000"/>
            </a:endParaRPr>
          </a:p>
        </p:txBody>
      </p:sp>
      <p:sp>
        <p:nvSpPr>
          <p:cNvPr id="126" name="object 16"/>
          <p:cNvSpPr txBox="1"/>
          <p:nvPr/>
        </p:nvSpPr>
        <p:spPr>
          <a:xfrm>
            <a:off x="1063624" y="4754321"/>
            <a:ext cx="2695575" cy="398145"/>
          </a:xfrm>
          <a:prstGeom prst="rect">
            <a:avLst/>
          </a:prstGeom>
        </p:spPr>
        <p:txBody>
          <a:bodyPr vert="horz" wrap="square" lIns="0" tIns="45720" rIns="0" bIns="0" rtlCol="0">
            <a:spAutoFit/>
          </a:bodyPr>
          <a:lstStyle/>
          <a:p>
            <a:pPr marL="12700">
              <a:lnSpc>
                <a:spcPct val="100000"/>
              </a:lnSpc>
              <a:spcBef>
                <a:spcPts val="360"/>
              </a:spcBef>
            </a:pPr>
            <a:r>
              <a:rPr sz="1050" b="1" spc="-70" dirty="0">
                <a:solidFill>
                  <a:srgbClr val="C7B187"/>
                </a:solidFill>
                <a:latin typeface="Montserrat SemiBold" panose="00000700000000000000"/>
                <a:cs typeface="Montserrat SemiBold" panose="00000700000000000000"/>
              </a:rPr>
              <a:t>Drawdown</a:t>
            </a:r>
            <a:r>
              <a:rPr sz="1050" b="1" spc="-20" dirty="0">
                <a:solidFill>
                  <a:srgbClr val="C7B187"/>
                </a:solidFill>
                <a:latin typeface="Montserrat SemiBold" panose="00000700000000000000"/>
                <a:cs typeface="Montserrat SemiBold" panose="00000700000000000000"/>
              </a:rPr>
              <a:t> </a:t>
            </a:r>
            <a:r>
              <a:rPr sz="1050" b="1" spc="-50" dirty="0">
                <a:solidFill>
                  <a:srgbClr val="C7B187"/>
                </a:solidFill>
                <a:latin typeface="Montserrat SemiBold" panose="00000700000000000000"/>
                <a:cs typeface="Montserrat SemiBold" panose="00000700000000000000"/>
              </a:rPr>
              <a:t>Response</a:t>
            </a:r>
            <a:r>
              <a:rPr sz="1050" b="1" spc="-15" dirty="0">
                <a:solidFill>
                  <a:srgbClr val="C7B187"/>
                </a:solidFill>
                <a:latin typeface="Montserrat SemiBold" panose="00000700000000000000"/>
                <a:cs typeface="Montserrat SemiBold" panose="00000700000000000000"/>
              </a:rPr>
              <a:t> </a:t>
            </a:r>
            <a:r>
              <a:rPr sz="1050" b="1" spc="-10" dirty="0">
                <a:solidFill>
                  <a:srgbClr val="C7B187"/>
                </a:solidFill>
                <a:latin typeface="Montserrat SemiBold" panose="00000700000000000000"/>
                <a:cs typeface="Montserrat SemiBold" panose="00000700000000000000"/>
              </a:rPr>
              <a:t>Protocols:</a:t>
            </a:r>
            <a:endParaRPr sz="1050">
              <a:latin typeface="Montserrat SemiBold" panose="00000700000000000000"/>
              <a:cs typeface="Montserrat SemiBold" panose="00000700000000000000"/>
            </a:endParaRPr>
          </a:p>
          <a:p>
            <a:pPr marL="12700">
              <a:lnSpc>
                <a:spcPct val="100000"/>
              </a:lnSpc>
              <a:spcBef>
                <a:spcPts val="215"/>
              </a:spcBef>
            </a:pPr>
            <a:r>
              <a:rPr sz="950" b="1" spc="-45" dirty="0">
                <a:solidFill>
                  <a:srgbClr val="333333"/>
                </a:solidFill>
                <a:latin typeface="Montserrat" panose="00000500000000000000"/>
                <a:cs typeface="Montserrat" panose="00000500000000000000"/>
              </a:rPr>
              <a:t>-</a:t>
            </a:r>
            <a:r>
              <a:rPr sz="950" b="1" spc="-30" dirty="0">
                <a:solidFill>
                  <a:srgbClr val="333333"/>
                </a:solidFill>
                <a:latin typeface="Montserrat" panose="00000500000000000000"/>
                <a:cs typeface="Montserrat" panose="00000500000000000000"/>
              </a:rPr>
              <a:t>2.5%:</a:t>
            </a:r>
            <a:r>
              <a:rPr sz="950" b="1"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Triggers</a:t>
            </a:r>
            <a:r>
              <a:rPr sz="1000" spc="10"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comprehensive</a:t>
            </a:r>
            <a:r>
              <a:rPr sz="1000" spc="5"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portfolio</a:t>
            </a:r>
            <a:r>
              <a:rPr sz="1000" spc="10" dirty="0">
                <a:solidFill>
                  <a:srgbClr val="333333"/>
                </a:solidFill>
                <a:latin typeface="Montserrat" panose="00000500000000000000"/>
                <a:cs typeface="Montserrat" panose="00000500000000000000"/>
              </a:rPr>
              <a:t> </a:t>
            </a:r>
            <a:r>
              <a:rPr sz="1000" spc="-45" dirty="0">
                <a:solidFill>
                  <a:srgbClr val="333333"/>
                </a:solidFill>
                <a:latin typeface="Montserrat" panose="00000500000000000000"/>
                <a:cs typeface="Montserrat" panose="00000500000000000000"/>
              </a:rPr>
              <a:t>review</a:t>
            </a:r>
            <a:endParaRPr sz="1000">
              <a:latin typeface="Montserrat" panose="00000500000000000000"/>
              <a:cs typeface="Montserrat" panose="00000500000000000000"/>
            </a:endParaRPr>
          </a:p>
        </p:txBody>
      </p:sp>
      <p:sp>
        <p:nvSpPr>
          <p:cNvPr id="127" name="object 17"/>
          <p:cNvSpPr txBox="1"/>
          <p:nvPr/>
        </p:nvSpPr>
        <p:spPr>
          <a:xfrm>
            <a:off x="1063624" y="5147085"/>
            <a:ext cx="3238500" cy="177165"/>
          </a:xfrm>
          <a:prstGeom prst="rect">
            <a:avLst/>
          </a:prstGeom>
        </p:spPr>
        <p:txBody>
          <a:bodyPr vert="horz" wrap="square" lIns="0" tIns="11430" rIns="0" bIns="0" rtlCol="0">
            <a:spAutoFit/>
          </a:bodyPr>
          <a:lstStyle/>
          <a:p>
            <a:pPr marL="12700">
              <a:lnSpc>
                <a:spcPct val="100000"/>
              </a:lnSpc>
              <a:spcBef>
                <a:spcPts val="90"/>
              </a:spcBef>
            </a:pPr>
            <a:r>
              <a:rPr sz="950" b="1" spc="-30" dirty="0">
                <a:solidFill>
                  <a:srgbClr val="333333"/>
                </a:solidFill>
                <a:latin typeface="Montserrat" panose="00000500000000000000"/>
                <a:cs typeface="Montserrat" panose="00000500000000000000"/>
              </a:rPr>
              <a:t>-</a:t>
            </a:r>
            <a:r>
              <a:rPr sz="950" b="1" spc="-35" dirty="0">
                <a:solidFill>
                  <a:srgbClr val="333333"/>
                </a:solidFill>
                <a:latin typeface="Montserrat" panose="00000500000000000000"/>
                <a:cs typeface="Montserrat" panose="00000500000000000000"/>
              </a:rPr>
              <a:t>5.0%:</a:t>
            </a:r>
            <a:r>
              <a:rPr sz="950" b="1" spc="-1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Triggers</a:t>
            </a:r>
            <a:r>
              <a:rPr sz="1000" spc="-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corrective</a:t>
            </a:r>
            <a:r>
              <a:rPr sz="1000" spc="-5"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actions</a:t>
            </a:r>
            <a:r>
              <a:rPr sz="1000" spc="-5" dirty="0">
                <a:solidFill>
                  <a:srgbClr val="333333"/>
                </a:solidFill>
                <a:latin typeface="Montserrat" panose="00000500000000000000"/>
                <a:cs typeface="Montserrat" panose="00000500000000000000"/>
              </a:rPr>
              <a:t> </a:t>
            </a:r>
            <a:r>
              <a:rPr sz="1000" spc="-75" dirty="0">
                <a:solidFill>
                  <a:srgbClr val="333333"/>
                </a:solidFill>
                <a:latin typeface="Montserrat" panose="00000500000000000000"/>
                <a:cs typeface="Montserrat" panose="00000500000000000000"/>
              </a:rPr>
              <a:t>on</a:t>
            </a:r>
            <a:r>
              <a:rPr sz="1000" spc="-5"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portfolio</a:t>
            </a:r>
            <a:r>
              <a:rPr sz="1000" spc="-5"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imbalance</a:t>
            </a:r>
            <a:endParaRPr sz="1000">
              <a:latin typeface="Montserrat" panose="00000500000000000000"/>
              <a:cs typeface="Montserrat" panose="00000500000000000000"/>
            </a:endParaRPr>
          </a:p>
        </p:txBody>
      </p:sp>
      <p:sp>
        <p:nvSpPr>
          <p:cNvPr id="128" name="object 18"/>
          <p:cNvSpPr/>
          <p:nvPr/>
        </p:nvSpPr>
        <p:spPr>
          <a:xfrm>
            <a:off x="6095999" y="2785584"/>
            <a:ext cx="4762500" cy="0"/>
          </a:xfrm>
          <a:custGeom>
            <a:avLst/>
            <a:gdLst/>
            <a:ahLst/>
            <a:cxnLst/>
            <a:rect l="l" t="t" r="r" b="b"/>
            <a:pathLst>
              <a:path w="4762500">
                <a:moveTo>
                  <a:pt x="0" y="0"/>
                </a:moveTo>
                <a:lnTo>
                  <a:pt x="4762499" y="0"/>
                </a:lnTo>
              </a:path>
            </a:pathLst>
          </a:custGeom>
          <a:ln w="9524">
            <a:solidFill>
              <a:srgbClr val="C7B187"/>
            </a:solidFill>
            <a:prstDash val="sysDash"/>
          </a:ln>
        </p:spPr>
        <p:txBody>
          <a:bodyPr wrap="square" lIns="0" tIns="0" rIns="0" bIns="0" rtlCol="0"/>
          <a:lstStyle/>
          <a:p>
            <a:endParaRPr/>
          </a:p>
        </p:txBody>
      </p:sp>
      <p:pic>
        <p:nvPicPr>
          <p:cNvPr id="129" name="object 19"/>
          <p:cNvPicPr/>
          <p:nvPr/>
        </p:nvPicPr>
        <p:blipFill>
          <a:blip r:embed="rId4" cstate="print"/>
          <a:stretch>
            <a:fillRect/>
          </a:stretch>
        </p:blipFill>
        <p:spPr>
          <a:xfrm>
            <a:off x="6095999" y="1618772"/>
            <a:ext cx="114299" cy="152399"/>
          </a:xfrm>
          <a:prstGeom prst="rect">
            <a:avLst/>
          </a:prstGeom>
        </p:spPr>
      </p:pic>
      <p:pic>
        <p:nvPicPr>
          <p:cNvPr id="130" name="object 20"/>
          <p:cNvPicPr/>
          <p:nvPr/>
        </p:nvPicPr>
        <p:blipFill>
          <a:blip r:embed="rId5" cstate="print"/>
          <a:stretch>
            <a:fillRect/>
          </a:stretch>
        </p:blipFill>
        <p:spPr>
          <a:xfrm>
            <a:off x="6095999" y="2009297"/>
            <a:ext cx="152399" cy="152399"/>
          </a:xfrm>
          <a:prstGeom prst="rect">
            <a:avLst/>
          </a:prstGeom>
        </p:spPr>
      </p:pic>
      <p:pic>
        <p:nvPicPr>
          <p:cNvPr id="131" name="object 21"/>
          <p:cNvPicPr/>
          <p:nvPr/>
        </p:nvPicPr>
        <p:blipFill>
          <a:blip r:embed="rId6" cstate="print"/>
          <a:stretch>
            <a:fillRect/>
          </a:stretch>
        </p:blipFill>
        <p:spPr>
          <a:xfrm>
            <a:off x="6095999" y="2418871"/>
            <a:ext cx="152399" cy="133349"/>
          </a:xfrm>
          <a:prstGeom prst="rect">
            <a:avLst/>
          </a:prstGeom>
        </p:spPr>
      </p:pic>
      <p:sp>
        <p:nvSpPr>
          <p:cNvPr id="132" name="object 22"/>
          <p:cNvSpPr txBox="1"/>
          <p:nvPr/>
        </p:nvSpPr>
        <p:spPr>
          <a:xfrm>
            <a:off x="6083299" y="1155782"/>
            <a:ext cx="4781550" cy="1572260"/>
          </a:xfrm>
          <a:prstGeom prst="rect">
            <a:avLst/>
          </a:prstGeom>
        </p:spPr>
        <p:txBody>
          <a:bodyPr vert="horz" wrap="square" lIns="0" tIns="110489" rIns="0" bIns="0" rtlCol="0">
            <a:spAutoFit/>
          </a:bodyPr>
          <a:lstStyle/>
          <a:p>
            <a:pPr marL="12700">
              <a:lnSpc>
                <a:spcPct val="100000"/>
              </a:lnSpc>
              <a:spcBef>
                <a:spcPts val="870"/>
              </a:spcBef>
            </a:pPr>
            <a:r>
              <a:rPr sz="1500" b="1" spc="-85" dirty="0">
                <a:solidFill>
                  <a:srgbClr val="C7B187"/>
                </a:solidFill>
                <a:latin typeface="Montserrat SemiBold" panose="00000700000000000000"/>
                <a:cs typeface="Montserrat SemiBold" panose="00000700000000000000"/>
              </a:rPr>
              <a:t>Liquidity</a:t>
            </a:r>
            <a:r>
              <a:rPr sz="1500" b="1" spc="-35"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Management</a:t>
            </a:r>
            <a:endParaRPr sz="1500" dirty="0">
              <a:latin typeface="Montserrat SemiBold" panose="00000700000000000000"/>
              <a:cs typeface="Montserrat SemiBold" panose="00000700000000000000"/>
            </a:endParaRPr>
          </a:p>
          <a:p>
            <a:pPr marL="202565" marR="5080">
              <a:lnSpc>
                <a:spcPts val="1350"/>
              </a:lnSpc>
              <a:spcBef>
                <a:spcPts val="720"/>
              </a:spcBef>
            </a:pPr>
            <a:r>
              <a:rPr sz="1200" b="1" spc="-90" dirty="0">
                <a:solidFill>
                  <a:srgbClr val="333333"/>
                </a:solidFill>
                <a:latin typeface="Montserrat" panose="00000500000000000000"/>
                <a:cs typeface="Montserrat" panose="00000500000000000000"/>
              </a:rPr>
              <a:t>Superior</a:t>
            </a:r>
            <a:r>
              <a:rPr sz="1200" b="1" spc="-15" dirty="0">
                <a:solidFill>
                  <a:srgbClr val="333333"/>
                </a:solidFill>
                <a:latin typeface="Montserrat" panose="00000500000000000000"/>
                <a:cs typeface="Montserrat" panose="00000500000000000000"/>
              </a:rPr>
              <a:t> </a:t>
            </a:r>
            <a:r>
              <a:rPr sz="1200" b="1" spc="-85" dirty="0">
                <a:solidFill>
                  <a:srgbClr val="333333"/>
                </a:solidFill>
                <a:latin typeface="Montserrat" panose="00000500000000000000"/>
                <a:cs typeface="Montserrat" panose="00000500000000000000"/>
              </a:rPr>
              <a:t>Liquidity</a:t>
            </a:r>
            <a:r>
              <a:rPr sz="1200" b="1" spc="-15" dirty="0">
                <a:solidFill>
                  <a:srgbClr val="333333"/>
                </a:solidFill>
                <a:latin typeface="Montserrat" panose="00000500000000000000"/>
                <a:cs typeface="Montserrat" panose="00000500000000000000"/>
              </a:rPr>
              <a:t> </a:t>
            </a:r>
            <a:r>
              <a:rPr sz="1200" b="1" spc="-110" dirty="0">
                <a:solidFill>
                  <a:srgbClr val="333333"/>
                </a:solidFill>
                <a:latin typeface="Montserrat" panose="00000500000000000000"/>
                <a:cs typeface="Montserrat" panose="00000500000000000000"/>
              </a:rPr>
              <a:t>Terms:</a:t>
            </a:r>
            <a:r>
              <a:rPr sz="1200" b="1" spc="-3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Minimum</a:t>
            </a:r>
            <a:r>
              <a:rPr sz="115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90%</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underlying</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hedge</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funds </a:t>
            </a:r>
            <a:r>
              <a:rPr sz="1150" spc="-70" dirty="0">
                <a:solidFill>
                  <a:srgbClr val="333333"/>
                </a:solidFill>
                <a:latin typeface="Montserrat" panose="00000500000000000000"/>
                <a:cs typeface="Montserrat" panose="00000500000000000000"/>
              </a:rPr>
              <a:t>maintain</a:t>
            </a:r>
            <a:r>
              <a:rPr sz="1150" spc="-1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liquidity</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terms</a:t>
            </a:r>
            <a:r>
              <a:rPr sz="1150" spc="-1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superior</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1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RDGFF</a:t>
            </a:r>
            <a:r>
              <a:rPr sz="1150" spc="-1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investor</a:t>
            </a:r>
            <a:r>
              <a:rPr sz="1150" spc="-1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terms</a:t>
            </a:r>
            <a:endParaRPr sz="1150" dirty="0">
              <a:latin typeface="Montserrat" panose="00000500000000000000"/>
              <a:cs typeface="Montserrat" panose="00000500000000000000"/>
            </a:endParaRPr>
          </a:p>
          <a:p>
            <a:pPr marL="240665" marR="16510">
              <a:lnSpc>
                <a:spcPct val="102000"/>
              </a:lnSpc>
              <a:spcBef>
                <a:spcPts val="220"/>
              </a:spcBef>
            </a:pPr>
            <a:r>
              <a:rPr sz="1200" b="1" spc="-95" dirty="0">
                <a:solidFill>
                  <a:srgbClr val="333333"/>
                </a:solidFill>
                <a:latin typeface="Montserrat" panose="00000500000000000000"/>
                <a:cs typeface="Montserrat" panose="00000500000000000000"/>
              </a:rPr>
              <a:t>Opportunity</a:t>
            </a:r>
            <a:r>
              <a:rPr sz="1200" b="1" spc="-25"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Reserve:</a:t>
            </a:r>
            <a:r>
              <a:rPr sz="1200" b="1" spc="-4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Strategic</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liquidity</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buffer</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1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enhanced</a:t>
            </a:r>
            <a:r>
              <a:rPr sz="1150" spc="-10"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cash </a:t>
            </a:r>
            <a:r>
              <a:rPr sz="1150" spc="-55" dirty="0">
                <a:solidFill>
                  <a:srgbClr val="333333"/>
                </a:solidFill>
                <a:latin typeface="Montserrat" panose="00000500000000000000"/>
                <a:cs typeface="Montserrat" panose="00000500000000000000"/>
              </a:rPr>
              <a:t>yield</a:t>
            </a:r>
            <a:r>
              <a:rPr sz="1150" spc="-1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management</a:t>
            </a:r>
            <a:r>
              <a:rPr sz="1150" spc="-1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tools</a:t>
            </a:r>
            <a:endParaRPr sz="1150" dirty="0">
              <a:latin typeface="Montserrat" panose="00000500000000000000"/>
              <a:cs typeface="Montserrat" panose="00000500000000000000"/>
            </a:endParaRPr>
          </a:p>
          <a:p>
            <a:pPr marL="240665" marR="102870">
              <a:lnSpc>
                <a:spcPts val="1350"/>
              </a:lnSpc>
              <a:spcBef>
                <a:spcPts val="415"/>
              </a:spcBef>
            </a:pPr>
            <a:r>
              <a:rPr sz="1200" b="1" spc="-114" dirty="0">
                <a:solidFill>
                  <a:srgbClr val="333333"/>
                </a:solidFill>
                <a:latin typeface="Montserrat" panose="00000500000000000000"/>
                <a:cs typeface="Montserrat" panose="00000500000000000000"/>
              </a:rPr>
              <a:t>Cash</a:t>
            </a:r>
            <a:r>
              <a:rPr sz="1200" b="1" spc="-15"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Optimization:</a:t>
            </a:r>
            <a:r>
              <a:rPr sz="1200" b="1" spc="-3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Reserved</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liquidity</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cash</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management</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tools</a:t>
            </a:r>
            <a:r>
              <a:rPr sz="115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for </a:t>
            </a:r>
            <a:r>
              <a:rPr sz="1150" spc="-75" dirty="0">
                <a:solidFill>
                  <a:srgbClr val="333333"/>
                </a:solidFill>
                <a:latin typeface="Montserrat" panose="00000500000000000000"/>
                <a:cs typeface="Montserrat" panose="00000500000000000000"/>
              </a:rPr>
              <a:t>enhanced</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cash</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yields</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during</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low</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deployment</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periods</a:t>
            </a:r>
            <a:endParaRPr sz="1150" dirty="0">
              <a:latin typeface="Montserrat" panose="00000500000000000000"/>
              <a:cs typeface="Montserrat" panose="00000500000000000000"/>
            </a:endParaRPr>
          </a:p>
        </p:txBody>
      </p:sp>
      <p:pic>
        <p:nvPicPr>
          <p:cNvPr id="133" name="object 23"/>
          <p:cNvPicPr/>
          <p:nvPr/>
        </p:nvPicPr>
        <p:blipFill>
          <a:blip r:embed="rId7" cstate="print"/>
          <a:stretch>
            <a:fillRect/>
          </a:stretch>
        </p:blipFill>
        <p:spPr>
          <a:xfrm>
            <a:off x="6095999" y="2876071"/>
            <a:ext cx="173027" cy="152399"/>
          </a:xfrm>
          <a:prstGeom prst="rect">
            <a:avLst/>
          </a:prstGeom>
        </p:spPr>
      </p:pic>
      <p:sp>
        <p:nvSpPr>
          <p:cNvPr id="134" name="object 24"/>
          <p:cNvSpPr txBox="1"/>
          <p:nvPr/>
        </p:nvSpPr>
        <p:spPr>
          <a:xfrm>
            <a:off x="6330950" y="2814089"/>
            <a:ext cx="4144010" cy="561340"/>
          </a:xfrm>
          <a:prstGeom prst="rect">
            <a:avLst/>
          </a:prstGeom>
        </p:spPr>
        <p:txBody>
          <a:bodyPr vert="horz" wrap="square" lIns="0" tIns="13970" rIns="0" bIns="0" rtlCol="0">
            <a:spAutoFit/>
          </a:bodyPr>
          <a:lstStyle/>
          <a:p>
            <a:pPr marL="12700" marR="5080">
              <a:lnSpc>
                <a:spcPct val="100000"/>
              </a:lnSpc>
              <a:spcBef>
                <a:spcPts val="110"/>
              </a:spcBef>
            </a:pPr>
            <a:r>
              <a:rPr sz="1200" b="1" spc="-100" dirty="0">
                <a:solidFill>
                  <a:srgbClr val="333333"/>
                </a:solidFill>
                <a:latin typeface="Montserrat" panose="00000500000000000000"/>
                <a:cs typeface="Montserrat" panose="00000500000000000000"/>
              </a:rPr>
              <a:t>Investor-</a:t>
            </a:r>
            <a:r>
              <a:rPr sz="1200" b="1" spc="-90" dirty="0">
                <a:solidFill>
                  <a:srgbClr val="333333"/>
                </a:solidFill>
                <a:latin typeface="Montserrat" panose="00000500000000000000"/>
                <a:cs typeface="Montserrat" panose="00000500000000000000"/>
              </a:rPr>
              <a:t>Aligned</a:t>
            </a:r>
            <a:r>
              <a:rPr sz="1200" b="1" dirty="0">
                <a:solidFill>
                  <a:srgbClr val="333333"/>
                </a:solidFill>
                <a:latin typeface="Montserrat" panose="00000500000000000000"/>
                <a:cs typeface="Montserrat" panose="00000500000000000000"/>
              </a:rPr>
              <a:t> </a:t>
            </a:r>
            <a:r>
              <a:rPr sz="1200" b="1" spc="-114" dirty="0">
                <a:solidFill>
                  <a:srgbClr val="333333"/>
                </a:solidFill>
                <a:latin typeface="Montserrat" panose="00000500000000000000"/>
                <a:cs typeface="Montserrat" panose="00000500000000000000"/>
              </a:rPr>
              <a:t>Fee</a:t>
            </a:r>
            <a:r>
              <a:rPr sz="1200" b="1"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Structure:</a:t>
            </a:r>
            <a:r>
              <a:rPr sz="1200" b="1" spc="-2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Management</a:t>
            </a:r>
            <a:r>
              <a:rPr sz="1150" spc="1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fees</a:t>
            </a:r>
            <a:r>
              <a:rPr sz="1150" spc="1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applied </a:t>
            </a:r>
            <a:r>
              <a:rPr sz="1150" spc="-65" dirty="0">
                <a:solidFill>
                  <a:srgbClr val="333333"/>
                </a:solidFill>
                <a:latin typeface="Montserrat" panose="00000500000000000000"/>
                <a:cs typeface="Montserrat" panose="00000500000000000000"/>
              </a:rPr>
              <a:t>exclusively</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deployed</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capital,</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creating</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direct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alignment</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with </a:t>
            </a:r>
            <a:r>
              <a:rPr sz="1150" spc="-65" dirty="0">
                <a:solidFill>
                  <a:srgbClr val="333333"/>
                </a:solidFill>
                <a:latin typeface="Montserrat" panose="00000500000000000000"/>
                <a:cs typeface="Montserrat" panose="00000500000000000000"/>
              </a:rPr>
              <a:t>investor</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interests</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optimizing</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investment</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economics</a:t>
            </a:r>
            <a:endParaRPr sz="1150">
              <a:latin typeface="Montserrat" panose="00000500000000000000"/>
              <a:cs typeface="Montserrat" panose="00000500000000000000"/>
            </a:endParaRPr>
          </a:p>
        </p:txBody>
      </p:sp>
      <p:sp>
        <p:nvSpPr>
          <p:cNvPr id="135" name="object 25"/>
          <p:cNvSpPr txBox="1"/>
          <p:nvPr/>
        </p:nvSpPr>
        <p:spPr>
          <a:xfrm>
            <a:off x="6083298" y="3477874"/>
            <a:ext cx="4279901" cy="248145"/>
          </a:xfrm>
          <a:prstGeom prst="rect">
            <a:avLst/>
          </a:prstGeom>
        </p:spPr>
        <p:txBody>
          <a:bodyPr vert="horz" wrap="square" lIns="0" tIns="17145" rIns="0" bIns="0" rtlCol="0">
            <a:spAutoFit/>
          </a:bodyPr>
          <a:lstStyle/>
          <a:p>
            <a:pPr marL="12700">
              <a:lnSpc>
                <a:spcPct val="100000"/>
              </a:lnSpc>
              <a:spcBef>
                <a:spcPts val="135"/>
              </a:spcBef>
            </a:pPr>
            <a:r>
              <a:rPr sz="1500" b="1" spc="-135" dirty="0">
                <a:solidFill>
                  <a:srgbClr val="C7B187"/>
                </a:solidFill>
                <a:latin typeface="Montserrat SemiBold" panose="00000700000000000000"/>
                <a:cs typeface="Montserrat SemiBold" panose="00000700000000000000"/>
              </a:rPr>
              <a:t>Low</a:t>
            </a:r>
            <a:r>
              <a:rPr sz="1500" b="1" spc="-30" dirty="0">
                <a:solidFill>
                  <a:srgbClr val="C7B187"/>
                </a:solidFill>
                <a:latin typeface="Montserrat SemiBold" panose="00000700000000000000"/>
                <a:cs typeface="Montserrat SemiBold" panose="00000700000000000000"/>
              </a:rPr>
              <a:t> </a:t>
            </a:r>
            <a:r>
              <a:rPr sz="1500" b="1" spc="-90" dirty="0">
                <a:solidFill>
                  <a:srgbClr val="C7B187"/>
                </a:solidFill>
                <a:latin typeface="Montserrat SemiBold" panose="00000700000000000000"/>
                <a:cs typeface="Montserrat SemiBold" panose="00000700000000000000"/>
              </a:rPr>
              <a:t>Correlation</a:t>
            </a:r>
            <a:r>
              <a:rPr sz="1500" b="1" spc="-30"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Strategy</a:t>
            </a:r>
            <a:r>
              <a:rPr sz="1500" b="1" spc="-30" dirty="0">
                <a:solidFill>
                  <a:srgbClr val="C7B187"/>
                </a:solidFill>
                <a:latin typeface="Montserrat SemiBold" panose="00000700000000000000"/>
                <a:cs typeface="Montserrat SemiBold" panose="00000700000000000000"/>
              </a:rPr>
              <a:t> </a:t>
            </a:r>
            <a:r>
              <a:rPr sz="1500" b="1" spc="-65" dirty="0">
                <a:solidFill>
                  <a:srgbClr val="C7B187"/>
                </a:solidFill>
                <a:latin typeface="Montserrat SemiBold" panose="00000700000000000000"/>
                <a:cs typeface="Montserrat SemiBold" panose="00000700000000000000"/>
              </a:rPr>
              <a:t>Controls</a:t>
            </a:r>
            <a:endParaRPr sz="1500" dirty="0">
              <a:latin typeface="Montserrat SemiBold" panose="00000700000000000000"/>
              <a:cs typeface="Montserrat SemiBold" panose="00000700000000000000"/>
            </a:endParaRPr>
          </a:p>
        </p:txBody>
      </p:sp>
      <p:pic>
        <p:nvPicPr>
          <p:cNvPr id="136" name="object 26"/>
          <p:cNvPicPr/>
          <p:nvPr/>
        </p:nvPicPr>
        <p:blipFill>
          <a:blip r:embed="rId8" cstate="print"/>
          <a:stretch>
            <a:fillRect/>
          </a:stretch>
        </p:blipFill>
        <p:spPr>
          <a:xfrm>
            <a:off x="6099809" y="5276371"/>
            <a:ext cx="144750" cy="152370"/>
          </a:xfrm>
          <a:prstGeom prst="rect">
            <a:avLst/>
          </a:prstGeom>
        </p:spPr>
      </p:pic>
      <p:sp>
        <p:nvSpPr>
          <p:cNvPr id="137" name="object 27"/>
          <p:cNvSpPr txBox="1"/>
          <p:nvPr/>
        </p:nvSpPr>
        <p:spPr>
          <a:xfrm>
            <a:off x="6311899" y="5214389"/>
            <a:ext cx="4551680" cy="829944"/>
          </a:xfrm>
          <a:prstGeom prst="rect">
            <a:avLst/>
          </a:prstGeom>
        </p:spPr>
        <p:txBody>
          <a:bodyPr vert="horz" wrap="square" lIns="0" tIns="29209" rIns="0" bIns="0" rtlCol="0">
            <a:spAutoFit/>
          </a:bodyPr>
          <a:lstStyle/>
          <a:p>
            <a:pPr marL="12700" marR="321310">
              <a:lnSpc>
                <a:spcPts val="1350"/>
              </a:lnSpc>
              <a:spcBef>
                <a:spcPts val="230"/>
              </a:spcBef>
            </a:pPr>
            <a:r>
              <a:rPr sz="1200" b="1" spc="-90" dirty="0">
                <a:solidFill>
                  <a:srgbClr val="333333"/>
                </a:solidFill>
                <a:latin typeface="Montserrat" panose="00000500000000000000"/>
                <a:cs typeface="Montserrat" panose="00000500000000000000"/>
              </a:rPr>
              <a:t>Idiosyncratic</a:t>
            </a:r>
            <a:r>
              <a:rPr sz="1200" b="1" spc="-20"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Alpha</a:t>
            </a:r>
            <a:r>
              <a:rPr sz="1200" b="1" spc="-15" dirty="0">
                <a:solidFill>
                  <a:srgbClr val="333333"/>
                </a:solidFill>
                <a:latin typeface="Montserrat" panose="00000500000000000000"/>
                <a:cs typeface="Montserrat" panose="00000500000000000000"/>
              </a:rPr>
              <a:t> </a:t>
            </a:r>
            <a:r>
              <a:rPr sz="1200" b="1" spc="-100" dirty="0">
                <a:solidFill>
                  <a:srgbClr val="333333"/>
                </a:solidFill>
                <a:latin typeface="Montserrat" panose="00000500000000000000"/>
                <a:cs typeface="Montserrat" panose="00000500000000000000"/>
              </a:rPr>
              <a:t>Focus:</a:t>
            </a:r>
            <a:r>
              <a:rPr sz="1200" b="1" spc="-4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Continuous</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measurement</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factor </a:t>
            </a:r>
            <a:r>
              <a:rPr sz="1150" spc="-10" dirty="0">
                <a:solidFill>
                  <a:srgbClr val="333333"/>
                </a:solidFill>
                <a:latin typeface="Montserrat" panose="00000500000000000000"/>
                <a:cs typeface="Montserrat" panose="00000500000000000000"/>
              </a:rPr>
              <a:t>exposures</a:t>
            </a:r>
            <a:endParaRPr sz="1150">
              <a:latin typeface="Montserrat" panose="00000500000000000000"/>
              <a:cs typeface="Montserrat" panose="00000500000000000000"/>
            </a:endParaRPr>
          </a:p>
          <a:p>
            <a:pPr marL="12700" marR="5080" indent="19050">
              <a:lnSpc>
                <a:spcPts val="1800"/>
              </a:lnSpc>
            </a:pPr>
            <a:r>
              <a:rPr sz="1200" b="1" spc="-85" dirty="0">
                <a:solidFill>
                  <a:srgbClr val="333333"/>
                </a:solidFill>
                <a:latin typeface="Montserrat" panose="00000500000000000000"/>
                <a:cs typeface="Montserrat" panose="00000500000000000000"/>
              </a:rPr>
              <a:t>Multi-</a:t>
            </a:r>
            <a:r>
              <a:rPr sz="1200" b="1" spc="-90" dirty="0">
                <a:solidFill>
                  <a:srgbClr val="333333"/>
                </a:solidFill>
                <a:latin typeface="Montserrat" panose="00000500000000000000"/>
                <a:cs typeface="Montserrat" panose="00000500000000000000"/>
              </a:rPr>
              <a:t>factor</a:t>
            </a:r>
            <a:r>
              <a:rPr sz="1200" b="1" spc="-5"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Risk</a:t>
            </a:r>
            <a:r>
              <a:rPr sz="1200" b="1"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Model:</a:t>
            </a:r>
            <a:r>
              <a:rPr sz="1200" b="1" spc="-2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Incorporates</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Asian</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10" dirty="0">
                <a:solidFill>
                  <a:srgbClr val="333333"/>
                </a:solidFill>
                <a:latin typeface="Montserrat" panose="00000500000000000000"/>
                <a:cs typeface="Montserrat" panose="00000500000000000000"/>
              </a:rPr>
              <a:t> </a:t>
            </a:r>
            <a:r>
              <a:rPr sz="1150" spc="-90" dirty="0">
                <a:solidFill>
                  <a:srgbClr val="333333"/>
                </a:solidFill>
                <a:latin typeface="Montserrat" panose="00000500000000000000"/>
                <a:cs typeface="Montserrat" panose="00000500000000000000"/>
              </a:rPr>
              <a:t>Western</a:t>
            </a:r>
            <a:r>
              <a:rPr sz="1150" spc="10"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dynamics </a:t>
            </a:r>
            <a:r>
              <a:rPr sz="1200" b="1" spc="-95" dirty="0">
                <a:solidFill>
                  <a:srgbClr val="333333"/>
                </a:solidFill>
                <a:latin typeface="Montserrat" panose="00000500000000000000"/>
                <a:cs typeface="Montserrat" panose="00000500000000000000"/>
              </a:rPr>
              <a:t>Strategic</a:t>
            </a:r>
            <a:r>
              <a:rPr sz="1200" b="1" spc="-25"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Overlay:</a:t>
            </a:r>
            <a:r>
              <a:rPr sz="1200" b="1" spc="-4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Tactical</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hedges</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for</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all-</a:t>
            </a:r>
            <a:r>
              <a:rPr sz="1150" spc="-75" dirty="0">
                <a:solidFill>
                  <a:srgbClr val="333333"/>
                </a:solidFill>
                <a:latin typeface="Montserrat" panose="00000500000000000000"/>
                <a:cs typeface="Montserrat" panose="00000500000000000000"/>
              </a:rPr>
              <a:t>weather</a:t>
            </a:r>
            <a:r>
              <a:rPr sz="1150" spc="-10" dirty="0">
                <a:solidFill>
                  <a:srgbClr val="333333"/>
                </a:solidFill>
                <a:latin typeface="Montserrat" panose="00000500000000000000"/>
                <a:cs typeface="Montserrat" panose="00000500000000000000"/>
              </a:rPr>
              <a:t> performance</a:t>
            </a:r>
            <a:endParaRPr sz="1150">
              <a:latin typeface="Montserrat" panose="00000500000000000000"/>
              <a:cs typeface="Montserrat" panose="00000500000000000000"/>
            </a:endParaRPr>
          </a:p>
        </p:txBody>
      </p:sp>
      <p:pic>
        <p:nvPicPr>
          <p:cNvPr id="138" name="object 28"/>
          <p:cNvPicPr/>
          <p:nvPr/>
        </p:nvPicPr>
        <p:blipFill>
          <a:blip r:embed="rId9" cstate="print"/>
          <a:stretch>
            <a:fillRect/>
          </a:stretch>
        </p:blipFill>
        <p:spPr>
          <a:xfrm>
            <a:off x="6105524" y="5666390"/>
            <a:ext cx="152399" cy="153412"/>
          </a:xfrm>
          <a:prstGeom prst="rect">
            <a:avLst/>
          </a:prstGeom>
        </p:spPr>
      </p:pic>
      <p:pic>
        <p:nvPicPr>
          <p:cNvPr id="139" name="object 29"/>
          <p:cNvPicPr/>
          <p:nvPr/>
        </p:nvPicPr>
        <p:blipFill>
          <a:blip r:embed="rId10" cstate="print"/>
          <a:stretch>
            <a:fillRect/>
          </a:stretch>
        </p:blipFill>
        <p:spPr>
          <a:xfrm>
            <a:off x="6100732" y="5895496"/>
            <a:ext cx="142934" cy="152161"/>
          </a:xfrm>
          <a:prstGeom prst="rect">
            <a:avLst/>
          </a:prstGeom>
        </p:spPr>
      </p:pic>
      <p:pic>
        <p:nvPicPr>
          <p:cNvPr id="140" name="object 31"/>
          <p:cNvPicPr/>
          <p:nvPr/>
        </p:nvPicPr>
        <p:blipFill>
          <a:blip r:embed="rId11" cstate="print"/>
          <a:stretch>
            <a:fillRect/>
          </a:stretch>
        </p:blipFill>
        <p:spPr>
          <a:xfrm>
            <a:off x="6095998" y="3819046"/>
            <a:ext cx="4762500" cy="1333499"/>
          </a:xfrm>
          <a:prstGeom prst="rect">
            <a:avLst/>
          </a:prstGeom>
        </p:spPr>
      </p:pic>
      <p:sp>
        <p:nvSpPr>
          <p:cNvPr id="141" name="object 32"/>
          <p:cNvSpPr txBox="1"/>
          <p:nvPr/>
        </p:nvSpPr>
        <p:spPr>
          <a:xfrm>
            <a:off x="6272013" y="4442235"/>
            <a:ext cx="838835" cy="320040"/>
          </a:xfrm>
          <a:prstGeom prst="rect">
            <a:avLst/>
          </a:prstGeom>
        </p:spPr>
        <p:txBody>
          <a:bodyPr vert="horz" wrap="square" lIns="0" tIns="24130" rIns="0" bIns="0" rtlCol="0">
            <a:spAutoFit/>
          </a:bodyPr>
          <a:lstStyle/>
          <a:p>
            <a:pPr marL="12700" marR="5080" indent="25400">
              <a:lnSpc>
                <a:spcPts val="1130"/>
              </a:lnSpc>
              <a:spcBef>
                <a:spcPts val="190"/>
              </a:spcBef>
            </a:pPr>
            <a:r>
              <a:rPr sz="1000" spc="-65" dirty="0">
                <a:solidFill>
                  <a:srgbClr val="333333"/>
                </a:solidFill>
                <a:latin typeface="Montserrat" panose="00000500000000000000"/>
                <a:cs typeface="Montserrat" panose="00000500000000000000"/>
              </a:rPr>
              <a:t>Cross-</a:t>
            </a:r>
            <a:r>
              <a:rPr sz="1000" spc="-40" dirty="0">
                <a:solidFill>
                  <a:srgbClr val="333333"/>
                </a:solidFill>
                <a:latin typeface="Montserrat" panose="00000500000000000000"/>
                <a:cs typeface="Montserrat" panose="00000500000000000000"/>
              </a:rPr>
              <a:t>Region </a:t>
            </a:r>
            <a:r>
              <a:rPr sz="1000" spc="-60" dirty="0">
                <a:solidFill>
                  <a:srgbClr val="333333"/>
                </a:solidFill>
                <a:latin typeface="Montserrat" panose="00000500000000000000"/>
                <a:cs typeface="Montserrat" panose="00000500000000000000"/>
              </a:rPr>
              <a:t>Diversification</a:t>
            </a:r>
            <a:endParaRPr sz="1000">
              <a:latin typeface="Montserrat" panose="00000500000000000000"/>
              <a:cs typeface="Montserrat" panose="00000500000000000000"/>
            </a:endParaRPr>
          </a:p>
        </p:txBody>
      </p:sp>
      <p:sp>
        <p:nvSpPr>
          <p:cNvPr id="142" name="object 33"/>
          <p:cNvSpPr txBox="1"/>
          <p:nvPr/>
        </p:nvSpPr>
        <p:spPr>
          <a:xfrm>
            <a:off x="7552828" y="4442235"/>
            <a:ext cx="658495" cy="320040"/>
          </a:xfrm>
          <a:prstGeom prst="rect">
            <a:avLst/>
          </a:prstGeom>
        </p:spPr>
        <p:txBody>
          <a:bodyPr vert="horz" wrap="square" lIns="0" tIns="24130" rIns="0" bIns="0" rtlCol="0">
            <a:spAutoFit/>
          </a:bodyPr>
          <a:lstStyle/>
          <a:p>
            <a:pPr marL="83820" marR="5080" indent="-71755">
              <a:lnSpc>
                <a:spcPts val="1130"/>
              </a:lnSpc>
              <a:spcBef>
                <a:spcPts val="190"/>
              </a:spcBef>
            </a:pPr>
            <a:r>
              <a:rPr sz="1000" spc="-65" dirty="0">
                <a:solidFill>
                  <a:srgbClr val="333333"/>
                </a:solidFill>
                <a:latin typeface="Montserrat" panose="00000500000000000000"/>
                <a:cs typeface="Montserrat" panose="00000500000000000000"/>
              </a:rPr>
              <a:t>Correlation</a:t>
            </a:r>
            <a:r>
              <a:rPr sz="1000" spc="-10" dirty="0">
                <a:solidFill>
                  <a:srgbClr val="333333"/>
                </a:solidFill>
                <a:latin typeface="Montserrat" panose="00000500000000000000"/>
                <a:cs typeface="Montserrat" panose="00000500000000000000"/>
              </a:rPr>
              <a:t> Analysis</a:t>
            </a:r>
            <a:endParaRPr sz="1000">
              <a:latin typeface="Montserrat" panose="00000500000000000000"/>
              <a:cs typeface="Montserrat" panose="00000500000000000000"/>
            </a:endParaRPr>
          </a:p>
        </p:txBody>
      </p:sp>
      <p:sp>
        <p:nvSpPr>
          <p:cNvPr id="143" name="object 34"/>
          <p:cNvSpPr txBox="1"/>
          <p:nvPr/>
        </p:nvSpPr>
        <p:spPr>
          <a:xfrm>
            <a:off x="8706544" y="4442235"/>
            <a:ext cx="732155" cy="320040"/>
          </a:xfrm>
          <a:prstGeom prst="rect">
            <a:avLst/>
          </a:prstGeom>
        </p:spPr>
        <p:txBody>
          <a:bodyPr vert="horz" wrap="square" lIns="0" tIns="24130" rIns="0" bIns="0" rtlCol="0">
            <a:spAutoFit/>
          </a:bodyPr>
          <a:lstStyle/>
          <a:p>
            <a:pPr marL="157480" marR="5080" indent="-145415">
              <a:lnSpc>
                <a:spcPts val="1130"/>
              </a:lnSpc>
              <a:spcBef>
                <a:spcPts val="190"/>
              </a:spcBef>
            </a:pPr>
            <a:r>
              <a:rPr sz="1000" spc="-70" dirty="0">
                <a:solidFill>
                  <a:srgbClr val="333333"/>
                </a:solidFill>
                <a:latin typeface="Montserrat" panose="00000500000000000000"/>
                <a:cs typeface="Montserrat" panose="00000500000000000000"/>
              </a:rPr>
              <a:t>Alpha</a:t>
            </a:r>
            <a:r>
              <a:rPr sz="1000" spc="1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Stress </a:t>
            </a:r>
            <a:r>
              <a:rPr sz="1000" spc="-10" dirty="0">
                <a:solidFill>
                  <a:srgbClr val="333333"/>
                </a:solidFill>
                <a:latin typeface="Montserrat" panose="00000500000000000000"/>
                <a:cs typeface="Montserrat" panose="00000500000000000000"/>
              </a:rPr>
              <a:t>Testing</a:t>
            </a:r>
            <a:endParaRPr sz="1000">
              <a:latin typeface="Montserrat" panose="00000500000000000000"/>
              <a:cs typeface="Montserrat" panose="00000500000000000000"/>
            </a:endParaRPr>
          </a:p>
        </p:txBody>
      </p:sp>
      <p:sp>
        <p:nvSpPr>
          <p:cNvPr id="144" name="object 35"/>
          <p:cNvSpPr txBox="1"/>
          <p:nvPr/>
        </p:nvSpPr>
        <p:spPr>
          <a:xfrm>
            <a:off x="9880649" y="4442235"/>
            <a:ext cx="765175" cy="320040"/>
          </a:xfrm>
          <a:prstGeom prst="rect">
            <a:avLst/>
          </a:prstGeom>
        </p:spPr>
        <p:txBody>
          <a:bodyPr vert="horz" wrap="square" lIns="0" tIns="24130" rIns="0" bIns="0" rtlCol="0">
            <a:spAutoFit/>
          </a:bodyPr>
          <a:lstStyle/>
          <a:p>
            <a:pPr marL="106680" marR="5080" indent="-94615">
              <a:lnSpc>
                <a:spcPts val="1130"/>
              </a:lnSpc>
              <a:spcBef>
                <a:spcPts val="190"/>
              </a:spcBef>
            </a:pPr>
            <a:r>
              <a:rPr sz="1000" spc="-60" dirty="0">
                <a:solidFill>
                  <a:srgbClr val="333333"/>
                </a:solidFill>
                <a:latin typeface="Montserrat" panose="00000500000000000000"/>
                <a:cs typeface="Montserrat" panose="00000500000000000000"/>
              </a:rPr>
              <a:t>Multi-</a:t>
            </a:r>
            <a:r>
              <a:rPr sz="1000" spc="-75" dirty="0">
                <a:solidFill>
                  <a:srgbClr val="333333"/>
                </a:solidFill>
                <a:latin typeface="Montserrat" panose="00000500000000000000"/>
                <a:cs typeface="Montserrat" panose="00000500000000000000"/>
              </a:rPr>
              <a:t>Market</a:t>
            </a:r>
            <a:r>
              <a:rPr sz="1000" spc="-10" dirty="0">
                <a:solidFill>
                  <a:srgbClr val="333333"/>
                </a:solidFill>
                <a:latin typeface="Montserrat" panose="00000500000000000000"/>
                <a:cs typeface="Montserrat" panose="00000500000000000000"/>
              </a:rPr>
              <a:t> Scenarios</a:t>
            </a:r>
            <a:endParaRPr sz="1000">
              <a:latin typeface="Montserrat" panose="00000500000000000000"/>
              <a:cs typeface="Montserrat" panose="00000500000000000000"/>
            </a:endParaRPr>
          </a:p>
        </p:txBody>
      </p:sp>
      <p:sp>
        <p:nvSpPr>
          <p:cNvPr id="145" name="object 28"/>
          <p:cNvSpPr txBox="1"/>
          <p:nvPr/>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
        <p:nvSpPr>
          <p:cNvPr id="146" name="TextBox 145"/>
          <p:cNvSpPr txBox="1"/>
          <p:nvPr/>
        </p:nvSpPr>
        <p:spPr>
          <a:xfrm>
            <a:off x="5929312" y="6349675"/>
            <a:ext cx="441325" cy="246221"/>
          </a:xfrm>
          <a:prstGeom prst="rect">
            <a:avLst/>
          </a:prstGeom>
          <a:noFill/>
        </p:spPr>
        <p:txBody>
          <a:bodyPr wrap="square" rtlCol="0">
            <a:spAutoFit/>
          </a:bodyPr>
          <a:lstStyle/>
          <a:p>
            <a:r>
              <a:rPr lang="en-US" sz="1000" dirty="0">
                <a:solidFill>
                  <a:schemeClr val="bg1">
                    <a:lumMod val="50000"/>
                  </a:schemeClr>
                </a:solidFil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800" y="428361"/>
            <a:ext cx="6212840" cy="443711"/>
          </a:xfrm>
          <a:prstGeom prst="rect">
            <a:avLst/>
          </a:prstGeom>
        </p:spPr>
        <p:txBody>
          <a:bodyPr vert="horz" wrap="square" lIns="0" tIns="12700" rIns="0" bIns="0" rtlCol="0">
            <a:spAutoFit/>
          </a:bodyPr>
          <a:lstStyle/>
          <a:p>
            <a:pPr marL="12700">
              <a:lnSpc>
                <a:spcPct val="100000"/>
              </a:lnSpc>
              <a:spcBef>
                <a:spcPts val="100"/>
              </a:spcBef>
            </a:pPr>
            <a:r>
              <a:rPr sz="2800" b="1" spc="-280" dirty="0">
                <a:solidFill>
                  <a:srgbClr val="333333"/>
                </a:solidFill>
                <a:latin typeface="Montserrat SemiBold" panose="00000700000000000000"/>
                <a:cs typeface="Montserrat SemiBold" panose="00000700000000000000"/>
              </a:rPr>
              <a:t>Track</a:t>
            </a:r>
            <a:r>
              <a:rPr sz="2800" b="1" spc="-160" dirty="0">
                <a:solidFill>
                  <a:srgbClr val="333333"/>
                </a:solidFill>
                <a:latin typeface="Montserrat SemiBold" panose="00000700000000000000"/>
                <a:cs typeface="Montserrat SemiBold" panose="00000700000000000000"/>
              </a:rPr>
              <a:t> </a:t>
            </a:r>
            <a:r>
              <a:rPr sz="2800" b="1" spc="-250" dirty="0">
                <a:solidFill>
                  <a:srgbClr val="333333"/>
                </a:solidFill>
                <a:latin typeface="Montserrat SemiBold" panose="00000700000000000000"/>
                <a:cs typeface="Montserrat SemiBold" panose="00000700000000000000"/>
              </a:rPr>
              <a:t>Record:</a:t>
            </a:r>
            <a:r>
              <a:rPr sz="2800" b="1" spc="-155" dirty="0">
                <a:solidFill>
                  <a:srgbClr val="333333"/>
                </a:solidFill>
                <a:latin typeface="Montserrat SemiBold" panose="00000700000000000000"/>
                <a:cs typeface="Montserrat SemiBold" panose="00000700000000000000"/>
              </a:rPr>
              <a:t> </a:t>
            </a:r>
            <a:r>
              <a:rPr sz="2800" b="1" spc="-275" dirty="0">
                <a:solidFill>
                  <a:srgbClr val="333333"/>
                </a:solidFill>
                <a:latin typeface="Montserrat SemiBold" panose="00000700000000000000"/>
                <a:cs typeface="Montserrat SemiBold" panose="00000700000000000000"/>
              </a:rPr>
              <a:t>Performance</a:t>
            </a:r>
            <a:r>
              <a:rPr sz="2800" b="1" spc="-160" dirty="0">
                <a:solidFill>
                  <a:srgbClr val="333333"/>
                </a:solidFill>
                <a:latin typeface="Montserrat SemiBold" panose="00000700000000000000"/>
                <a:cs typeface="Montserrat SemiBold" panose="00000700000000000000"/>
              </a:rPr>
              <a:t> </a:t>
            </a:r>
            <a:r>
              <a:rPr sz="2800" b="1" spc="-185" dirty="0">
                <a:solidFill>
                  <a:srgbClr val="333333"/>
                </a:solidFill>
                <a:latin typeface="Montserrat SemiBold" panose="00000700000000000000"/>
                <a:cs typeface="Montserrat SemiBold" panose="00000700000000000000"/>
              </a:rPr>
              <a:t>Highlights</a:t>
            </a:r>
            <a:endParaRPr sz="2800" dirty="0">
              <a:latin typeface="Montserrat SemiBold" panose="00000700000000000000"/>
              <a:cs typeface="Montserrat SemiBold" panose="00000700000000000000"/>
            </a:endParaRPr>
          </a:p>
        </p:txBody>
      </p:sp>
      <p:sp>
        <p:nvSpPr>
          <p:cNvPr id="4" name="object 4"/>
          <p:cNvSpPr/>
          <p:nvPr/>
        </p:nvSpPr>
        <p:spPr>
          <a:xfrm>
            <a:off x="952499" y="1599406"/>
            <a:ext cx="5029200" cy="9525"/>
          </a:xfrm>
          <a:custGeom>
            <a:avLst/>
            <a:gdLst/>
            <a:ahLst/>
            <a:cxnLst/>
            <a:rect l="l" t="t" r="r" b="b"/>
            <a:pathLst>
              <a:path w="5029200" h="9525">
                <a:moveTo>
                  <a:pt x="5029199" y="9524"/>
                </a:moveTo>
                <a:lnTo>
                  <a:pt x="0" y="9524"/>
                </a:lnTo>
                <a:lnTo>
                  <a:pt x="0" y="0"/>
                </a:lnTo>
                <a:lnTo>
                  <a:pt x="5029199" y="0"/>
                </a:lnTo>
                <a:lnTo>
                  <a:pt x="5029199" y="9524"/>
                </a:lnTo>
                <a:close/>
              </a:path>
            </a:pathLst>
          </a:custGeom>
          <a:solidFill>
            <a:srgbClr val="DFDFDF"/>
          </a:solidFill>
        </p:spPr>
        <p:txBody>
          <a:bodyPr wrap="square" lIns="0" tIns="0" rIns="0" bIns="0" rtlCol="0"/>
          <a:lstStyle/>
          <a:p>
            <a:endParaRPr/>
          </a:p>
        </p:txBody>
      </p:sp>
      <p:grpSp>
        <p:nvGrpSpPr>
          <p:cNvPr id="5" name="object 5"/>
          <p:cNvGrpSpPr/>
          <p:nvPr/>
        </p:nvGrpSpPr>
        <p:grpSpPr>
          <a:xfrm>
            <a:off x="952499" y="1723231"/>
            <a:ext cx="5029200" cy="2286000"/>
            <a:chOff x="952499" y="1800224"/>
            <a:chExt cx="5029200" cy="2286000"/>
          </a:xfrm>
        </p:grpSpPr>
        <p:sp>
          <p:nvSpPr>
            <p:cNvPr id="6" name="object 6"/>
            <p:cNvSpPr/>
            <p:nvPr/>
          </p:nvSpPr>
          <p:spPr>
            <a:xfrm>
              <a:off x="957262" y="1804987"/>
              <a:ext cx="5019675" cy="2276475"/>
            </a:xfrm>
            <a:custGeom>
              <a:avLst/>
              <a:gdLst/>
              <a:ahLst/>
              <a:cxnLst/>
              <a:rect l="l" t="t" r="r" b="b"/>
              <a:pathLst>
                <a:path w="5019675" h="2276475">
                  <a:moveTo>
                    <a:pt x="4952927" y="2276474"/>
                  </a:moveTo>
                  <a:lnTo>
                    <a:pt x="66746" y="2276474"/>
                  </a:lnTo>
                  <a:lnTo>
                    <a:pt x="62101" y="2276016"/>
                  </a:lnTo>
                  <a:lnTo>
                    <a:pt x="24240" y="2258867"/>
                  </a:lnTo>
                  <a:lnTo>
                    <a:pt x="2287" y="2223574"/>
                  </a:lnTo>
                  <a:lnTo>
                    <a:pt x="0" y="2209728"/>
                  </a:lnTo>
                  <a:lnTo>
                    <a:pt x="0" y="2205037"/>
                  </a:lnTo>
                  <a:lnTo>
                    <a:pt x="0" y="66746"/>
                  </a:lnTo>
                  <a:lnTo>
                    <a:pt x="14645" y="27848"/>
                  </a:lnTo>
                  <a:lnTo>
                    <a:pt x="48433" y="3642"/>
                  </a:lnTo>
                  <a:lnTo>
                    <a:pt x="66746" y="0"/>
                  </a:lnTo>
                  <a:lnTo>
                    <a:pt x="4952927" y="0"/>
                  </a:lnTo>
                  <a:lnTo>
                    <a:pt x="4991825" y="14645"/>
                  </a:lnTo>
                  <a:lnTo>
                    <a:pt x="5016031" y="48432"/>
                  </a:lnTo>
                  <a:lnTo>
                    <a:pt x="5019674" y="66746"/>
                  </a:lnTo>
                  <a:lnTo>
                    <a:pt x="5019674" y="2209728"/>
                  </a:lnTo>
                  <a:lnTo>
                    <a:pt x="5005028" y="2248625"/>
                  </a:lnTo>
                  <a:lnTo>
                    <a:pt x="4971240" y="2272831"/>
                  </a:lnTo>
                  <a:lnTo>
                    <a:pt x="4957572" y="2276016"/>
                  </a:lnTo>
                  <a:lnTo>
                    <a:pt x="4952927" y="2276474"/>
                  </a:lnTo>
                  <a:close/>
                </a:path>
              </a:pathLst>
            </a:custGeom>
            <a:solidFill>
              <a:srgbClr val="F9F9F9"/>
            </a:solidFill>
          </p:spPr>
          <p:txBody>
            <a:bodyPr wrap="square" lIns="0" tIns="0" rIns="0" bIns="0" rtlCol="0"/>
            <a:lstStyle/>
            <a:p>
              <a:endParaRPr/>
            </a:p>
          </p:txBody>
        </p:sp>
        <p:sp>
          <p:nvSpPr>
            <p:cNvPr id="7" name="object 7"/>
            <p:cNvSpPr/>
            <p:nvPr/>
          </p:nvSpPr>
          <p:spPr>
            <a:xfrm>
              <a:off x="957262" y="1804987"/>
              <a:ext cx="5019675" cy="2276475"/>
            </a:xfrm>
            <a:custGeom>
              <a:avLst/>
              <a:gdLst/>
              <a:ahLst/>
              <a:cxnLst/>
              <a:rect l="l" t="t" r="r" b="b"/>
              <a:pathLst>
                <a:path w="5019675" h="2276475">
                  <a:moveTo>
                    <a:pt x="0" y="2205037"/>
                  </a:moveTo>
                  <a:lnTo>
                    <a:pt x="0" y="71437"/>
                  </a:lnTo>
                  <a:lnTo>
                    <a:pt x="0" y="66746"/>
                  </a:lnTo>
                  <a:lnTo>
                    <a:pt x="457" y="62101"/>
                  </a:lnTo>
                  <a:lnTo>
                    <a:pt x="12039" y="31748"/>
                  </a:lnTo>
                  <a:lnTo>
                    <a:pt x="14645" y="27848"/>
                  </a:lnTo>
                  <a:lnTo>
                    <a:pt x="17606" y="24240"/>
                  </a:lnTo>
                  <a:lnTo>
                    <a:pt x="20923" y="20923"/>
                  </a:lnTo>
                  <a:lnTo>
                    <a:pt x="24240" y="17606"/>
                  </a:lnTo>
                  <a:lnTo>
                    <a:pt x="27848" y="14645"/>
                  </a:lnTo>
                  <a:lnTo>
                    <a:pt x="31749" y="12039"/>
                  </a:lnTo>
                  <a:lnTo>
                    <a:pt x="35649" y="9433"/>
                  </a:lnTo>
                  <a:lnTo>
                    <a:pt x="39765" y="7232"/>
                  </a:lnTo>
                  <a:lnTo>
                    <a:pt x="44099" y="5437"/>
                  </a:lnTo>
                  <a:lnTo>
                    <a:pt x="48433" y="3642"/>
                  </a:lnTo>
                  <a:lnTo>
                    <a:pt x="52900" y="2287"/>
                  </a:lnTo>
                  <a:lnTo>
                    <a:pt x="57500" y="1372"/>
                  </a:lnTo>
                  <a:lnTo>
                    <a:pt x="62101" y="457"/>
                  </a:lnTo>
                  <a:lnTo>
                    <a:pt x="66746" y="0"/>
                  </a:lnTo>
                  <a:lnTo>
                    <a:pt x="71437" y="0"/>
                  </a:lnTo>
                  <a:lnTo>
                    <a:pt x="4948237" y="0"/>
                  </a:lnTo>
                  <a:lnTo>
                    <a:pt x="4952927" y="0"/>
                  </a:lnTo>
                  <a:lnTo>
                    <a:pt x="4957572" y="457"/>
                  </a:lnTo>
                  <a:lnTo>
                    <a:pt x="4962172" y="1372"/>
                  </a:lnTo>
                  <a:lnTo>
                    <a:pt x="4966773" y="2287"/>
                  </a:lnTo>
                  <a:lnTo>
                    <a:pt x="4998750" y="20923"/>
                  </a:lnTo>
                  <a:lnTo>
                    <a:pt x="5002067" y="24240"/>
                  </a:lnTo>
                  <a:lnTo>
                    <a:pt x="5018301" y="57500"/>
                  </a:lnTo>
                  <a:lnTo>
                    <a:pt x="5019217" y="62101"/>
                  </a:lnTo>
                  <a:lnTo>
                    <a:pt x="5019674" y="66746"/>
                  </a:lnTo>
                  <a:lnTo>
                    <a:pt x="5019674" y="71437"/>
                  </a:lnTo>
                  <a:lnTo>
                    <a:pt x="5019674" y="2205037"/>
                  </a:lnTo>
                  <a:lnTo>
                    <a:pt x="5019674" y="2209728"/>
                  </a:lnTo>
                  <a:lnTo>
                    <a:pt x="5019217" y="2214373"/>
                  </a:lnTo>
                  <a:lnTo>
                    <a:pt x="5018301" y="2218974"/>
                  </a:lnTo>
                  <a:lnTo>
                    <a:pt x="5017386" y="2223574"/>
                  </a:lnTo>
                  <a:lnTo>
                    <a:pt x="4998750" y="2255550"/>
                  </a:lnTo>
                  <a:lnTo>
                    <a:pt x="4995433" y="2258867"/>
                  </a:lnTo>
                  <a:lnTo>
                    <a:pt x="4962172" y="2275101"/>
                  </a:lnTo>
                  <a:lnTo>
                    <a:pt x="4957572" y="2276016"/>
                  </a:lnTo>
                  <a:lnTo>
                    <a:pt x="4952927" y="2276474"/>
                  </a:lnTo>
                  <a:lnTo>
                    <a:pt x="4948237" y="2276474"/>
                  </a:lnTo>
                  <a:lnTo>
                    <a:pt x="71437" y="2276474"/>
                  </a:lnTo>
                  <a:lnTo>
                    <a:pt x="66746" y="2276474"/>
                  </a:lnTo>
                  <a:lnTo>
                    <a:pt x="62101" y="2276016"/>
                  </a:lnTo>
                  <a:lnTo>
                    <a:pt x="57500" y="2275101"/>
                  </a:lnTo>
                  <a:lnTo>
                    <a:pt x="52900" y="2274186"/>
                  </a:lnTo>
                  <a:lnTo>
                    <a:pt x="31749" y="2264434"/>
                  </a:lnTo>
                  <a:lnTo>
                    <a:pt x="27848" y="2261828"/>
                  </a:lnTo>
                  <a:lnTo>
                    <a:pt x="24240" y="2258867"/>
                  </a:lnTo>
                  <a:lnTo>
                    <a:pt x="20923" y="2255550"/>
                  </a:lnTo>
                  <a:lnTo>
                    <a:pt x="17606" y="2252234"/>
                  </a:lnTo>
                  <a:lnTo>
                    <a:pt x="14645" y="2248625"/>
                  </a:lnTo>
                  <a:lnTo>
                    <a:pt x="12039" y="2244725"/>
                  </a:lnTo>
                  <a:lnTo>
                    <a:pt x="9433" y="2240825"/>
                  </a:lnTo>
                  <a:lnTo>
                    <a:pt x="1372" y="2218973"/>
                  </a:lnTo>
                  <a:lnTo>
                    <a:pt x="457" y="2214373"/>
                  </a:lnTo>
                  <a:lnTo>
                    <a:pt x="0" y="2209728"/>
                  </a:lnTo>
                  <a:lnTo>
                    <a:pt x="0" y="2205037"/>
                  </a:lnTo>
                  <a:close/>
                </a:path>
              </a:pathLst>
            </a:custGeom>
            <a:ln w="9524">
              <a:solidFill>
                <a:srgbClr val="DFDFD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1057274" y="1904999"/>
              <a:ext cx="4810124" cy="2076449"/>
            </a:xfrm>
            <a:prstGeom prst="rect">
              <a:avLst/>
            </a:prstGeom>
          </p:spPr>
        </p:pic>
      </p:grpSp>
      <p:sp>
        <p:nvSpPr>
          <p:cNvPr id="9" name="object 9"/>
          <p:cNvSpPr/>
          <p:nvPr/>
        </p:nvSpPr>
        <p:spPr>
          <a:xfrm>
            <a:off x="952499" y="4485481"/>
            <a:ext cx="5029200" cy="9525"/>
          </a:xfrm>
          <a:custGeom>
            <a:avLst/>
            <a:gdLst/>
            <a:ahLst/>
            <a:cxnLst/>
            <a:rect l="l" t="t" r="r" b="b"/>
            <a:pathLst>
              <a:path w="5029200" h="9525">
                <a:moveTo>
                  <a:pt x="5029199" y="9524"/>
                </a:moveTo>
                <a:lnTo>
                  <a:pt x="0" y="9524"/>
                </a:lnTo>
                <a:lnTo>
                  <a:pt x="0" y="0"/>
                </a:lnTo>
                <a:lnTo>
                  <a:pt x="5029199" y="0"/>
                </a:lnTo>
                <a:lnTo>
                  <a:pt x="5029199" y="9524"/>
                </a:lnTo>
                <a:close/>
              </a:path>
            </a:pathLst>
          </a:custGeom>
          <a:solidFill>
            <a:srgbClr val="DFDFDF"/>
          </a:solidFill>
        </p:spPr>
        <p:txBody>
          <a:bodyPr wrap="square" lIns="0" tIns="0" rIns="0" bIns="0" rtlCol="0"/>
          <a:lstStyle/>
          <a:p>
            <a:endParaRPr/>
          </a:p>
        </p:txBody>
      </p:sp>
      <p:sp>
        <p:nvSpPr>
          <p:cNvPr id="10" name="object 10"/>
          <p:cNvSpPr txBox="1"/>
          <p:nvPr/>
        </p:nvSpPr>
        <p:spPr>
          <a:xfrm>
            <a:off x="939800" y="4141679"/>
            <a:ext cx="2458720" cy="285750"/>
          </a:xfrm>
          <a:prstGeom prst="rect">
            <a:avLst/>
          </a:prstGeom>
        </p:spPr>
        <p:txBody>
          <a:bodyPr vert="horz" wrap="square" lIns="0" tIns="13335" rIns="0" bIns="0" rtlCol="0">
            <a:spAutoFit/>
          </a:bodyPr>
          <a:lstStyle/>
          <a:p>
            <a:pPr marL="12700">
              <a:lnSpc>
                <a:spcPct val="100000"/>
              </a:lnSpc>
              <a:spcBef>
                <a:spcPts val="105"/>
              </a:spcBef>
            </a:pPr>
            <a:r>
              <a:rPr sz="1700" b="1" spc="-155" dirty="0">
                <a:solidFill>
                  <a:srgbClr val="C7B187"/>
                </a:solidFill>
                <a:latin typeface="Montserrat SemiBold" panose="00000700000000000000"/>
                <a:cs typeface="Montserrat SemiBold" panose="00000700000000000000"/>
              </a:rPr>
              <a:t>Key</a:t>
            </a:r>
            <a:r>
              <a:rPr sz="1700" b="1" spc="-50" dirty="0">
                <a:solidFill>
                  <a:srgbClr val="C7B187"/>
                </a:solidFill>
                <a:latin typeface="Montserrat SemiBold" panose="00000700000000000000"/>
                <a:cs typeface="Montserrat SemiBold" panose="00000700000000000000"/>
              </a:rPr>
              <a:t> </a:t>
            </a:r>
            <a:r>
              <a:rPr sz="1700" b="1" spc="-120" dirty="0">
                <a:solidFill>
                  <a:srgbClr val="C7B187"/>
                </a:solidFill>
                <a:latin typeface="Montserrat SemiBold" panose="00000700000000000000"/>
                <a:cs typeface="Montserrat SemiBold" panose="00000700000000000000"/>
              </a:rPr>
              <a:t>Metrics</a:t>
            </a:r>
            <a:r>
              <a:rPr sz="1700" b="1" spc="-45" dirty="0">
                <a:solidFill>
                  <a:srgbClr val="C7B187"/>
                </a:solidFill>
                <a:latin typeface="Montserrat SemiBold" panose="00000700000000000000"/>
                <a:cs typeface="Montserrat SemiBold" panose="00000700000000000000"/>
              </a:rPr>
              <a:t> </a:t>
            </a:r>
            <a:r>
              <a:rPr sz="1700" b="1" spc="-105" dirty="0">
                <a:solidFill>
                  <a:srgbClr val="C7B187"/>
                </a:solidFill>
                <a:latin typeface="Montserrat SemiBold" panose="00000700000000000000"/>
                <a:cs typeface="Montserrat SemiBold" panose="00000700000000000000"/>
              </a:rPr>
              <a:t>(Annualized)</a:t>
            </a:r>
            <a:endParaRPr sz="1700">
              <a:latin typeface="Montserrat SemiBold" panose="00000700000000000000"/>
              <a:cs typeface="Montserrat SemiBold" panose="00000700000000000000"/>
            </a:endParaRPr>
          </a:p>
        </p:txBody>
      </p:sp>
      <p:grpSp>
        <p:nvGrpSpPr>
          <p:cNvPr id="11" name="object 11"/>
          <p:cNvGrpSpPr/>
          <p:nvPr/>
        </p:nvGrpSpPr>
        <p:grpSpPr>
          <a:xfrm>
            <a:off x="952499" y="4609306"/>
            <a:ext cx="1600200" cy="876300"/>
            <a:chOff x="952499" y="4686299"/>
            <a:chExt cx="1600200" cy="876300"/>
          </a:xfrm>
        </p:grpSpPr>
        <p:sp>
          <p:nvSpPr>
            <p:cNvPr id="12" name="object 12"/>
            <p:cNvSpPr/>
            <p:nvPr/>
          </p:nvSpPr>
          <p:spPr>
            <a:xfrm>
              <a:off x="966787" y="4686299"/>
              <a:ext cx="1586230" cy="876300"/>
            </a:xfrm>
            <a:custGeom>
              <a:avLst/>
              <a:gdLst/>
              <a:ahLst/>
              <a:cxnLst/>
              <a:rect l="l" t="t" r="r" b="b"/>
              <a:pathLst>
                <a:path w="1586230" h="876300">
                  <a:moveTo>
                    <a:pt x="1532514" y="876299"/>
                  </a:moveTo>
                  <a:lnTo>
                    <a:pt x="40048" y="876299"/>
                  </a:lnTo>
                  <a:lnTo>
                    <a:pt x="37260" y="875933"/>
                  </a:lnTo>
                  <a:lnTo>
                    <a:pt x="5659" y="847779"/>
                  </a:lnTo>
                  <a:lnTo>
                    <a:pt x="0" y="822902"/>
                  </a:lnTo>
                  <a:lnTo>
                    <a:pt x="0" y="819149"/>
                  </a:lnTo>
                  <a:lnTo>
                    <a:pt x="0" y="53397"/>
                  </a:lnTo>
                  <a:lnTo>
                    <a:pt x="14544" y="14084"/>
                  </a:lnTo>
                  <a:lnTo>
                    <a:pt x="40048" y="0"/>
                  </a:lnTo>
                  <a:lnTo>
                    <a:pt x="1532514" y="0"/>
                  </a:lnTo>
                  <a:lnTo>
                    <a:pt x="1571826" y="19391"/>
                  </a:lnTo>
                  <a:lnTo>
                    <a:pt x="1585912" y="53397"/>
                  </a:lnTo>
                  <a:lnTo>
                    <a:pt x="1585912" y="822902"/>
                  </a:lnTo>
                  <a:lnTo>
                    <a:pt x="1566519" y="862214"/>
                  </a:lnTo>
                  <a:lnTo>
                    <a:pt x="1536231" y="875933"/>
                  </a:lnTo>
                  <a:lnTo>
                    <a:pt x="1532514" y="876299"/>
                  </a:lnTo>
                  <a:close/>
                </a:path>
              </a:pathLst>
            </a:custGeom>
            <a:solidFill>
              <a:srgbClr val="F7F7F7"/>
            </a:solidFill>
          </p:spPr>
          <p:txBody>
            <a:bodyPr wrap="square" lIns="0" tIns="0" rIns="0" bIns="0" rtlCol="0"/>
            <a:lstStyle/>
            <a:p>
              <a:endParaRPr/>
            </a:p>
          </p:txBody>
        </p:sp>
        <p:sp>
          <p:nvSpPr>
            <p:cNvPr id="13" name="object 13"/>
            <p:cNvSpPr/>
            <p:nvPr/>
          </p:nvSpPr>
          <p:spPr>
            <a:xfrm>
              <a:off x="952499" y="4686299"/>
              <a:ext cx="57150" cy="876300"/>
            </a:xfrm>
            <a:custGeom>
              <a:avLst/>
              <a:gdLst/>
              <a:ahLst/>
              <a:cxnLst/>
              <a:rect l="l" t="t" r="r" b="b"/>
              <a:pathLst>
                <a:path w="57150" h="876300">
                  <a:moveTo>
                    <a:pt x="57150" y="876299"/>
                  </a:moveTo>
                  <a:lnTo>
                    <a:pt x="49571" y="876299"/>
                  </a:lnTo>
                  <a:lnTo>
                    <a:pt x="42281" y="874849"/>
                  </a:lnTo>
                  <a:lnTo>
                    <a:pt x="7250" y="848021"/>
                  </a:lnTo>
                  <a:lnTo>
                    <a:pt x="0" y="826728"/>
                  </a:lnTo>
                  <a:lnTo>
                    <a:pt x="0" y="49571"/>
                  </a:lnTo>
                  <a:lnTo>
                    <a:pt x="22097" y="11380"/>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14" name="object 14"/>
          <p:cNvSpPr txBox="1"/>
          <p:nvPr/>
        </p:nvSpPr>
        <p:spPr>
          <a:xfrm>
            <a:off x="1111250" y="4713303"/>
            <a:ext cx="822960" cy="171450"/>
          </a:xfrm>
          <a:prstGeom prst="rect">
            <a:avLst/>
          </a:prstGeom>
        </p:spPr>
        <p:txBody>
          <a:bodyPr vert="horz" wrap="square" lIns="0" tIns="13335" rIns="0" bIns="0" rtlCol="0">
            <a:spAutoFit/>
          </a:bodyPr>
          <a:lstStyle/>
          <a:p>
            <a:pPr marL="12700">
              <a:lnSpc>
                <a:spcPct val="100000"/>
              </a:lnSpc>
              <a:spcBef>
                <a:spcPts val="105"/>
              </a:spcBef>
            </a:pPr>
            <a:r>
              <a:rPr sz="950" dirty="0">
                <a:solidFill>
                  <a:srgbClr val="545454"/>
                </a:solidFill>
                <a:latin typeface="Montserrat" panose="00000500000000000000"/>
                <a:cs typeface="Montserrat" panose="00000500000000000000"/>
              </a:rPr>
              <a:t>NET</a:t>
            </a:r>
            <a:r>
              <a:rPr sz="950" spc="15" dirty="0">
                <a:solidFill>
                  <a:srgbClr val="545454"/>
                </a:solidFill>
                <a:latin typeface="Montserrat" panose="00000500000000000000"/>
                <a:cs typeface="Montserrat" panose="00000500000000000000"/>
              </a:rPr>
              <a:t> </a:t>
            </a:r>
            <a:r>
              <a:rPr sz="950" spc="-10" dirty="0">
                <a:solidFill>
                  <a:srgbClr val="545454"/>
                </a:solidFill>
                <a:latin typeface="Montserrat" panose="00000500000000000000"/>
                <a:cs typeface="Montserrat" panose="00000500000000000000"/>
              </a:rPr>
              <a:t>RETURN</a:t>
            </a:r>
            <a:endParaRPr sz="950">
              <a:latin typeface="Montserrat" panose="00000500000000000000"/>
              <a:cs typeface="Montserrat" panose="00000500000000000000"/>
            </a:endParaRPr>
          </a:p>
        </p:txBody>
      </p:sp>
      <p:sp>
        <p:nvSpPr>
          <p:cNvPr id="15" name="object 15"/>
          <p:cNvSpPr txBox="1"/>
          <p:nvPr/>
        </p:nvSpPr>
        <p:spPr>
          <a:xfrm>
            <a:off x="1111250" y="4801210"/>
            <a:ext cx="762635" cy="565785"/>
          </a:xfrm>
          <a:prstGeom prst="rect">
            <a:avLst/>
          </a:prstGeom>
        </p:spPr>
        <p:txBody>
          <a:bodyPr vert="horz" wrap="square" lIns="0" tIns="99695" rIns="0" bIns="0" rtlCol="0">
            <a:spAutoFit/>
          </a:bodyPr>
          <a:lstStyle/>
          <a:p>
            <a:pPr marL="12700">
              <a:lnSpc>
                <a:spcPct val="100000"/>
              </a:lnSpc>
              <a:spcBef>
                <a:spcPts val="785"/>
              </a:spcBef>
            </a:pPr>
            <a:r>
              <a:rPr sz="1900" b="1" spc="-25" dirty="0">
                <a:solidFill>
                  <a:srgbClr val="C7B187"/>
                </a:solidFill>
                <a:latin typeface="Montserrat SemiBold" panose="00000700000000000000"/>
                <a:cs typeface="Montserrat SemiBold" panose="00000700000000000000"/>
              </a:rPr>
              <a:t>15%</a:t>
            </a:r>
            <a:endParaRPr sz="1900">
              <a:latin typeface="Montserrat SemiBold" panose="00000700000000000000"/>
              <a:cs typeface="Montserrat SemiBold" panose="00000700000000000000"/>
            </a:endParaRPr>
          </a:p>
          <a:p>
            <a:pPr marL="12700">
              <a:lnSpc>
                <a:spcPct val="100000"/>
              </a:lnSpc>
              <a:spcBef>
                <a:spcPts val="320"/>
              </a:spcBef>
            </a:pPr>
            <a:r>
              <a:rPr sz="800" spc="-40" dirty="0">
                <a:solidFill>
                  <a:srgbClr val="777777"/>
                </a:solidFill>
                <a:latin typeface="Montserrat" panose="00000500000000000000"/>
                <a:cs typeface="Montserrat" panose="00000500000000000000"/>
              </a:rPr>
              <a:t>Since</a:t>
            </a:r>
            <a:r>
              <a:rPr sz="800" spc="20" dirty="0">
                <a:solidFill>
                  <a:srgbClr val="777777"/>
                </a:solidFill>
                <a:latin typeface="Montserrat" panose="00000500000000000000"/>
                <a:cs typeface="Montserrat" panose="00000500000000000000"/>
              </a:rPr>
              <a:t> </a:t>
            </a:r>
            <a:r>
              <a:rPr sz="800" spc="-25" dirty="0">
                <a:solidFill>
                  <a:srgbClr val="777777"/>
                </a:solidFill>
                <a:latin typeface="Montserrat" panose="00000500000000000000"/>
                <a:cs typeface="Montserrat" panose="00000500000000000000"/>
              </a:rPr>
              <a:t>inception</a:t>
            </a:r>
            <a:endParaRPr sz="800">
              <a:latin typeface="Montserrat" panose="00000500000000000000"/>
              <a:cs typeface="Montserrat" panose="00000500000000000000"/>
            </a:endParaRPr>
          </a:p>
        </p:txBody>
      </p:sp>
      <p:grpSp>
        <p:nvGrpSpPr>
          <p:cNvPr id="16" name="object 16"/>
          <p:cNvGrpSpPr/>
          <p:nvPr/>
        </p:nvGrpSpPr>
        <p:grpSpPr>
          <a:xfrm>
            <a:off x="2666999" y="4609306"/>
            <a:ext cx="1600200" cy="876300"/>
            <a:chOff x="2666999" y="4686299"/>
            <a:chExt cx="1600200" cy="876300"/>
          </a:xfrm>
        </p:grpSpPr>
        <p:sp>
          <p:nvSpPr>
            <p:cNvPr id="17" name="object 17"/>
            <p:cNvSpPr/>
            <p:nvPr/>
          </p:nvSpPr>
          <p:spPr>
            <a:xfrm>
              <a:off x="2681287" y="4686299"/>
              <a:ext cx="1586230" cy="876300"/>
            </a:xfrm>
            <a:custGeom>
              <a:avLst/>
              <a:gdLst/>
              <a:ahLst/>
              <a:cxnLst/>
              <a:rect l="l" t="t" r="r" b="b"/>
              <a:pathLst>
                <a:path w="1586229" h="876300">
                  <a:moveTo>
                    <a:pt x="1532514" y="876299"/>
                  </a:moveTo>
                  <a:lnTo>
                    <a:pt x="40047" y="876299"/>
                  </a:lnTo>
                  <a:lnTo>
                    <a:pt x="37260" y="875933"/>
                  </a:lnTo>
                  <a:lnTo>
                    <a:pt x="5659" y="847779"/>
                  </a:lnTo>
                  <a:lnTo>
                    <a:pt x="0" y="822902"/>
                  </a:lnTo>
                  <a:lnTo>
                    <a:pt x="0" y="819149"/>
                  </a:lnTo>
                  <a:lnTo>
                    <a:pt x="0" y="53397"/>
                  </a:lnTo>
                  <a:lnTo>
                    <a:pt x="14544" y="14084"/>
                  </a:lnTo>
                  <a:lnTo>
                    <a:pt x="40047" y="0"/>
                  </a:lnTo>
                  <a:lnTo>
                    <a:pt x="1532514" y="0"/>
                  </a:lnTo>
                  <a:lnTo>
                    <a:pt x="1571826" y="19391"/>
                  </a:lnTo>
                  <a:lnTo>
                    <a:pt x="1585912" y="53397"/>
                  </a:lnTo>
                  <a:lnTo>
                    <a:pt x="1585912" y="822902"/>
                  </a:lnTo>
                  <a:lnTo>
                    <a:pt x="1566519" y="862214"/>
                  </a:lnTo>
                  <a:lnTo>
                    <a:pt x="1536231" y="875933"/>
                  </a:lnTo>
                  <a:lnTo>
                    <a:pt x="1532514" y="876299"/>
                  </a:lnTo>
                  <a:close/>
                </a:path>
              </a:pathLst>
            </a:custGeom>
            <a:solidFill>
              <a:srgbClr val="F7F7F7"/>
            </a:solidFill>
          </p:spPr>
          <p:txBody>
            <a:bodyPr wrap="square" lIns="0" tIns="0" rIns="0" bIns="0" rtlCol="0"/>
            <a:lstStyle/>
            <a:p>
              <a:endParaRPr/>
            </a:p>
          </p:txBody>
        </p:sp>
        <p:sp>
          <p:nvSpPr>
            <p:cNvPr id="18" name="object 18"/>
            <p:cNvSpPr/>
            <p:nvPr/>
          </p:nvSpPr>
          <p:spPr>
            <a:xfrm>
              <a:off x="2666999" y="4686299"/>
              <a:ext cx="57150" cy="876300"/>
            </a:xfrm>
            <a:custGeom>
              <a:avLst/>
              <a:gdLst/>
              <a:ahLst/>
              <a:cxnLst/>
              <a:rect l="l" t="t" r="r" b="b"/>
              <a:pathLst>
                <a:path w="57150" h="876300">
                  <a:moveTo>
                    <a:pt x="57150" y="876299"/>
                  </a:moveTo>
                  <a:lnTo>
                    <a:pt x="49571" y="876299"/>
                  </a:lnTo>
                  <a:lnTo>
                    <a:pt x="42281" y="874849"/>
                  </a:lnTo>
                  <a:lnTo>
                    <a:pt x="7250" y="848021"/>
                  </a:lnTo>
                  <a:lnTo>
                    <a:pt x="0" y="826728"/>
                  </a:lnTo>
                  <a:lnTo>
                    <a:pt x="0" y="49571"/>
                  </a:lnTo>
                  <a:lnTo>
                    <a:pt x="22097" y="11380"/>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19" name="object 19"/>
          <p:cNvSpPr txBox="1"/>
          <p:nvPr/>
        </p:nvSpPr>
        <p:spPr>
          <a:xfrm>
            <a:off x="2824112" y="4713303"/>
            <a:ext cx="967105" cy="171450"/>
          </a:xfrm>
          <a:prstGeom prst="rect">
            <a:avLst/>
          </a:prstGeom>
        </p:spPr>
        <p:txBody>
          <a:bodyPr vert="horz" wrap="square" lIns="0" tIns="13335" rIns="0" bIns="0" rtlCol="0">
            <a:spAutoFit/>
          </a:bodyPr>
          <a:lstStyle/>
          <a:p>
            <a:pPr marL="12700">
              <a:lnSpc>
                <a:spcPct val="100000"/>
              </a:lnSpc>
              <a:spcBef>
                <a:spcPts val="105"/>
              </a:spcBef>
            </a:pPr>
            <a:r>
              <a:rPr sz="950" dirty="0">
                <a:solidFill>
                  <a:srgbClr val="545454"/>
                </a:solidFill>
                <a:latin typeface="Montserrat" panose="00000500000000000000"/>
                <a:cs typeface="Montserrat" panose="00000500000000000000"/>
              </a:rPr>
              <a:t>TOTAL</a:t>
            </a:r>
            <a:r>
              <a:rPr sz="950" spc="-15" dirty="0">
                <a:solidFill>
                  <a:srgbClr val="545454"/>
                </a:solidFill>
                <a:latin typeface="Montserrat" panose="00000500000000000000"/>
                <a:cs typeface="Montserrat" panose="00000500000000000000"/>
              </a:rPr>
              <a:t> </a:t>
            </a:r>
            <a:r>
              <a:rPr sz="950" spc="-10" dirty="0">
                <a:solidFill>
                  <a:srgbClr val="545454"/>
                </a:solidFill>
                <a:latin typeface="Montserrat" panose="00000500000000000000"/>
                <a:cs typeface="Montserrat" panose="00000500000000000000"/>
              </a:rPr>
              <a:t>RETURN</a:t>
            </a:r>
            <a:endParaRPr sz="950">
              <a:latin typeface="Montserrat" panose="00000500000000000000"/>
              <a:cs typeface="Montserrat" panose="00000500000000000000"/>
            </a:endParaRPr>
          </a:p>
        </p:txBody>
      </p:sp>
      <p:sp>
        <p:nvSpPr>
          <p:cNvPr id="20" name="object 20"/>
          <p:cNvSpPr txBox="1"/>
          <p:nvPr/>
        </p:nvSpPr>
        <p:spPr>
          <a:xfrm>
            <a:off x="2824112" y="4801210"/>
            <a:ext cx="932180" cy="565785"/>
          </a:xfrm>
          <a:prstGeom prst="rect">
            <a:avLst/>
          </a:prstGeom>
        </p:spPr>
        <p:txBody>
          <a:bodyPr vert="horz" wrap="square" lIns="0" tIns="99695" rIns="0" bIns="0" rtlCol="0">
            <a:spAutoFit/>
          </a:bodyPr>
          <a:lstStyle/>
          <a:p>
            <a:pPr marL="12700">
              <a:lnSpc>
                <a:spcPct val="100000"/>
              </a:lnSpc>
              <a:spcBef>
                <a:spcPts val="785"/>
              </a:spcBef>
            </a:pPr>
            <a:r>
              <a:rPr sz="1900" b="1" spc="-20" dirty="0">
                <a:solidFill>
                  <a:srgbClr val="C7B187"/>
                </a:solidFill>
                <a:latin typeface="Montserrat SemiBold" panose="00000700000000000000"/>
                <a:cs typeface="Montserrat SemiBold" panose="00000700000000000000"/>
              </a:rPr>
              <a:t>176%</a:t>
            </a:r>
            <a:endParaRPr sz="1900">
              <a:latin typeface="Montserrat SemiBold" panose="00000700000000000000"/>
              <a:cs typeface="Montserrat SemiBold" panose="00000700000000000000"/>
            </a:endParaRPr>
          </a:p>
          <a:p>
            <a:pPr marL="12700">
              <a:lnSpc>
                <a:spcPct val="100000"/>
              </a:lnSpc>
              <a:spcBef>
                <a:spcPts val="320"/>
              </a:spcBef>
            </a:pPr>
            <a:r>
              <a:rPr sz="800" spc="-30" dirty="0">
                <a:solidFill>
                  <a:srgbClr val="777777"/>
                </a:solidFill>
                <a:latin typeface="Montserrat" panose="00000500000000000000"/>
                <a:cs typeface="Montserrat" panose="00000500000000000000"/>
              </a:rPr>
              <a:t>Portfolio</a:t>
            </a:r>
            <a:r>
              <a:rPr sz="800" spc="5" dirty="0">
                <a:solidFill>
                  <a:srgbClr val="777777"/>
                </a:solidFill>
                <a:latin typeface="Montserrat" panose="00000500000000000000"/>
                <a:cs typeface="Montserrat" panose="00000500000000000000"/>
              </a:rPr>
              <a:t> </a:t>
            </a:r>
            <a:r>
              <a:rPr sz="800" spc="-30" dirty="0">
                <a:solidFill>
                  <a:srgbClr val="777777"/>
                </a:solidFill>
                <a:latin typeface="Montserrat" panose="00000500000000000000"/>
                <a:cs typeface="Montserrat" panose="00000500000000000000"/>
              </a:rPr>
              <a:t>formation</a:t>
            </a:r>
            <a:endParaRPr sz="800">
              <a:latin typeface="Montserrat" panose="00000500000000000000"/>
              <a:cs typeface="Montserrat" panose="00000500000000000000"/>
            </a:endParaRPr>
          </a:p>
        </p:txBody>
      </p:sp>
      <p:grpSp>
        <p:nvGrpSpPr>
          <p:cNvPr id="21" name="object 21"/>
          <p:cNvGrpSpPr/>
          <p:nvPr/>
        </p:nvGrpSpPr>
        <p:grpSpPr>
          <a:xfrm>
            <a:off x="4381499" y="4609306"/>
            <a:ext cx="1590675" cy="876300"/>
            <a:chOff x="4381499" y="4686299"/>
            <a:chExt cx="1590675" cy="876300"/>
          </a:xfrm>
        </p:grpSpPr>
        <p:sp>
          <p:nvSpPr>
            <p:cNvPr id="22" name="object 22"/>
            <p:cNvSpPr/>
            <p:nvPr/>
          </p:nvSpPr>
          <p:spPr>
            <a:xfrm>
              <a:off x="4395787" y="4686299"/>
              <a:ext cx="1576705" cy="876300"/>
            </a:xfrm>
            <a:custGeom>
              <a:avLst/>
              <a:gdLst/>
              <a:ahLst/>
              <a:cxnLst/>
              <a:rect l="l" t="t" r="r" b="b"/>
              <a:pathLst>
                <a:path w="1576704" h="876300">
                  <a:moveTo>
                    <a:pt x="1522990" y="876299"/>
                  </a:moveTo>
                  <a:lnTo>
                    <a:pt x="40048" y="876299"/>
                  </a:lnTo>
                  <a:lnTo>
                    <a:pt x="37260" y="875933"/>
                  </a:lnTo>
                  <a:lnTo>
                    <a:pt x="5659" y="847779"/>
                  </a:lnTo>
                  <a:lnTo>
                    <a:pt x="0" y="822902"/>
                  </a:lnTo>
                  <a:lnTo>
                    <a:pt x="0" y="819149"/>
                  </a:lnTo>
                  <a:lnTo>
                    <a:pt x="0" y="53397"/>
                  </a:lnTo>
                  <a:lnTo>
                    <a:pt x="14544" y="14084"/>
                  </a:lnTo>
                  <a:lnTo>
                    <a:pt x="40048" y="0"/>
                  </a:lnTo>
                  <a:lnTo>
                    <a:pt x="1522990" y="0"/>
                  </a:lnTo>
                  <a:lnTo>
                    <a:pt x="1562301" y="19391"/>
                  </a:lnTo>
                  <a:lnTo>
                    <a:pt x="1576387" y="53397"/>
                  </a:lnTo>
                  <a:lnTo>
                    <a:pt x="1576387" y="822902"/>
                  </a:lnTo>
                  <a:lnTo>
                    <a:pt x="1556994" y="862214"/>
                  </a:lnTo>
                  <a:lnTo>
                    <a:pt x="1526706" y="875933"/>
                  </a:lnTo>
                  <a:lnTo>
                    <a:pt x="1522990" y="876299"/>
                  </a:lnTo>
                  <a:close/>
                </a:path>
              </a:pathLst>
            </a:custGeom>
            <a:solidFill>
              <a:srgbClr val="F7F7F7"/>
            </a:solidFill>
          </p:spPr>
          <p:txBody>
            <a:bodyPr wrap="square" lIns="0" tIns="0" rIns="0" bIns="0" rtlCol="0"/>
            <a:lstStyle/>
            <a:p>
              <a:endParaRPr/>
            </a:p>
          </p:txBody>
        </p:sp>
        <p:sp>
          <p:nvSpPr>
            <p:cNvPr id="23" name="object 23"/>
            <p:cNvSpPr/>
            <p:nvPr/>
          </p:nvSpPr>
          <p:spPr>
            <a:xfrm>
              <a:off x="4381499" y="4686299"/>
              <a:ext cx="57150" cy="876300"/>
            </a:xfrm>
            <a:custGeom>
              <a:avLst/>
              <a:gdLst/>
              <a:ahLst/>
              <a:cxnLst/>
              <a:rect l="l" t="t" r="r" b="b"/>
              <a:pathLst>
                <a:path w="57150" h="876300">
                  <a:moveTo>
                    <a:pt x="57150" y="876299"/>
                  </a:moveTo>
                  <a:lnTo>
                    <a:pt x="49571" y="876299"/>
                  </a:lnTo>
                  <a:lnTo>
                    <a:pt x="42280" y="874849"/>
                  </a:lnTo>
                  <a:lnTo>
                    <a:pt x="7250" y="848021"/>
                  </a:lnTo>
                  <a:lnTo>
                    <a:pt x="0" y="826728"/>
                  </a:lnTo>
                  <a:lnTo>
                    <a:pt x="0" y="49571"/>
                  </a:lnTo>
                  <a:lnTo>
                    <a:pt x="22097" y="11380"/>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24" name="object 24"/>
          <p:cNvSpPr txBox="1"/>
          <p:nvPr/>
        </p:nvSpPr>
        <p:spPr>
          <a:xfrm>
            <a:off x="4536975" y="4713303"/>
            <a:ext cx="949960" cy="171450"/>
          </a:xfrm>
          <a:prstGeom prst="rect">
            <a:avLst/>
          </a:prstGeom>
        </p:spPr>
        <p:txBody>
          <a:bodyPr vert="horz" wrap="square" lIns="0" tIns="13335" rIns="0" bIns="0" rtlCol="0">
            <a:spAutoFit/>
          </a:bodyPr>
          <a:lstStyle/>
          <a:p>
            <a:pPr marL="12700">
              <a:lnSpc>
                <a:spcPct val="100000"/>
              </a:lnSpc>
              <a:spcBef>
                <a:spcPts val="105"/>
              </a:spcBef>
            </a:pPr>
            <a:r>
              <a:rPr sz="950" dirty="0">
                <a:solidFill>
                  <a:srgbClr val="545454"/>
                </a:solidFill>
                <a:latin typeface="Montserrat" panose="00000500000000000000"/>
                <a:cs typeface="Montserrat" panose="00000500000000000000"/>
              </a:rPr>
              <a:t>SHARPE</a:t>
            </a:r>
            <a:r>
              <a:rPr sz="950" spc="-15" dirty="0">
                <a:solidFill>
                  <a:srgbClr val="545454"/>
                </a:solidFill>
                <a:latin typeface="Montserrat" panose="00000500000000000000"/>
                <a:cs typeface="Montserrat" panose="00000500000000000000"/>
              </a:rPr>
              <a:t> </a:t>
            </a:r>
            <a:r>
              <a:rPr sz="950" spc="-10" dirty="0">
                <a:solidFill>
                  <a:srgbClr val="545454"/>
                </a:solidFill>
                <a:latin typeface="Montserrat" panose="00000500000000000000"/>
                <a:cs typeface="Montserrat" panose="00000500000000000000"/>
              </a:rPr>
              <a:t>RATIO</a:t>
            </a:r>
            <a:endParaRPr sz="950">
              <a:latin typeface="Montserrat" panose="00000500000000000000"/>
              <a:cs typeface="Montserrat" panose="00000500000000000000"/>
            </a:endParaRPr>
          </a:p>
        </p:txBody>
      </p:sp>
      <p:sp>
        <p:nvSpPr>
          <p:cNvPr id="25" name="object 25"/>
          <p:cNvSpPr txBox="1"/>
          <p:nvPr/>
        </p:nvSpPr>
        <p:spPr>
          <a:xfrm>
            <a:off x="4536975" y="4801210"/>
            <a:ext cx="674370" cy="565785"/>
          </a:xfrm>
          <a:prstGeom prst="rect">
            <a:avLst/>
          </a:prstGeom>
        </p:spPr>
        <p:txBody>
          <a:bodyPr vert="horz" wrap="square" lIns="0" tIns="99695" rIns="0" bIns="0" rtlCol="0">
            <a:spAutoFit/>
          </a:bodyPr>
          <a:lstStyle/>
          <a:p>
            <a:pPr marL="12700">
              <a:lnSpc>
                <a:spcPct val="100000"/>
              </a:lnSpc>
              <a:spcBef>
                <a:spcPts val="785"/>
              </a:spcBef>
            </a:pPr>
            <a:r>
              <a:rPr sz="1900" b="1" spc="-25" dirty="0">
                <a:solidFill>
                  <a:srgbClr val="C7B187"/>
                </a:solidFill>
                <a:latin typeface="Montserrat SemiBold" panose="00000700000000000000"/>
                <a:cs typeface="Montserrat SemiBold" panose="00000700000000000000"/>
              </a:rPr>
              <a:t>1.4</a:t>
            </a:r>
            <a:endParaRPr sz="1900">
              <a:latin typeface="Montserrat SemiBold" panose="00000700000000000000"/>
              <a:cs typeface="Montserrat SemiBold" panose="00000700000000000000"/>
            </a:endParaRPr>
          </a:p>
          <a:p>
            <a:pPr marL="12700">
              <a:lnSpc>
                <a:spcPct val="100000"/>
              </a:lnSpc>
              <a:spcBef>
                <a:spcPts val="320"/>
              </a:spcBef>
            </a:pPr>
            <a:r>
              <a:rPr sz="800" spc="-35" dirty="0">
                <a:solidFill>
                  <a:srgbClr val="777777"/>
                </a:solidFill>
                <a:latin typeface="Montserrat" panose="00000500000000000000"/>
                <a:cs typeface="Montserrat" panose="00000500000000000000"/>
              </a:rPr>
              <a:t>Risk-</a:t>
            </a:r>
            <a:r>
              <a:rPr sz="800" spc="-25" dirty="0">
                <a:solidFill>
                  <a:srgbClr val="777777"/>
                </a:solidFill>
                <a:latin typeface="Montserrat" panose="00000500000000000000"/>
                <a:cs typeface="Montserrat" panose="00000500000000000000"/>
              </a:rPr>
              <a:t>adjusted</a:t>
            </a:r>
            <a:endParaRPr sz="800">
              <a:latin typeface="Montserrat" panose="00000500000000000000"/>
              <a:cs typeface="Montserrat" panose="00000500000000000000"/>
            </a:endParaRPr>
          </a:p>
        </p:txBody>
      </p:sp>
      <p:grpSp>
        <p:nvGrpSpPr>
          <p:cNvPr id="26" name="object 26"/>
          <p:cNvGrpSpPr/>
          <p:nvPr/>
        </p:nvGrpSpPr>
        <p:grpSpPr>
          <a:xfrm>
            <a:off x="952499" y="5599906"/>
            <a:ext cx="1600200" cy="876300"/>
            <a:chOff x="952499" y="5676899"/>
            <a:chExt cx="1600200" cy="876300"/>
          </a:xfrm>
        </p:grpSpPr>
        <p:sp>
          <p:nvSpPr>
            <p:cNvPr id="27" name="object 27"/>
            <p:cNvSpPr/>
            <p:nvPr/>
          </p:nvSpPr>
          <p:spPr>
            <a:xfrm>
              <a:off x="966787" y="5676899"/>
              <a:ext cx="1586230" cy="876300"/>
            </a:xfrm>
            <a:custGeom>
              <a:avLst/>
              <a:gdLst/>
              <a:ahLst/>
              <a:cxnLst/>
              <a:rect l="l" t="t" r="r" b="b"/>
              <a:pathLst>
                <a:path w="1586230" h="876300">
                  <a:moveTo>
                    <a:pt x="1532514" y="876299"/>
                  </a:moveTo>
                  <a:lnTo>
                    <a:pt x="40048" y="876299"/>
                  </a:lnTo>
                  <a:lnTo>
                    <a:pt x="37260" y="875933"/>
                  </a:lnTo>
                  <a:lnTo>
                    <a:pt x="5659" y="847780"/>
                  </a:lnTo>
                  <a:lnTo>
                    <a:pt x="0" y="822902"/>
                  </a:lnTo>
                  <a:lnTo>
                    <a:pt x="0" y="819149"/>
                  </a:lnTo>
                  <a:lnTo>
                    <a:pt x="0" y="53397"/>
                  </a:lnTo>
                  <a:lnTo>
                    <a:pt x="14544" y="14084"/>
                  </a:lnTo>
                  <a:lnTo>
                    <a:pt x="40048" y="0"/>
                  </a:lnTo>
                  <a:lnTo>
                    <a:pt x="1532514" y="0"/>
                  </a:lnTo>
                  <a:lnTo>
                    <a:pt x="1571826" y="19391"/>
                  </a:lnTo>
                  <a:lnTo>
                    <a:pt x="1585912" y="53397"/>
                  </a:lnTo>
                  <a:lnTo>
                    <a:pt x="1585912" y="822902"/>
                  </a:lnTo>
                  <a:lnTo>
                    <a:pt x="1566519" y="862214"/>
                  </a:lnTo>
                  <a:lnTo>
                    <a:pt x="1536231" y="875933"/>
                  </a:lnTo>
                  <a:lnTo>
                    <a:pt x="1532514" y="876299"/>
                  </a:lnTo>
                  <a:close/>
                </a:path>
              </a:pathLst>
            </a:custGeom>
            <a:solidFill>
              <a:srgbClr val="F7F7F7"/>
            </a:solidFill>
          </p:spPr>
          <p:txBody>
            <a:bodyPr wrap="square" lIns="0" tIns="0" rIns="0" bIns="0" rtlCol="0"/>
            <a:lstStyle/>
            <a:p>
              <a:endParaRPr/>
            </a:p>
          </p:txBody>
        </p:sp>
        <p:sp>
          <p:nvSpPr>
            <p:cNvPr id="28" name="object 28"/>
            <p:cNvSpPr/>
            <p:nvPr/>
          </p:nvSpPr>
          <p:spPr>
            <a:xfrm>
              <a:off x="952499" y="5676899"/>
              <a:ext cx="57150" cy="876300"/>
            </a:xfrm>
            <a:custGeom>
              <a:avLst/>
              <a:gdLst/>
              <a:ahLst/>
              <a:cxnLst/>
              <a:rect l="l" t="t" r="r" b="b"/>
              <a:pathLst>
                <a:path w="57150" h="876300">
                  <a:moveTo>
                    <a:pt x="57150" y="876299"/>
                  </a:moveTo>
                  <a:lnTo>
                    <a:pt x="49571" y="876299"/>
                  </a:lnTo>
                  <a:lnTo>
                    <a:pt x="42281" y="874849"/>
                  </a:lnTo>
                  <a:lnTo>
                    <a:pt x="7250" y="848021"/>
                  </a:lnTo>
                  <a:lnTo>
                    <a:pt x="0" y="826727"/>
                  </a:lnTo>
                  <a:lnTo>
                    <a:pt x="0" y="49571"/>
                  </a:lnTo>
                  <a:lnTo>
                    <a:pt x="22097" y="11379"/>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29" name="object 29"/>
          <p:cNvSpPr txBox="1"/>
          <p:nvPr/>
        </p:nvSpPr>
        <p:spPr>
          <a:xfrm>
            <a:off x="1111250" y="5703903"/>
            <a:ext cx="1005840" cy="171450"/>
          </a:xfrm>
          <a:prstGeom prst="rect">
            <a:avLst/>
          </a:prstGeom>
        </p:spPr>
        <p:txBody>
          <a:bodyPr vert="horz" wrap="square" lIns="0" tIns="13335" rIns="0" bIns="0" rtlCol="0">
            <a:spAutoFit/>
          </a:bodyPr>
          <a:lstStyle/>
          <a:p>
            <a:pPr marL="12700">
              <a:lnSpc>
                <a:spcPct val="100000"/>
              </a:lnSpc>
              <a:spcBef>
                <a:spcPts val="105"/>
              </a:spcBef>
            </a:pPr>
            <a:r>
              <a:rPr sz="950" dirty="0">
                <a:solidFill>
                  <a:srgbClr val="545454"/>
                </a:solidFill>
                <a:latin typeface="Montserrat" panose="00000500000000000000"/>
                <a:cs typeface="Montserrat" panose="00000500000000000000"/>
              </a:rPr>
              <a:t>SORTINO</a:t>
            </a:r>
            <a:r>
              <a:rPr sz="950" spc="5" dirty="0">
                <a:solidFill>
                  <a:srgbClr val="545454"/>
                </a:solidFill>
                <a:latin typeface="Montserrat" panose="00000500000000000000"/>
                <a:cs typeface="Montserrat" panose="00000500000000000000"/>
              </a:rPr>
              <a:t> </a:t>
            </a:r>
            <a:r>
              <a:rPr sz="950" spc="-20" dirty="0">
                <a:solidFill>
                  <a:srgbClr val="545454"/>
                </a:solidFill>
                <a:latin typeface="Montserrat" panose="00000500000000000000"/>
                <a:cs typeface="Montserrat" panose="00000500000000000000"/>
              </a:rPr>
              <a:t>RATIO</a:t>
            </a:r>
            <a:endParaRPr sz="950">
              <a:latin typeface="Montserrat" panose="00000500000000000000"/>
              <a:cs typeface="Montserrat" panose="00000500000000000000"/>
            </a:endParaRPr>
          </a:p>
        </p:txBody>
      </p:sp>
      <p:sp>
        <p:nvSpPr>
          <p:cNvPr id="30" name="object 30"/>
          <p:cNvSpPr txBox="1"/>
          <p:nvPr/>
        </p:nvSpPr>
        <p:spPr>
          <a:xfrm>
            <a:off x="1111250" y="5791810"/>
            <a:ext cx="696595" cy="565785"/>
          </a:xfrm>
          <a:prstGeom prst="rect">
            <a:avLst/>
          </a:prstGeom>
        </p:spPr>
        <p:txBody>
          <a:bodyPr vert="horz" wrap="square" lIns="0" tIns="99695" rIns="0" bIns="0" rtlCol="0">
            <a:spAutoFit/>
          </a:bodyPr>
          <a:lstStyle/>
          <a:p>
            <a:pPr marL="12700">
              <a:lnSpc>
                <a:spcPct val="100000"/>
              </a:lnSpc>
              <a:spcBef>
                <a:spcPts val="785"/>
              </a:spcBef>
            </a:pPr>
            <a:r>
              <a:rPr sz="1900" b="1" spc="-25" dirty="0">
                <a:solidFill>
                  <a:srgbClr val="C7B187"/>
                </a:solidFill>
                <a:latin typeface="Montserrat SemiBold" panose="00000700000000000000"/>
                <a:cs typeface="Montserrat SemiBold" panose="00000700000000000000"/>
              </a:rPr>
              <a:t>3.0</a:t>
            </a:r>
            <a:endParaRPr sz="1900">
              <a:latin typeface="Montserrat SemiBold" panose="00000700000000000000"/>
              <a:cs typeface="Montserrat SemiBold" panose="00000700000000000000"/>
            </a:endParaRPr>
          </a:p>
          <a:p>
            <a:pPr marL="12700">
              <a:lnSpc>
                <a:spcPct val="100000"/>
              </a:lnSpc>
              <a:spcBef>
                <a:spcPts val="320"/>
              </a:spcBef>
            </a:pPr>
            <a:r>
              <a:rPr sz="800" spc="-40" dirty="0">
                <a:solidFill>
                  <a:srgbClr val="777777"/>
                </a:solidFill>
                <a:latin typeface="Montserrat" panose="00000500000000000000"/>
                <a:cs typeface="Montserrat" panose="00000500000000000000"/>
              </a:rPr>
              <a:t>Downside</a:t>
            </a:r>
            <a:r>
              <a:rPr sz="800" dirty="0">
                <a:solidFill>
                  <a:srgbClr val="777777"/>
                </a:solidFill>
                <a:latin typeface="Montserrat" panose="00000500000000000000"/>
                <a:cs typeface="Montserrat" panose="00000500000000000000"/>
              </a:rPr>
              <a:t> </a:t>
            </a:r>
            <a:r>
              <a:rPr sz="800" spc="-20" dirty="0">
                <a:solidFill>
                  <a:srgbClr val="777777"/>
                </a:solidFill>
                <a:latin typeface="Montserrat" panose="00000500000000000000"/>
                <a:cs typeface="Montserrat" panose="00000500000000000000"/>
              </a:rPr>
              <a:t>risk</a:t>
            </a:r>
            <a:endParaRPr sz="800">
              <a:latin typeface="Montserrat" panose="00000500000000000000"/>
              <a:cs typeface="Montserrat" panose="00000500000000000000"/>
            </a:endParaRPr>
          </a:p>
        </p:txBody>
      </p:sp>
      <p:grpSp>
        <p:nvGrpSpPr>
          <p:cNvPr id="31" name="object 31"/>
          <p:cNvGrpSpPr/>
          <p:nvPr/>
        </p:nvGrpSpPr>
        <p:grpSpPr>
          <a:xfrm>
            <a:off x="2666999" y="5599906"/>
            <a:ext cx="1600200" cy="876300"/>
            <a:chOff x="2666999" y="5676899"/>
            <a:chExt cx="1600200" cy="876300"/>
          </a:xfrm>
        </p:grpSpPr>
        <p:sp>
          <p:nvSpPr>
            <p:cNvPr id="32" name="object 32"/>
            <p:cNvSpPr/>
            <p:nvPr/>
          </p:nvSpPr>
          <p:spPr>
            <a:xfrm>
              <a:off x="2681287" y="5676899"/>
              <a:ext cx="1586230" cy="876300"/>
            </a:xfrm>
            <a:custGeom>
              <a:avLst/>
              <a:gdLst/>
              <a:ahLst/>
              <a:cxnLst/>
              <a:rect l="l" t="t" r="r" b="b"/>
              <a:pathLst>
                <a:path w="1586229" h="876300">
                  <a:moveTo>
                    <a:pt x="1532514" y="876299"/>
                  </a:moveTo>
                  <a:lnTo>
                    <a:pt x="40047" y="876299"/>
                  </a:lnTo>
                  <a:lnTo>
                    <a:pt x="37260" y="875933"/>
                  </a:lnTo>
                  <a:lnTo>
                    <a:pt x="5659" y="847780"/>
                  </a:lnTo>
                  <a:lnTo>
                    <a:pt x="0" y="822902"/>
                  </a:lnTo>
                  <a:lnTo>
                    <a:pt x="0" y="819149"/>
                  </a:lnTo>
                  <a:lnTo>
                    <a:pt x="0" y="53397"/>
                  </a:lnTo>
                  <a:lnTo>
                    <a:pt x="14544" y="14084"/>
                  </a:lnTo>
                  <a:lnTo>
                    <a:pt x="40047" y="0"/>
                  </a:lnTo>
                  <a:lnTo>
                    <a:pt x="1532514" y="0"/>
                  </a:lnTo>
                  <a:lnTo>
                    <a:pt x="1571826" y="19391"/>
                  </a:lnTo>
                  <a:lnTo>
                    <a:pt x="1585912" y="53397"/>
                  </a:lnTo>
                  <a:lnTo>
                    <a:pt x="1585912" y="822902"/>
                  </a:lnTo>
                  <a:lnTo>
                    <a:pt x="1566519" y="862214"/>
                  </a:lnTo>
                  <a:lnTo>
                    <a:pt x="1536231" y="875933"/>
                  </a:lnTo>
                  <a:lnTo>
                    <a:pt x="1532514" y="876299"/>
                  </a:lnTo>
                  <a:close/>
                </a:path>
              </a:pathLst>
            </a:custGeom>
            <a:solidFill>
              <a:srgbClr val="F7F7F7"/>
            </a:solidFill>
          </p:spPr>
          <p:txBody>
            <a:bodyPr wrap="square" lIns="0" tIns="0" rIns="0" bIns="0" rtlCol="0"/>
            <a:lstStyle/>
            <a:p>
              <a:endParaRPr/>
            </a:p>
          </p:txBody>
        </p:sp>
        <p:sp>
          <p:nvSpPr>
            <p:cNvPr id="33" name="object 33"/>
            <p:cNvSpPr/>
            <p:nvPr/>
          </p:nvSpPr>
          <p:spPr>
            <a:xfrm>
              <a:off x="2666999" y="5676899"/>
              <a:ext cx="57150" cy="876300"/>
            </a:xfrm>
            <a:custGeom>
              <a:avLst/>
              <a:gdLst/>
              <a:ahLst/>
              <a:cxnLst/>
              <a:rect l="l" t="t" r="r" b="b"/>
              <a:pathLst>
                <a:path w="57150" h="876300">
                  <a:moveTo>
                    <a:pt x="57150" y="876299"/>
                  </a:moveTo>
                  <a:lnTo>
                    <a:pt x="49571" y="876299"/>
                  </a:lnTo>
                  <a:lnTo>
                    <a:pt x="42281" y="874849"/>
                  </a:lnTo>
                  <a:lnTo>
                    <a:pt x="7250" y="848021"/>
                  </a:lnTo>
                  <a:lnTo>
                    <a:pt x="0" y="826727"/>
                  </a:lnTo>
                  <a:lnTo>
                    <a:pt x="0" y="49571"/>
                  </a:lnTo>
                  <a:lnTo>
                    <a:pt x="22097" y="11379"/>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34" name="object 34"/>
          <p:cNvSpPr txBox="1"/>
          <p:nvPr/>
        </p:nvSpPr>
        <p:spPr>
          <a:xfrm>
            <a:off x="2824112" y="5703903"/>
            <a:ext cx="1156970" cy="171450"/>
          </a:xfrm>
          <a:prstGeom prst="rect">
            <a:avLst/>
          </a:prstGeom>
        </p:spPr>
        <p:txBody>
          <a:bodyPr vert="horz" wrap="square" lIns="0" tIns="13335" rIns="0" bIns="0" rtlCol="0">
            <a:spAutoFit/>
          </a:bodyPr>
          <a:lstStyle/>
          <a:p>
            <a:pPr marL="12700">
              <a:lnSpc>
                <a:spcPct val="100000"/>
              </a:lnSpc>
              <a:spcBef>
                <a:spcPts val="105"/>
              </a:spcBef>
            </a:pPr>
            <a:r>
              <a:rPr sz="950" dirty="0">
                <a:solidFill>
                  <a:srgbClr val="545454"/>
                </a:solidFill>
                <a:latin typeface="Montserrat" panose="00000500000000000000"/>
                <a:cs typeface="Montserrat" panose="00000500000000000000"/>
              </a:rPr>
              <a:t>MAX</a:t>
            </a:r>
            <a:r>
              <a:rPr sz="950" spc="-30" dirty="0">
                <a:solidFill>
                  <a:srgbClr val="545454"/>
                </a:solidFill>
                <a:latin typeface="Montserrat" panose="00000500000000000000"/>
                <a:cs typeface="Montserrat" panose="00000500000000000000"/>
              </a:rPr>
              <a:t> </a:t>
            </a:r>
            <a:r>
              <a:rPr sz="950" spc="-20" dirty="0">
                <a:solidFill>
                  <a:srgbClr val="545454"/>
                </a:solidFill>
                <a:latin typeface="Montserrat" panose="00000500000000000000"/>
                <a:cs typeface="Montserrat" panose="00000500000000000000"/>
              </a:rPr>
              <a:t>DRAWDOWN</a:t>
            </a:r>
            <a:endParaRPr sz="950">
              <a:latin typeface="Montserrat" panose="00000500000000000000"/>
              <a:cs typeface="Montserrat" panose="00000500000000000000"/>
            </a:endParaRPr>
          </a:p>
        </p:txBody>
      </p:sp>
      <p:sp>
        <p:nvSpPr>
          <p:cNvPr id="35" name="object 35"/>
          <p:cNvSpPr txBox="1"/>
          <p:nvPr/>
        </p:nvSpPr>
        <p:spPr>
          <a:xfrm>
            <a:off x="2824112" y="5791810"/>
            <a:ext cx="978535" cy="565785"/>
          </a:xfrm>
          <a:prstGeom prst="rect">
            <a:avLst/>
          </a:prstGeom>
        </p:spPr>
        <p:txBody>
          <a:bodyPr vert="horz" wrap="square" lIns="0" tIns="99695" rIns="0" bIns="0" rtlCol="0">
            <a:spAutoFit/>
          </a:bodyPr>
          <a:lstStyle/>
          <a:p>
            <a:pPr marL="12700">
              <a:lnSpc>
                <a:spcPct val="100000"/>
              </a:lnSpc>
              <a:spcBef>
                <a:spcPts val="785"/>
              </a:spcBef>
            </a:pPr>
            <a:r>
              <a:rPr sz="1900" b="1" spc="-65" dirty="0">
                <a:solidFill>
                  <a:srgbClr val="C7B187"/>
                </a:solidFill>
                <a:latin typeface="Montserrat SemiBold" panose="00000700000000000000"/>
                <a:cs typeface="Montserrat SemiBold" panose="00000700000000000000"/>
              </a:rPr>
              <a:t>-</a:t>
            </a:r>
            <a:r>
              <a:rPr sz="1900" b="1" spc="-10" dirty="0">
                <a:solidFill>
                  <a:srgbClr val="C7B187"/>
                </a:solidFill>
                <a:latin typeface="Montserrat SemiBold" panose="00000700000000000000"/>
                <a:cs typeface="Montserrat SemiBold" panose="00000700000000000000"/>
              </a:rPr>
              <a:t>7.88%</a:t>
            </a:r>
            <a:endParaRPr sz="1900">
              <a:latin typeface="Montserrat SemiBold" panose="00000700000000000000"/>
              <a:cs typeface="Montserrat SemiBold" panose="00000700000000000000"/>
            </a:endParaRPr>
          </a:p>
          <a:p>
            <a:pPr marL="12700">
              <a:lnSpc>
                <a:spcPct val="100000"/>
              </a:lnSpc>
              <a:spcBef>
                <a:spcPts val="320"/>
              </a:spcBef>
            </a:pPr>
            <a:r>
              <a:rPr sz="800" spc="-35" dirty="0">
                <a:solidFill>
                  <a:srgbClr val="777777"/>
                </a:solidFill>
                <a:latin typeface="Montserrat" panose="00000500000000000000"/>
                <a:cs typeface="Montserrat" panose="00000500000000000000"/>
              </a:rPr>
              <a:t>Capital</a:t>
            </a:r>
            <a:r>
              <a:rPr sz="800" spc="10" dirty="0">
                <a:solidFill>
                  <a:srgbClr val="777777"/>
                </a:solidFill>
                <a:latin typeface="Montserrat" panose="00000500000000000000"/>
                <a:cs typeface="Montserrat" panose="00000500000000000000"/>
              </a:rPr>
              <a:t> </a:t>
            </a:r>
            <a:r>
              <a:rPr sz="800" spc="-30" dirty="0">
                <a:solidFill>
                  <a:srgbClr val="777777"/>
                </a:solidFill>
                <a:latin typeface="Montserrat" panose="00000500000000000000"/>
                <a:cs typeface="Montserrat" panose="00000500000000000000"/>
              </a:rPr>
              <a:t>preservation</a:t>
            </a:r>
            <a:endParaRPr sz="800">
              <a:latin typeface="Montserrat" panose="00000500000000000000"/>
              <a:cs typeface="Montserrat" panose="00000500000000000000"/>
            </a:endParaRPr>
          </a:p>
        </p:txBody>
      </p:sp>
      <p:grpSp>
        <p:nvGrpSpPr>
          <p:cNvPr id="36" name="object 36"/>
          <p:cNvGrpSpPr/>
          <p:nvPr/>
        </p:nvGrpSpPr>
        <p:grpSpPr>
          <a:xfrm>
            <a:off x="4381499" y="5599906"/>
            <a:ext cx="1590675" cy="876300"/>
            <a:chOff x="4381499" y="5676899"/>
            <a:chExt cx="1590675" cy="876300"/>
          </a:xfrm>
        </p:grpSpPr>
        <p:sp>
          <p:nvSpPr>
            <p:cNvPr id="37" name="object 37"/>
            <p:cNvSpPr/>
            <p:nvPr/>
          </p:nvSpPr>
          <p:spPr>
            <a:xfrm>
              <a:off x="4395787" y="5676899"/>
              <a:ext cx="1576705" cy="876300"/>
            </a:xfrm>
            <a:custGeom>
              <a:avLst/>
              <a:gdLst/>
              <a:ahLst/>
              <a:cxnLst/>
              <a:rect l="l" t="t" r="r" b="b"/>
              <a:pathLst>
                <a:path w="1576704" h="876300">
                  <a:moveTo>
                    <a:pt x="1522990" y="876299"/>
                  </a:moveTo>
                  <a:lnTo>
                    <a:pt x="40048" y="876299"/>
                  </a:lnTo>
                  <a:lnTo>
                    <a:pt x="37260" y="875933"/>
                  </a:lnTo>
                  <a:lnTo>
                    <a:pt x="5659" y="847780"/>
                  </a:lnTo>
                  <a:lnTo>
                    <a:pt x="0" y="822902"/>
                  </a:lnTo>
                  <a:lnTo>
                    <a:pt x="0" y="819149"/>
                  </a:lnTo>
                  <a:lnTo>
                    <a:pt x="0" y="53397"/>
                  </a:lnTo>
                  <a:lnTo>
                    <a:pt x="14544" y="14084"/>
                  </a:lnTo>
                  <a:lnTo>
                    <a:pt x="40048" y="0"/>
                  </a:lnTo>
                  <a:lnTo>
                    <a:pt x="1522990" y="0"/>
                  </a:lnTo>
                  <a:lnTo>
                    <a:pt x="1562301" y="19391"/>
                  </a:lnTo>
                  <a:lnTo>
                    <a:pt x="1576387" y="53397"/>
                  </a:lnTo>
                  <a:lnTo>
                    <a:pt x="1576387" y="822902"/>
                  </a:lnTo>
                  <a:lnTo>
                    <a:pt x="1556994" y="862214"/>
                  </a:lnTo>
                  <a:lnTo>
                    <a:pt x="1526706" y="875933"/>
                  </a:lnTo>
                  <a:lnTo>
                    <a:pt x="1522990" y="876299"/>
                  </a:lnTo>
                  <a:close/>
                </a:path>
              </a:pathLst>
            </a:custGeom>
            <a:solidFill>
              <a:srgbClr val="F7F7F7"/>
            </a:solidFill>
          </p:spPr>
          <p:txBody>
            <a:bodyPr wrap="square" lIns="0" tIns="0" rIns="0" bIns="0" rtlCol="0"/>
            <a:lstStyle/>
            <a:p>
              <a:endParaRPr/>
            </a:p>
          </p:txBody>
        </p:sp>
        <p:sp>
          <p:nvSpPr>
            <p:cNvPr id="38" name="object 38"/>
            <p:cNvSpPr/>
            <p:nvPr/>
          </p:nvSpPr>
          <p:spPr>
            <a:xfrm>
              <a:off x="4381499" y="5676899"/>
              <a:ext cx="57150" cy="876300"/>
            </a:xfrm>
            <a:custGeom>
              <a:avLst/>
              <a:gdLst/>
              <a:ahLst/>
              <a:cxnLst/>
              <a:rect l="l" t="t" r="r" b="b"/>
              <a:pathLst>
                <a:path w="57150" h="876300">
                  <a:moveTo>
                    <a:pt x="57150" y="876299"/>
                  </a:moveTo>
                  <a:lnTo>
                    <a:pt x="49571" y="876299"/>
                  </a:lnTo>
                  <a:lnTo>
                    <a:pt x="42280" y="874849"/>
                  </a:lnTo>
                  <a:lnTo>
                    <a:pt x="7250" y="848021"/>
                  </a:lnTo>
                  <a:lnTo>
                    <a:pt x="0" y="826727"/>
                  </a:lnTo>
                  <a:lnTo>
                    <a:pt x="0" y="49571"/>
                  </a:lnTo>
                  <a:lnTo>
                    <a:pt x="22097" y="11379"/>
                  </a:lnTo>
                  <a:lnTo>
                    <a:pt x="49571" y="0"/>
                  </a:lnTo>
                  <a:lnTo>
                    <a:pt x="57150" y="0"/>
                  </a:lnTo>
                  <a:lnTo>
                    <a:pt x="51448" y="1046"/>
                  </a:lnTo>
                  <a:lnTo>
                    <a:pt x="46180" y="4184"/>
                  </a:lnTo>
                  <a:lnTo>
                    <a:pt x="29098" y="45747"/>
                  </a:lnTo>
                  <a:lnTo>
                    <a:pt x="28575" y="57150"/>
                  </a:lnTo>
                  <a:lnTo>
                    <a:pt x="28575" y="819150"/>
                  </a:lnTo>
                  <a:lnTo>
                    <a:pt x="36944" y="859560"/>
                  </a:lnTo>
                  <a:lnTo>
                    <a:pt x="51448" y="875253"/>
                  </a:lnTo>
                  <a:lnTo>
                    <a:pt x="57150" y="876299"/>
                  </a:lnTo>
                  <a:close/>
                </a:path>
              </a:pathLst>
            </a:custGeom>
            <a:solidFill>
              <a:srgbClr val="C7B187"/>
            </a:solidFill>
          </p:spPr>
          <p:txBody>
            <a:bodyPr wrap="square" lIns="0" tIns="0" rIns="0" bIns="0" rtlCol="0"/>
            <a:lstStyle/>
            <a:p>
              <a:endParaRPr/>
            </a:p>
          </p:txBody>
        </p:sp>
      </p:grpSp>
      <p:sp>
        <p:nvSpPr>
          <p:cNvPr id="39" name="object 39"/>
          <p:cNvSpPr txBox="1"/>
          <p:nvPr/>
        </p:nvSpPr>
        <p:spPr>
          <a:xfrm>
            <a:off x="4536975" y="5703903"/>
            <a:ext cx="726440" cy="171450"/>
          </a:xfrm>
          <a:prstGeom prst="rect">
            <a:avLst/>
          </a:prstGeom>
        </p:spPr>
        <p:txBody>
          <a:bodyPr vert="horz" wrap="square" lIns="0" tIns="13335" rIns="0" bIns="0" rtlCol="0">
            <a:spAutoFit/>
          </a:bodyPr>
          <a:lstStyle/>
          <a:p>
            <a:pPr marL="12700">
              <a:lnSpc>
                <a:spcPct val="100000"/>
              </a:lnSpc>
              <a:spcBef>
                <a:spcPts val="105"/>
              </a:spcBef>
            </a:pPr>
            <a:r>
              <a:rPr sz="950" spc="-10" dirty="0">
                <a:solidFill>
                  <a:srgbClr val="545454"/>
                </a:solidFill>
                <a:latin typeface="Montserrat" panose="00000500000000000000"/>
                <a:cs typeface="Montserrat" panose="00000500000000000000"/>
              </a:rPr>
              <a:t>VOLATILITY</a:t>
            </a:r>
            <a:endParaRPr sz="950">
              <a:latin typeface="Montserrat" panose="00000500000000000000"/>
              <a:cs typeface="Montserrat" panose="00000500000000000000"/>
            </a:endParaRPr>
          </a:p>
        </p:txBody>
      </p:sp>
      <p:sp>
        <p:nvSpPr>
          <p:cNvPr id="40" name="object 40"/>
          <p:cNvSpPr txBox="1"/>
          <p:nvPr/>
        </p:nvSpPr>
        <p:spPr>
          <a:xfrm>
            <a:off x="4536975" y="5791810"/>
            <a:ext cx="738505" cy="565785"/>
          </a:xfrm>
          <a:prstGeom prst="rect">
            <a:avLst/>
          </a:prstGeom>
        </p:spPr>
        <p:txBody>
          <a:bodyPr vert="horz" wrap="square" lIns="0" tIns="99695" rIns="0" bIns="0" rtlCol="0">
            <a:spAutoFit/>
          </a:bodyPr>
          <a:lstStyle/>
          <a:p>
            <a:pPr marL="12700">
              <a:lnSpc>
                <a:spcPct val="100000"/>
              </a:lnSpc>
              <a:spcBef>
                <a:spcPts val="785"/>
              </a:spcBef>
            </a:pPr>
            <a:r>
              <a:rPr sz="1900" b="1" spc="-50" dirty="0">
                <a:solidFill>
                  <a:srgbClr val="C7B187"/>
                </a:solidFill>
                <a:latin typeface="Montserrat SemiBold" panose="00000700000000000000"/>
                <a:cs typeface="Montserrat SemiBold" panose="00000700000000000000"/>
              </a:rPr>
              <a:t>10.31%</a:t>
            </a:r>
            <a:endParaRPr sz="1900">
              <a:latin typeface="Montserrat SemiBold" panose="00000700000000000000"/>
              <a:cs typeface="Montserrat SemiBold" panose="00000700000000000000"/>
            </a:endParaRPr>
          </a:p>
          <a:p>
            <a:pPr marL="12700">
              <a:lnSpc>
                <a:spcPct val="100000"/>
              </a:lnSpc>
              <a:spcBef>
                <a:spcPts val="320"/>
              </a:spcBef>
            </a:pPr>
            <a:r>
              <a:rPr sz="800" spc="-10" dirty="0">
                <a:solidFill>
                  <a:srgbClr val="777777"/>
                </a:solidFill>
                <a:latin typeface="Montserrat" panose="00000500000000000000"/>
                <a:cs typeface="Montserrat" panose="00000500000000000000"/>
              </a:rPr>
              <a:t>Annual</a:t>
            </a:r>
            <a:endParaRPr sz="800">
              <a:latin typeface="Montserrat" panose="00000500000000000000"/>
              <a:cs typeface="Montserrat" panose="00000500000000000000"/>
            </a:endParaRPr>
          </a:p>
        </p:txBody>
      </p:sp>
      <p:sp>
        <p:nvSpPr>
          <p:cNvPr id="41" name="object 41"/>
          <p:cNvSpPr/>
          <p:nvPr/>
        </p:nvSpPr>
        <p:spPr>
          <a:xfrm>
            <a:off x="6219824" y="1599406"/>
            <a:ext cx="5019675" cy="9525"/>
          </a:xfrm>
          <a:custGeom>
            <a:avLst/>
            <a:gdLst/>
            <a:ahLst/>
            <a:cxnLst/>
            <a:rect l="l" t="t" r="r" b="b"/>
            <a:pathLst>
              <a:path w="5019675" h="9525">
                <a:moveTo>
                  <a:pt x="5019674" y="9524"/>
                </a:moveTo>
                <a:lnTo>
                  <a:pt x="0" y="9524"/>
                </a:lnTo>
                <a:lnTo>
                  <a:pt x="0" y="0"/>
                </a:lnTo>
                <a:lnTo>
                  <a:pt x="5019674" y="0"/>
                </a:lnTo>
                <a:lnTo>
                  <a:pt x="5019674" y="9524"/>
                </a:lnTo>
                <a:close/>
              </a:path>
            </a:pathLst>
          </a:custGeom>
          <a:solidFill>
            <a:srgbClr val="DFDFDF"/>
          </a:solidFill>
        </p:spPr>
        <p:txBody>
          <a:bodyPr wrap="square" lIns="0" tIns="0" rIns="0" bIns="0" rtlCol="0"/>
          <a:lstStyle/>
          <a:p>
            <a:endParaRPr/>
          </a:p>
        </p:txBody>
      </p:sp>
      <p:sp>
        <p:nvSpPr>
          <p:cNvPr id="42" name="object 42"/>
          <p:cNvSpPr/>
          <p:nvPr/>
        </p:nvSpPr>
        <p:spPr>
          <a:xfrm>
            <a:off x="6219824" y="1723232"/>
            <a:ext cx="752475" cy="390525"/>
          </a:xfrm>
          <a:custGeom>
            <a:avLst/>
            <a:gdLst/>
            <a:ahLst/>
            <a:cxnLst/>
            <a:rect l="l" t="t" r="r" b="b"/>
            <a:pathLst>
              <a:path w="752475" h="390525">
                <a:moveTo>
                  <a:pt x="752474" y="390524"/>
                </a:moveTo>
                <a:lnTo>
                  <a:pt x="0" y="390524"/>
                </a:lnTo>
                <a:lnTo>
                  <a:pt x="0" y="49571"/>
                </a:lnTo>
                <a:lnTo>
                  <a:pt x="22097" y="11379"/>
                </a:lnTo>
                <a:lnTo>
                  <a:pt x="49571" y="0"/>
                </a:lnTo>
                <a:lnTo>
                  <a:pt x="752474" y="0"/>
                </a:lnTo>
                <a:lnTo>
                  <a:pt x="752474" y="390524"/>
                </a:lnTo>
                <a:close/>
              </a:path>
            </a:pathLst>
          </a:custGeom>
          <a:solidFill>
            <a:srgbClr val="F0F0F0"/>
          </a:solidFill>
        </p:spPr>
        <p:txBody>
          <a:bodyPr wrap="square" lIns="0" tIns="0" rIns="0" bIns="0" rtlCol="0"/>
          <a:lstStyle/>
          <a:p>
            <a:endParaRPr/>
          </a:p>
        </p:txBody>
      </p:sp>
      <p:sp>
        <p:nvSpPr>
          <p:cNvPr id="43" name="object 43"/>
          <p:cNvSpPr/>
          <p:nvPr/>
        </p:nvSpPr>
        <p:spPr>
          <a:xfrm>
            <a:off x="10134599" y="1723232"/>
            <a:ext cx="1104900" cy="390525"/>
          </a:xfrm>
          <a:custGeom>
            <a:avLst/>
            <a:gdLst/>
            <a:ahLst/>
            <a:cxnLst/>
            <a:rect l="l" t="t" r="r" b="b"/>
            <a:pathLst>
              <a:path w="1104900" h="390525">
                <a:moveTo>
                  <a:pt x="1104899" y="390524"/>
                </a:moveTo>
                <a:lnTo>
                  <a:pt x="0" y="390524"/>
                </a:lnTo>
                <a:lnTo>
                  <a:pt x="0" y="0"/>
                </a:lnTo>
                <a:lnTo>
                  <a:pt x="1055328" y="0"/>
                </a:lnTo>
                <a:lnTo>
                  <a:pt x="1062617" y="1450"/>
                </a:lnTo>
                <a:lnTo>
                  <a:pt x="1097648" y="28277"/>
                </a:lnTo>
                <a:lnTo>
                  <a:pt x="1104899" y="390524"/>
                </a:lnTo>
                <a:close/>
              </a:path>
            </a:pathLst>
          </a:custGeom>
          <a:solidFill>
            <a:srgbClr val="F0F0F0"/>
          </a:solidFill>
        </p:spPr>
        <p:txBody>
          <a:bodyPr wrap="square" lIns="0" tIns="0" rIns="0" bIns="0" rtlCol="0"/>
          <a:lstStyle/>
          <a:p>
            <a:endParaRPr/>
          </a:p>
        </p:txBody>
      </p:sp>
      <p:sp>
        <p:nvSpPr>
          <p:cNvPr id="44" name="object 44"/>
          <p:cNvSpPr/>
          <p:nvPr/>
        </p:nvSpPr>
        <p:spPr>
          <a:xfrm>
            <a:off x="6219812" y="4475956"/>
            <a:ext cx="5019675" cy="524510"/>
          </a:xfrm>
          <a:custGeom>
            <a:avLst/>
            <a:gdLst/>
            <a:ahLst/>
            <a:cxnLst/>
            <a:rect l="l" t="t" r="r" b="b"/>
            <a:pathLst>
              <a:path w="5019675" h="524510">
                <a:moveTo>
                  <a:pt x="5019675" y="12"/>
                </a:moveTo>
                <a:lnTo>
                  <a:pt x="3914775" y="12"/>
                </a:lnTo>
                <a:lnTo>
                  <a:pt x="2857500" y="0"/>
                </a:lnTo>
                <a:lnTo>
                  <a:pt x="1800225" y="0"/>
                </a:lnTo>
                <a:lnTo>
                  <a:pt x="752475" y="0"/>
                </a:lnTo>
                <a:lnTo>
                  <a:pt x="0" y="12"/>
                </a:lnTo>
                <a:lnTo>
                  <a:pt x="0" y="474306"/>
                </a:lnTo>
                <a:lnTo>
                  <a:pt x="22098" y="512495"/>
                </a:lnTo>
                <a:lnTo>
                  <a:pt x="49580" y="523887"/>
                </a:lnTo>
                <a:lnTo>
                  <a:pt x="752475" y="523887"/>
                </a:lnTo>
                <a:lnTo>
                  <a:pt x="1800225" y="523875"/>
                </a:lnTo>
                <a:lnTo>
                  <a:pt x="2857500" y="523875"/>
                </a:lnTo>
                <a:lnTo>
                  <a:pt x="3914775" y="523875"/>
                </a:lnTo>
                <a:lnTo>
                  <a:pt x="4970107" y="523887"/>
                </a:lnTo>
                <a:lnTo>
                  <a:pt x="4977396" y="522427"/>
                </a:lnTo>
                <a:lnTo>
                  <a:pt x="5012423" y="495604"/>
                </a:lnTo>
                <a:lnTo>
                  <a:pt x="5019675" y="474306"/>
                </a:lnTo>
                <a:lnTo>
                  <a:pt x="5019675" y="12"/>
                </a:lnTo>
                <a:close/>
              </a:path>
            </a:pathLst>
          </a:custGeom>
          <a:solidFill>
            <a:srgbClr val="F9F9F9"/>
          </a:solidFill>
        </p:spPr>
        <p:txBody>
          <a:bodyPr wrap="square" lIns="0" tIns="0" rIns="0" bIns="0" rtlCol="0"/>
          <a:lstStyle/>
          <a:p>
            <a:endParaRPr/>
          </a:p>
        </p:txBody>
      </p:sp>
      <p:graphicFrame>
        <p:nvGraphicFramePr>
          <p:cNvPr id="45" name="object 45"/>
          <p:cNvGraphicFramePr>
            <a:graphicFrameLocks noGrp="1"/>
          </p:cNvGraphicFramePr>
          <p:nvPr/>
        </p:nvGraphicFramePr>
        <p:xfrm>
          <a:off x="6219824" y="1723232"/>
          <a:ext cx="5019674" cy="2748280"/>
        </p:xfrm>
        <a:graphic>
          <a:graphicData uri="http://schemas.openxmlformats.org/drawingml/2006/table">
            <a:tbl>
              <a:tblPr firstRow="1" bandRow="1">
                <a:tableStyleId>{2D5ABB26-0587-4C30-8999-92F81FD0307C}</a:tableStyleId>
              </a:tblPr>
              <a:tblGrid>
                <a:gridCol w="752475">
                  <a:extLst>
                    <a:ext uri="{9D8B030D-6E8A-4147-A177-3AD203B41FA5}">
                      <a16:colId xmlns:a16="http://schemas.microsoft.com/office/drawing/2014/main" val="20000"/>
                    </a:ext>
                  </a:extLst>
                </a:gridCol>
                <a:gridCol w="837565">
                  <a:extLst>
                    <a:ext uri="{9D8B030D-6E8A-4147-A177-3AD203B41FA5}">
                      <a16:colId xmlns:a16="http://schemas.microsoft.com/office/drawing/2014/main" val="20001"/>
                    </a:ext>
                  </a:extLst>
                </a:gridCol>
                <a:gridCol w="1040130">
                  <a:extLst>
                    <a:ext uri="{9D8B030D-6E8A-4147-A177-3AD203B41FA5}">
                      <a16:colId xmlns:a16="http://schemas.microsoft.com/office/drawing/2014/main" val="20002"/>
                    </a:ext>
                  </a:extLst>
                </a:gridCol>
                <a:gridCol w="1284604">
                  <a:extLst>
                    <a:ext uri="{9D8B030D-6E8A-4147-A177-3AD203B41FA5}">
                      <a16:colId xmlns:a16="http://schemas.microsoft.com/office/drawing/2014/main" val="20003"/>
                    </a:ext>
                  </a:extLst>
                </a:gridCol>
                <a:gridCol w="1104900">
                  <a:extLst>
                    <a:ext uri="{9D8B030D-6E8A-4147-A177-3AD203B41FA5}">
                      <a16:colId xmlns:a16="http://schemas.microsoft.com/office/drawing/2014/main" val="20004"/>
                    </a:ext>
                  </a:extLst>
                </a:gridCol>
              </a:tblGrid>
              <a:tr h="385445">
                <a:tc>
                  <a:txBody>
                    <a:bodyPr/>
                    <a:lstStyle/>
                    <a:p>
                      <a:pPr marL="90170">
                        <a:lnSpc>
                          <a:spcPct val="100000"/>
                        </a:lnSpc>
                        <a:spcBef>
                          <a:spcPts val="700"/>
                        </a:spcBef>
                      </a:pPr>
                      <a:r>
                        <a:rPr sz="1100" b="1" spc="-20" dirty="0">
                          <a:solidFill>
                            <a:srgbClr val="545454"/>
                          </a:solidFill>
                          <a:latin typeface="Montserrat SemiBold" panose="00000700000000000000"/>
                          <a:cs typeface="Montserrat SemiBold" panose="00000700000000000000"/>
                        </a:rPr>
                        <a:t>Year</a:t>
                      </a:r>
                      <a:endParaRPr sz="1100">
                        <a:latin typeface="Montserrat SemiBold" panose="00000700000000000000"/>
                        <a:cs typeface="Montserrat SemiBold" panose="00000700000000000000"/>
                      </a:endParaRPr>
                    </a:p>
                  </a:txBody>
                  <a:tcPr marL="0" marR="0" marT="88900" marB="0">
                    <a:lnB w="9525">
                      <a:solidFill>
                        <a:srgbClr val="DFDFDF"/>
                      </a:solidFill>
                      <a:prstDash val="solid"/>
                    </a:lnB>
                  </a:tcPr>
                </a:tc>
                <a:tc>
                  <a:txBody>
                    <a:bodyPr/>
                    <a:lstStyle/>
                    <a:p>
                      <a:pPr marL="91440">
                        <a:lnSpc>
                          <a:spcPct val="100000"/>
                        </a:lnSpc>
                        <a:spcBef>
                          <a:spcPts val="700"/>
                        </a:spcBef>
                      </a:pPr>
                      <a:r>
                        <a:rPr sz="1100" b="1" spc="-20" dirty="0">
                          <a:solidFill>
                            <a:srgbClr val="545454"/>
                          </a:solidFill>
                          <a:latin typeface="Montserrat SemiBold" panose="00000700000000000000"/>
                          <a:cs typeface="Montserrat SemiBold" panose="00000700000000000000"/>
                        </a:rPr>
                        <a:t>Fund</a:t>
                      </a:r>
                      <a:endParaRPr sz="1100">
                        <a:latin typeface="Montserrat SemiBold" panose="00000700000000000000"/>
                        <a:cs typeface="Montserrat SemiBold" panose="00000700000000000000"/>
                      </a:endParaRPr>
                    </a:p>
                  </a:txBody>
                  <a:tcPr marL="0" marR="0" marT="88900" marB="0">
                    <a:lnB w="9525">
                      <a:solidFill>
                        <a:srgbClr val="DFDFDF"/>
                      </a:solidFill>
                      <a:prstDash val="solid"/>
                    </a:lnB>
                    <a:solidFill>
                      <a:srgbClr val="F0F0F0"/>
                    </a:solidFill>
                  </a:tcPr>
                </a:tc>
                <a:tc>
                  <a:txBody>
                    <a:bodyPr/>
                    <a:lstStyle/>
                    <a:p>
                      <a:pPr marR="104775" algn="ctr">
                        <a:lnSpc>
                          <a:spcPct val="100000"/>
                        </a:lnSpc>
                        <a:spcBef>
                          <a:spcPts val="700"/>
                        </a:spcBef>
                      </a:pPr>
                      <a:r>
                        <a:rPr sz="1100" b="1" spc="-20" dirty="0">
                          <a:solidFill>
                            <a:srgbClr val="545454"/>
                          </a:solidFill>
                          <a:latin typeface="Montserrat SemiBold" panose="00000700000000000000"/>
                          <a:cs typeface="Montserrat SemiBold" panose="00000700000000000000"/>
                        </a:rPr>
                        <a:t>HFRI</a:t>
                      </a:r>
                      <a:endParaRPr sz="1100">
                        <a:latin typeface="Montserrat SemiBold" panose="00000700000000000000"/>
                        <a:cs typeface="Montserrat SemiBold" panose="00000700000000000000"/>
                      </a:endParaRPr>
                    </a:p>
                  </a:txBody>
                  <a:tcPr marL="0" marR="0" marT="88900" marB="0">
                    <a:lnB w="9525">
                      <a:solidFill>
                        <a:srgbClr val="DFDFDF"/>
                      </a:solidFill>
                      <a:prstDash val="solid"/>
                    </a:lnB>
                    <a:solidFill>
                      <a:srgbClr val="F0F0F0"/>
                    </a:solidFill>
                  </a:tcPr>
                </a:tc>
                <a:tc>
                  <a:txBody>
                    <a:bodyPr/>
                    <a:lstStyle/>
                    <a:p>
                      <a:pPr marL="323850">
                        <a:lnSpc>
                          <a:spcPct val="100000"/>
                        </a:lnSpc>
                        <a:spcBef>
                          <a:spcPts val="700"/>
                        </a:spcBef>
                      </a:pPr>
                      <a:r>
                        <a:rPr sz="1100" b="1" spc="-100" dirty="0">
                          <a:solidFill>
                            <a:srgbClr val="545454"/>
                          </a:solidFill>
                          <a:latin typeface="Montserrat SemiBold" panose="00000700000000000000"/>
                          <a:cs typeface="Montserrat SemiBold" panose="00000700000000000000"/>
                        </a:rPr>
                        <a:t>S&amp;P</a:t>
                      </a:r>
                      <a:r>
                        <a:rPr sz="1100" b="1" spc="-10" dirty="0">
                          <a:solidFill>
                            <a:srgbClr val="545454"/>
                          </a:solidFill>
                          <a:latin typeface="Montserrat SemiBold" panose="00000700000000000000"/>
                          <a:cs typeface="Montserrat SemiBold" panose="00000700000000000000"/>
                        </a:rPr>
                        <a:t> </a:t>
                      </a:r>
                      <a:r>
                        <a:rPr sz="1100" b="1" spc="-25" dirty="0">
                          <a:solidFill>
                            <a:srgbClr val="545454"/>
                          </a:solidFill>
                          <a:latin typeface="Montserrat SemiBold" panose="00000700000000000000"/>
                          <a:cs typeface="Montserrat SemiBold" panose="00000700000000000000"/>
                        </a:rPr>
                        <a:t>500</a:t>
                      </a:r>
                      <a:endParaRPr sz="1100">
                        <a:latin typeface="Montserrat SemiBold" panose="00000700000000000000"/>
                        <a:cs typeface="Montserrat SemiBold" panose="00000700000000000000"/>
                      </a:endParaRPr>
                    </a:p>
                  </a:txBody>
                  <a:tcPr marL="0" marR="0" marT="88900" marB="0">
                    <a:lnB w="9525">
                      <a:solidFill>
                        <a:srgbClr val="DFDFDF"/>
                      </a:solidFill>
                      <a:prstDash val="solid"/>
                    </a:lnB>
                    <a:solidFill>
                      <a:srgbClr val="F0F0F0"/>
                    </a:solidFill>
                  </a:tcPr>
                </a:tc>
                <a:tc>
                  <a:txBody>
                    <a:bodyPr/>
                    <a:lstStyle/>
                    <a:p>
                      <a:pPr marL="93980">
                        <a:lnSpc>
                          <a:spcPct val="100000"/>
                        </a:lnSpc>
                        <a:spcBef>
                          <a:spcPts val="700"/>
                        </a:spcBef>
                      </a:pPr>
                      <a:r>
                        <a:rPr sz="1100" b="1" spc="-95" dirty="0">
                          <a:solidFill>
                            <a:srgbClr val="545454"/>
                          </a:solidFill>
                          <a:latin typeface="Montserrat SemiBold" panose="00000700000000000000"/>
                          <a:cs typeface="Montserrat SemiBold" panose="00000700000000000000"/>
                        </a:rPr>
                        <a:t>MSCI</a:t>
                      </a:r>
                      <a:r>
                        <a:rPr sz="1100" b="1" spc="-10" dirty="0">
                          <a:solidFill>
                            <a:srgbClr val="545454"/>
                          </a:solidFill>
                          <a:latin typeface="Montserrat SemiBold" panose="00000700000000000000"/>
                          <a:cs typeface="Montserrat SemiBold" panose="00000700000000000000"/>
                        </a:rPr>
                        <a:t> China</a:t>
                      </a:r>
                      <a:endParaRPr sz="1100">
                        <a:latin typeface="Montserrat SemiBold" panose="00000700000000000000"/>
                        <a:cs typeface="Montserrat SemiBold" panose="00000700000000000000"/>
                      </a:endParaRPr>
                    </a:p>
                  </a:txBody>
                  <a:tcPr marL="0" marR="0" marT="88900" marB="0">
                    <a:lnB w="9525">
                      <a:solidFill>
                        <a:srgbClr val="DFDFDF"/>
                      </a:solidFill>
                      <a:prstDash val="solid"/>
                    </a:lnB>
                  </a:tcPr>
                </a:tc>
                <a:extLst>
                  <a:ext uri="{0D108BD9-81ED-4DB2-BD59-A6C34878D82A}">
                    <a16:rowId xmlns:a16="http://schemas.microsoft.com/office/drawing/2014/main" val="10000"/>
                  </a:ext>
                </a:extLst>
              </a:tr>
              <a:tr h="337820">
                <a:tc>
                  <a:txBody>
                    <a:bodyPr/>
                    <a:lstStyle/>
                    <a:p>
                      <a:pPr marL="90170">
                        <a:lnSpc>
                          <a:spcPct val="100000"/>
                        </a:lnSpc>
                        <a:spcBef>
                          <a:spcPts val="635"/>
                        </a:spcBef>
                      </a:pPr>
                      <a:r>
                        <a:rPr sz="1050" spc="-20" dirty="0">
                          <a:solidFill>
                            <a:srgbClr val="333333"/>
                          </a:solidFill>
                          <a:latin typeface="Montserrat" panose="00000500000000000000"/>
                          <a:cs typeface="Montserrat" panose="00000500000000000000"/>
                        </a:rPr>
                        <a:t>2018</a:t>
                      </a:r>
                      <a:endParaRPr sz="1050">
                        <a:latin typeface="Montserrat" panose="00000500000000000000"/>
                        <a:cs typeface="Montserrat" panose="00000500000000000000"/>
                      </a:endParaRPr>
                    </a:p>
                  </a:txBody>
                  <a:tcPr marL="0" marR="0" marT="80645" marB="0">
                    <a:lnT w="9525">
                      <a:solidFill>
                        <a:srgbClr val="DFDFDF"/>
                      </a:solidFill>
                      <a:prstDash val="solid"/>
                    </a:lnT>
                  </a:tcPr>
                </a:tc>
                <a:tc>
                  <a:txBody>
                    <a:bodyPr/>
                    <a:lstStyle/>
                    <a:p>
                      <a:pPr marL="91440">
                        <a:lnSpc>
                          <a:spcPct val="100000"/>
                        </a:lnSpc>
                        <a:spcBef>
                          <a:spcPts val="685"/>
                        </a:spcBef>
                      </a:pPr>
                      <a:r>
                        <a:rPr sz="1000" b="0" spc="-10" dirty="0">
                          <a:solidFill>
                            <a:srgbClr val="333333"/>
                          </a:solidFill>
                          <a:latin typeface="Montserrat Medium" panose="00000600000000000000"/>
                          <a:cs typeface="Montserrat Medium" panose="00000600000000000000"/>
                        </a:rPr>
                        <a:t>+19.8%</a:t>
                      </a:r>
                      <a:endParaRPr sz="1000">
                        <a:latin typeface="Montserrat Medium" panose="00000600000000000000"/>
                        <a:cs typeface="Montserrat Medium" panose="00000600000000000000"/>
                      </a:endParaRPr>
                    </a:p>
                  </a:txBody>
                  <a:tcPr marL="0" marR="0" marT="86995" marB="0">
                    <a:lnT w="9525">
                      <a:solidFill>
                        <a:srgbClr val="DFDFDF"/>
                      </a:solidFill>
                      <a:prstDash val="solid"/>
                    </a:lnT>
                  </a:tcPr>
                </a:tc>
                <a:tc>
                  <a:txBody>
                    <a:bodyPr/>
                    <a:lstStyle/>
                    <a:p>
                      <a:pPr marR="66675" algn="ctr">
                        <a:lnSpc>
                          <a:spcPct val="100000"/>
                        </a:lnSpc>
                        <a:spcBef>
                          <a:spcPts val="685"/>
                        </a:spcBef>
                      </a:pPr>
                      <a:r>
                        <a:rPr sz="1000" b="0" spc="-10" dirty="0">
                          <a:solidFill>
                            <a:srgbClr val="333333"/>
                          </a:solidFill>
                          <a:latin typeface="Montserrat Medium" panose="00000600000000000000"/>
                          <a:cs typeface="Montserrat Medium" panose="00000600000000000000"/>
                        </a:rPr>
                        <a:t>-</a:t>
                      </a:r>
                      <a:r>
                        <a:rPr sz="1000" b="0" spc="-20" dirty="0">
                          <a:solidFill>
                            <a:srgbClr val="333333"/>
                          </a:solidFill>
                          <a:latin typeface="Montserrat Medium" panose="00000600000000000000"/>
                          <a:cs typeface="Montserrat Medium" panose="00000600000000000000"/>
                        </a:rPr>
                        <a:t>4.0%</a:t>
                      </a:r>
                      <a:endParaRPr sz="1000">
                        <a:latin typeface="Montserrat Medium" panose="00000600000000000000"/>
                        <a:cs typeface="Montserrat Medium" panose="00000600000000000000"/>
                      </a:endParaRPr>
                    </a:p>
                  </a:txBody>
                  <a:tcPr marL="0" marR="0" marT="86995" marB="0">
                    <a:lnT w="9525">
                      <a:solidFill>
                        <a:srgbClr val="DFDFDF"/>
                      </a:solidFill>
                      <a:prstDash val="solid"/>
                    </a:lnT>
                  </a:tcPr>
                </a:tc>
                <a:tc>
                  <a:txBody>
                    <a:bodyPr/>
                    <a:lstStyle/>
                    <a:p>
                      <a:pPr marL="323850">
                        <a:lnSpc>
                          <a:spcPct val="100000"/>
                        </a:lnSpc>
                        <a:spcBef>
                          <a:spcPts val="685"/>
                        </a:spcBef>
                      </a:pPr>
                      <a:r>
                        <a:rPr sz="1000" b="0" spc="-10" dirty="0">
                          <a:solidFill>
                            <a:srgbClr val="333333"/>
                          </a:solidFill>
                          <a:latin typeface="Montserrat Medium" panose="00000600000000000000"/>
                          <a:cs typeface="Montserrat Medium" panose="00000600000000000000"/>
                        </a:rPr>
                        <a:t>-</a:t>
                      </a:r>
                      <a:r>
                        <a:rPr sz="1000" b="0" spc="-20" dirty="0">
                          <a:solidFill>
                            <a:srgbClr val="333333"/>
                          </a:solidFill>
                          <a:latin typeface="Montserrat Medium" panose="00000600000000000000"/>
                          <a:cs typeface="Montserrat Medium" panose="00000600000000000000"/>
                        </a:rPr>
                        <a:t>4.4%</a:t>
                      </a:r>
                      <a:endParaRPr sz="1000">
                        <a:latin typeface="Montserrat Medium" panose="00000600000000000000"/>
                        <a:cs typeface="Montserrat Medium" panose="00000600000000000000"/>
                      </a:endParaRPr>
                    </a:p>
                  </a:txBody>
                  <a:tcPr marL="0" marR="0" marT="86995" marB="0">
                    <a:lnT w="9525">
                      <a:solidFill>
                        <a:srgbClr val="DFDFDF"/>
                      </a:solidFill>
                      <a:prstDash val="solid"/>
                    </a:lnT>
                  </a:tcPr>
                </a:tc>
                <a:tc>
                  <a:txBody>
                    <a:bodyPr/>
                    <a:lstStyle/>
                    <a:p>
                      <a:pPr marL="93980">
                        <a:lnSpc>
                          <a:spcPct val="100000"/>
                        </a:lnSpc>
                        <a:spcBef>
                          <a:spcPts val="685"/>
                        </a:spcBef>
                      </a:pPr>
                      <a:r>
                        <a:rPr sz="1000" b="0" spc="-40" dirty="0">
                          <a:solidFill>
                            <a:srgbClr val="333333"/>
                          </a:solidFill>
                          <a:latin typeface="Montserrat Medium" panose="00000600000000000000"/>
                          <a:cs typeface="Montserrat Medium" panose="00000600000000000000"/>
                        </a:rPr>
                        <a:t>-</a:t>
                      </a:r>
                      <a:r>
                        <a:rPr sz="1000" b="0" spc="-10" dirty="0">
                          <a:solidFill>
                            <a:srgbClr val="333333"/>
                          </a:solidFill>
                          <a:latin typeface="Montserrat Medium" panose="00000600000000000000"/>
                          <a:cs typeface="Montserrat Medium" panose="00000600000000000000"/>
                        </a:rPr>
                        <a:t>18.7%</a:t>
                      </a:r>
                      <a:endParaRPr sz="1000">
                        <a:latin typeface="Montserrat Medium" panose="00000600000000000000"/>
                        <a:cs typeface="Montserrat Medium" panose="00000600000000000000"/>
                      </a:endParaRPr>
                    </a:p>
                  </a:txBody>
                  <a:tcPr marL="0" marR="0" marT="86995" marB="0">
                    <a:lnT w="9525">
                      <a:solidFill>
                        <a:srgbClr val="DFDFDF"/>
                      </a:solidFill>
                      <a:prstDash val="solid"/>
                    </a:lnT>
                  </a:tcPr>
                </a:tc>
                <a:extLst>
                  <a:ext uri="{0D108BD9-81ED-4DB2-BD59-A6C34878D82A}">
                    <a16:rowId xmlns:a16="http://schemas.microsoft.com/office/drawing/2014/main" val="10001"/>
                  </a:ext>
                </a:extLst>
              </a:tr>
              <a:tr h="342265">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2019</a:t>
                      </a:r>
                      <a:endParaRPr sz="1050">
                        <a:latin typeface="Montserrat" panose="00000500000000000000"/>
                        <a:cs typeface="Montserrat" panose="00000500000000000000"/>
                      </a:endParaRPr>
                    </a:p>
                  </a:txBody>
                  <a:tcPr marL="0" marR="0" marT="76200" marB="0">
                    <a:solidFill>
                      <a:srgbClr val="F9F9F9"/>
                    </a:solidFill>
                  </a:tcPr>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+6.4%</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R="6985" algn="ctr">
                        <a:lnSpc>
                          <a:spcPct val="100000"/>
                        </a:lnSpc>
                        <a:spcBef>
                          <a:spcPts val="650"/>
                        </a:spcBef>
                      </a:pPr>
                      <a:r>
                        <a:rPr sz="1000" b="0" spc="-10" dirty="0">
                          <a:solidFill>
                            <a:srgbClr val="333333"/>
                          </a:solidFill>
                          <a:latin typeface="Montserrat Medium" panose="00000600000000000000"/>
                          <a:cs typeface="Montserrat Medium" panose="00000600000000000000"/>
                        </a:rPr>
                        <a:t>+10.4%</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323850">
                        <a:lnSpc>
                          <a:spcPct val="100000"/>
                        </a:lnSpc>
                        <a:spcBef>
                          <a:spcPts val="650"/>
                        </a:spcBef>
                      </a:pPr>
                      <a:r>
                        <a:rPr sz="1000" b="0" spc="-10" dirty="0">
                          <a:solidFill>
                            <a:srgbClr val="333333"/>
                          </a:solidFill>
                          <a:latin typeface="Montserrat Medium" panose="00000600000000000000"/>
                          <a:cs typeface="Montserrat Medium" panose="00000600000000000000"/>
                        </a:rPr>
                        <a:t>+31.5%</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93980">
                        <a:lnSpc>
                          <a:spcPct val="100000"/>
                        </a:lnSpc>
                        <a:spcBef>
                          <a:spcPts val="650"/>
                        </a:spcBef>
                      </a:pPr>
                      <a:r>
                        <a:rPr sz="1000" b="0" spc="-10" dirty="0">
                          <a:solidFill>
                            <a:srgbClr val="333333"/>
                          </a:solidFill>
                          <a:latin typeface="Montserrat Medium" panose="00000600000000000000"/>
                          <a:cs typeface="Montserrat Medium" panose="00000600000000000000"/>
                        </a:rPr>
                        <a:t>+23.1%</a:t>
                      </a:r>
                      <a:endParaRPr sz="1000">
                        <a:latin typeface="Montserrat Medium" panose="00000600000000000000"/>
                        <a:cs typeface="Montserrat Medium" panose="00000600000000000000"/>
                      </a:endParaRPr>
                    </a:p>
                  </a:txBody>
                  <a:tcPr marL="0" marR="0" marT="82550" marB="0">
                    <a:solidFill>
                      <a:srgbClr val="F9F9F9"/>
                    </a:solidFill>
                  </a:tcPr>
                </a:tc>
                <a:extLst>
                  <a:ext uri="{0D108BD9-81ED-4DB2-BD59-A6C34878D82A}">
                    <a16:rowId xmlns:a16="http://schemas.microsoft.com/office/drawing/2014/main" val="10002"/>
                  </a:ext>
                </a:extLst>
              </a:tr>
              <a:tr h="332740">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2020</a:t>
                      </a:r>
                      <a:endParaRPr sz="1050">
                        <a:latin typeface="Montserrat" panose="00000500000000000000"/>
                        <a:cs typeface="Montserrat" panose="00000500000000000000"/>
                      </a:endParaRPr>
                    </a:p>
                  </a:txBody>
                  <a:tcPr marL="0" marR="0" marT="76200" marB="0"/>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+42.9%</a:t>
                      </a:r>
                      <a:endParaRPr sz="1000">
                        <a:latin typeface="Montserrat Medium" panose="00000600000000000000"/>
                        <a:cs typeface="Montserrat Medium" panose="00000600000000000000"/>
                      </a:endParaRPr>
                    </a:p>
                  </a:txBody>
                  <a:tcPr marL="0" marR="0" marT="82550" marB="0"/>
                </a:tc>
                <a:tc>
                  <a:txBody>
                    <a:bodyPr/>
                    <a:lstStyle/>
                    <a:p>
                      <a:pPr marR="13970" algn="ctr">
                        <a:lnSpc>
                          <a:spcPct val="100000"/>
                        </a:lnSpc>
                        <a:spcBef>
                          <a:spcPts val="650"/>
                        </a:spcBef>
                      </a:pPr>
                      <a:r>
                        <a:rPr sz="1000" b="0" spc="-10" dirty="0">
                          <a:solidFill>
                            <a:srgbClr val="333333"/>
                          </a:solidFill>
                          <a:latin typeface="Montserrat Medium" panose="00000600000000000000"/>
                          <a:cs typeface="Montserrat Medium" panose="00000600000000000000"/>
                        </a:rPr>
                        <a:t>+10.3%</a:t>
                      </a:r>
                      <a:endParaRPr sz="1000">
                        <a:latin typeface="Montserrat Medium" panose="00000600000000000000"/>
                        <a:cs typeface="Montserrat Medium" panose="00000600000000000000"/>
                      </a:endParaRPr>
                    </a:p>
                  </a:txBody>
                  <a:tcPr marL="0" marR="0" marT="82550" marB="0"/>
                </a:tc>
                <a:tc>
                  <a:txBody>
                    <a:bodyPr/>
                    <a:lstStyle/>
                    <a:p>
                      <a:pPr marL="323850">
                        <a:lnSpc>
                          <a:spcPct val="100000"/>
                        </a:lnSpc>
                        <a:spcBef>
                          <a:spcPts val="650"/>
                        </a:spcBef>
                      </a:pPr>
                      <a:r>
                        <a:rPr sz="1000" b="0" spc="-10" dirty="0">
                          <a:solidFill>
                            <a:srgbClr val="333333"/>
                          </a:solidFill>
                          <a:latin typeface="Montserrat Medium" panose="00000600000000000000"/>
                          <a:cs typeface="Montserrat Medium" panose="00000600000000000000"/>
                        </a:rPr>
                        <a:t>+18.4%</a:t>
                      </a:r>
                      <a:endParaRPr sz="1000">
                        <a:latin typeface="Montserrat Medium" panose="00000600000000000000"/>
                        <a:cs typeface="Montserrat Medium" panose="00000600000000000000"/>
                      </a:endParaRPr>
                    </a:p>
                  </a:txBody>
                  <a:tcPr marL="0" marR="0" marT="82550" marB="0"/>
                </a:tc>
                <a:tc>
                  <a:txBody>
                    <a:bodyPr/>
                    <a:lstStyle/>
                    <a:p>
                      <a:pPr marL="93980">
                        <a:lnSpc>
                          <a:spcPct val="100000"/>
                        </a:lnSpc>
                        <a:spcBef>
                          <a:spcPts val="650"/>
                        </a:spcBef>
                      </a:pPr>
                      <a:r>
                        <a:rPr sz="1000" b="0" spc="-10" dirty="0">
                          <a:solidFill>
                            <a:srgbClr val="333333"/>
                          </a:solidFill>
                          <a:latin typeface="Montserrat Medium" panose="00000600000000000000"/>
                          <a:cs typeface="Montserrat Medium" panose="00000600000000000000"/>
                        </a:rPr>
                        <a:t>+29.0%</a:t>
                      </a:r>
                      <a:endParaRPr sz="1000">
                        <a:latin typeface="Montserrat Medium" panose="00000600000000000000"/>
                        <a:cs typeface="Montserrat Medium" panose="00000600000000000000"/>
                      </a:endParaRPr>
                    </a:p>
                  </a:txBody>
                  <a:tcPr marL="0" marR="0" marT="82550" marB="0"/>
                </a:tc>
                <a:extLst>
                  <a:ext uri="{0D108BD9-81ED-4DB2-BD59-A6C34878D82A}">
                    <a16:rowId xmlns:a16="http://schemas.microsoft.com/office/drawing/2014/main" val="10003"/>
                  </a:ext>
                </a:extLst>
              </a:tr>
              <a:tr h="342265">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2021</a:t>
                      </a:r>
                      <a:endParaRPr sz="1050">
                        <a:latin typeface="Montserrat" panose="00000500000000000000"/>
                        <a:cs typeface="Montserrat" panose="00000500000000000000"/>
                      </a:endParaRPr>
                    </a:p>
                  </a:txBody>
                  <a:tcPr marL="0" marR="0" marT="76200" marB="0">
                    <a:solidFill>
                      <a:srgbClr val="F9F9F9"/>
                    </a:solidFill>
                  </a:tcPr>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+7.0%</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R="57785" algn="ctr">
                        <a:lnSpc>
                          <a:spcPct val="100000"/>
                        </a:lnSpc>
                        <a:spcBef>
                          <a:spcPts val="650"/>
                        </a:spcBef>
                      </a:pPr>
                      <a:r>
                        <a:rPr sz="1000" b="0" spc="-10" dirty="0">
                          <a:solidFill>
                            <a:srgbClr val="333333"/>
                          </a:solidFill>
                          <a:latin typeface="Montserrat Medium" panose="00000600000000000000"/>
                          <a:cs typeface="Montserrat Medium" panose="00000600000000000000"/>
                        </a:rPr>
                        <a:t>+6.2%</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323850">
                        <a:lnSpc>
                          <a:spcPct val="100000"/>
                        </a:lnSpc>
                        <a:spcBef>
                          <a:spcPts val="650"/>
                        </a:spcBef>
                      </a:pPr>
                      <a:r>
                        <a:rPr sz="1000" b="0" spc="-10" dirty="0">
                          <a:solidFill>
                            <a:srgbClr val="333333"/>
                          </a:solidFill>
                          <a:latin typeface="Montserrat Medium" panose="00000600000000000000"/>
                          <a:cs typeface="Montserrat Medium" panose="00000600000000000000"/>
                        </a:rPr>
                        <a:t>+28.7%</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93980">
                        <a:lnSpc>
                          <a:spcPct val="100000"/>
                        </a:lnSpc>
                        <a:spcBef>
                          <a:spcPts val="650"/>
                        </a:spcBef>
                      </a:pPr>
                      <a:r>
                        <a:rPr sz="1000" b="0" spc="-35" dirty="0">
                          <a:solidFill>
                            <a:srgbClr val="333333"/>
                          </a:solidFill>
                          <a:latin typeface="Montserrat Medium" panose="00000600000000000000"/>
                          <a:cs typeface="Montserrat Medium" panose="00000600000000000000"/>
                        </a:rPr>
                        <a:t>-</a:t>
                      </a:r>
                      <a:r>
                        <a:rPr sz="1000" b="0" spc="-10" dirty="0">
                          <a:solidFill>
                            <a:srgbClr val="333333"/>
                          </a:solidFill>
                          <a:latin typeface="Montserrat Medium" panose="00000600000000000000"/>
                          <a:cs typeface="Montserrat Medium" panose="00000600000000000000"/>
                        </a:rPr>
                        <a:t>21.2%</a:t>
                      </a:r>
                      <a:endParaRPr sz="1000">
                        <a:latin typeface="Montserrat Medium" panose="00000600000000000000"/>
                        <a:cs typeface="Montserrat Medium" panose="00000600000000000000"/>
                      </a:endParaRPr>
                    </a:p>
                  </a:txBody>
                  <a:tcPr marL="0" marR="0" marT="82550" marB="0">
                    <a:solidFill>
                      <a:srgbClr val="F9F9F9"/>
                    </a:solidFill>
                  </a:tcPr>
                </a:tc>
                <a:extLst>
                  <a:ext uri="{0D108BD9-81ED-4DB2-BD59-A6C34878D82A}">
                    <a16:rowId xmlns:a16="http://schemas.microsoft.com/office/drawing/2014/main" val="10004"/>
                  </a:ext>
                </a:extLst>
              </a:tr>
              <a:tr h="332740">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2022</a:t>
                      </a:r>
                      <a:endParaRPr sz="1050">
                        <a:latin typeface="Montserrat" panose="00000500000000000000"/>
                        <a:cs typeface="Montserrat" panose="00000500000000000000"/>
                      </a:endParaRPr>
                    </a:p>
                  </a:txBody>
                  <a:tcPr marL="0" marR="0" marT="76200" marB="0"/>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+7.8%</a:t>
                      </a:r>
                      <a:endParaRPr sz="1000">
                        <a:latin typeface="Montserrat Medium" panose="00000600000000000000"/>
                        <a:cs typeface="Montserrat Medium" panose="00000600000000000000"/>
                      </a:endParaRPr>
                    </a:p>
                  </a:txBody>
                  <a:tcPr marL="0" marR="0" marT="82550" marB="0"/>
                </a:tc>
                <a:tc>
                  <a:txBody>
                    <a:bodyPr/>
                    <a:lstStyle/>
                    <a:p>
                      <a:pPr marR="90805" algn="ctr">
                        <a:lnSpc>
                          <a:spcPct val="100000"/>
                        </a:lnSpc>
                        <a:spcBef>
                          <a:spcPts val="650"/>
                        </a:spcBef>
                      </a:pPr>
                      <a:r>
                        <a:rPr sz="1000" b="0" spc="-20" dirty="0">
                          <a:solidFill>
                            <a:srgbClr val="333333"/>
                          </a:solidFill>
                          <a:latin typeface="Montserrat Medium" panose="00000600000000000000"/>
                          <a:cs typeface="Montserrat Medium" panose="00000600000000000000"/>
                        </a:rPr>
                        <a:t>-5.6%</a:t>
                      </a:r>
                      <a:endParaRPr sz="1000">
                        <a:latin typeface="Montserrat Medium" panose="00000600000000000000"/>
                        <a:cs typeface="Montserrat Medium" panose="00000600000000000000"/>
                      </a:endParaRPr>
                    </a:p>
                  </a:txBody>
                  <a:tcPr marL="0" marR="0" marT="82550" marB="0"/>
                </a:tc>
                <a:tc>
                  <a:txBody>
                    <a:bodyPr/>
                    <a:lstStyle/>
                    <a:p>
                      <a:pPr marL="323850">
                        <a:lnSpc>
                          <a:spcPct val="100000"/>
                        </a:lnSpc>
                        <a:spcBef>
                          <a:spcPts val="650"/>
                        </a:spcBef>
                      </a:pPr>
                      <a:r>
                        <a:rPr sz="1000" b="0" spc="-40" dirty="0">
                          <a:solidFill>
                            <a:srgbClr val="333333"/>
                          </a:solidFill>
                          <a:latin typeface="Montserrat Medium" panose="00000600000000000000"/>
                          <a:cs typeface="Montserrat Medium" panose="00000600000000000000"/>
                        </a:rPr>
                        <a:t>-</a:t>
                      </a:r>
                      <a:r>
                        <a:rPr sz="1000" b="0" spc="-10" dirty="0">
                          <a:solidFill>
                            <a:srgbClr val="333333"/>
                          </a:solidFill>
                          <a:latin typeface="Montserrat Medium" panose="00000600000000000000"/>
                          <a:cs typeface="Montserrat Medium" panose="00000600000000000000"/>
                        </a:rPr>
                        <a:t>18.1%</a:t>
                      </a:r>
                      <a:endParaRPr sz="1000">
                        <a:latin typeface="Montserrat Medium" panose="00000600000000000000"/>
                        <a:cs typeface="Montserrat Medium" panose="00000600000000000000"/>
                      </a:endParaRPr>
                    </a:p>
                  </a:txBody>
                  <a:tcPr marL="0" marR="0" marT="82550" marB="0"/>
                </a:tc>
                <a:tc>
                  <a:txBody>
                    <a:bodyPr/>
                    <a:lstStyle/>
                    <a:p>
                      <a:pPr marL="93980">
                        <a:lnSpc>
                          <a:spcPct val="100000"/>
                        </a:lnSpc>
                        <a:spcBef>
                          <a:spcPts val="650"/>
                        </a:spcBef>
                      </a:pPr>
                      <a:r>
                        <a:rPr sz="1000" b="0" spc="-35" dirty="0">
                          <a:solidFill>
                            <a:srgbClr val="333333"/>
                          </a:solidFill>
                          <a:latin typeface="Montserrat Medium" panose="00000600000000000000"/>
                          <a:cs typeface="Montserrat Medium" panose="00000600000000000000"/>
                        </a:rPr>
                        <a:t>-</a:t>
                      </a:r>
                      <a:r>
                        <a:rPr sz="1000" b="0" spc="-10" dirty="0">
                          <a:solidFill>
                            <a:srgbClr val="333333"/>
                          </a:solidFill>
                          <a:latin typeface="Montserrat Medium" panose="00000600000000000000"/>
                          <a:cs typeface="Montserrat Medium" panose="00000600000000000000"/>
                        </a:rPr>
                        <a:t>21.7%</a:t>
                      </a:r>
                      <a:endParaRPr sz="1000">
                        <a:latin typeface="Montserrat Medium" panose="00000600000000000000"/>
                        <a:cs typeface="Montserrat Medium" panose="00000600000000000000"/>
                      </a:endParaRPr>
                    </a:p>
                  </a:txBody>
                  <a:tcPr marL="0" marR="0" marT="82550" marB="0"/>
                </a:tc>
                <a:extLst>
                  <a:ext uri="{0D108BD9-81ED-4DB2-BD59-A6C34878D82A}">
                    <a16:rowId xmlns:a16="http://schemas.microsoft.com/office/drawing/2014/main" val="10005"/>
                  </a:ext>
                </a:extLst>
              </a:tr>
              <a:tr h="342265">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2023</a:t>
                      </a:r>
                      <a:endParaRPr sz="1050">
                        <a:latin typeface="Montserrat" panose="00000500000000000000"/>
                        <a:cs typeface="Montserrat" panose="00000500000000000000"/>
                      </a:endParaRPr>
                    </a:p>
                  </a:txBody>
                  <a:tcPr marL="0" marR="0" marT="76200" marB="0">
                    <a:solidFill>
                      <a:srgbClr val="F9F9F9"/>
                    </a:solidFill>
                  </a:tcPr>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+2.6%</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R="72390" algn="ctr">
                        <a:lnSpc>
                          <a:spcPct val="100000"/>
                        </a:lnSpc>
                        <a:spcBef>
                          <a:spcPts val="650"/>
                        </a:spcBef>
                      </a:pPr>
                      <a:r>
                        <a:rPr sz="1000" b="0" spc="-10" dirty="0">
                          <a:solidFill>
                            <a:srgbClr val="333333"/>
                          </a:solidFill>
                          <a:latin typeface="Montserrat Medium" panose="00000600000000000000"/>
                          <a:cs typeface="Montserrat Medium" panose="00000600000000000000"/>
                        </a:rPr>
                        <a:t>+7.3%</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323850">
                        <a:lnSpc>
                          <a:spcPct val="100000"/>
                        </a:lnSpc>
                        <a:spcBef>
                          <a:spcPts val="650"/>
                        </a:spcBef>
                      </a:pPr>
                      <a:r>
                        <a:rPr sz="1000" b="0" spc="-10" dirty="0">
                          <a:solidFill>
                            <a:srgbClr val="333333"/>
                          </a:solidFill>
                          <a:latin typeface="Montserrat Medium" panose="00000600000000000000"/>
                          <a:cs typeface="Montserrat Medium" panose="00000600000000000000"/>
                        </a:rPr>
                        <a:t>+24.2%</a:t>
                      </a:r>
                      <a:endParaRPr sz="1000">
                        <a:latin typeface="Montserrat Medium" panose="00000600000000000000"/>
                        <a:cs typeface="Montserrat Medium" panose="00000600000000000000"/>
                      </a:endParaRPr>
                    </a:p>
                  </a:txBody>
                  <a:tcPr marL="0" marR="0" marT="82550" marB="0">
                    <a:solidFill>
                      <a:srgbClr val="F9F9F9"/>
                    </a:solidFill>
                  </a:tcPr>
                </a:tc>
                <a:tc>
                  <a:txBody>
                    <a:bodyPr/>
                    <a:lstStyle/>
                    <a:p>
                      <a:pPr marL="93980">
                        <a:lnSpc>
                          <a:spcPct val="100000"/>
                        </a:lnSpc>
                        <a:spcBef>
                          <a:spcPts val="650"/>
                        </a:spcBef>
                      </a:pPr>
                      <a:r>
                        <a:rPr sz="1000" b="0" spc="-40" dirty="0">
                          <a:solidFill>
                            <a:srgbClr val="333333"/>
                          </a:solidFill>
                          <a:latin typeface="Montserrat Medium" panose="00000600000000000000"/>
                          <a:cs typeface="Montserrat Medium" panose="00000600000000000000"/>
                        </a:rPr>
                        <a:t>-</a:t>
                      </a:r>
                      <a:r>
                        <a:rPr sz="1000" b="0" spc="-10" dirty="0">
                          <a:solidFill>
                            <a:srgbClr val="333333"/>
                          </a:solidFill>
                          <a:latin typeface="Montserrat Medium" panose="00000600000000000000"/>
                          <a:cs typeface="Montserrat Medium" panose="00000600000000000000"/>
                        </a:rPr>
                        <a:t>11.0%</a:t>
                      </a:r>
                      <a:endParaRPr sz="1000">
                        <a:latin typeface="Montserrat Medium" panose="00000600000000000000"/>
                        <a:cs typeface="Montserrat Medium" panose="00000600000000000000"/>
                      </a:endParaRPr>
                    </a:p>
                  </a:txBody>
                  <a:tcPr marL="0" marR="0" marT="82550" marB="0">
                    <a:solidFill>
                      <a:srgbClr val="F9F9F9"/>
                    </a:solidFill>
                  </a:tcPr>
                </a:tc>
                <a:extLst>
                  <a:ext uri="{0D108BD9-81ED-4DB2-BD59-A6C34878D82A}">
                    <a16:rowId xmlns:a16="http://schemas.microsoft.com/office/drawing/2014/main" val="10006"/>
                  </a:ext>
                </a:extLst>
              </a:tr>
              <a:tr h="332740">
                <a:tc>
                  <a:txBody>
                    <a:bodyPr/>
                    <a:lstStyle/>
                    <a:p>
                      <a:pPr marL="90170">
                        <a:lnSpc>
                          <a:spcPct val="100000"/>
                        </a:lnSpc>
                        <a:spcBef>
                          <a:spcPts val="600"/>
                        </a:spcBef>
                      </a:pPr>
                      <a:r>
                        <a:rPr sz="1050" spc="-20" dirty="0">
                          <a:solidFill>
                            <a:srgbClr val="333333"/>
                          </a:solidFill>
                          <a:latin typeface="Montserrat" panose="00000500000000000000"/>
                          <a:cs typeface="Montserrat" panose="00000500000000000000"/>
                        </a:rPr>
                        <a:t>2024</a:t>
                      </a:r>
                      <a:endParaRPr sz="1050">
                        <a:latin typeface="Montserrat" panose="00000500000000000000"/>
                        <a:cs typeface="Montserrat" panose="00000500000000000000"/>
                      </a:endParaRPr>
                    </a:p>
                  </a:txBody>
                  <a:tcPr marL="0" marR="0" marT="76200" marB="0"/>
                </a:tc>
                <a:tc>
                  <a:txBody>
                    <a:bodyPr/>
                    <a:lstStyle/>
                    <a:p>
                      <a:pPr marL="91440">
                        <a:lnSpc>
                          <a:spcPct val="100000"/>
                        </a:lnSpc>
                        <a:spcBef>
                          <a:spcPts val="650"/>
                        </a:spcBef>
                      </a:pPr>
                      <a:r>
                        <a:rPr sz="1000" b="0" spc="-10" dirty="0">
                          <a:solidFill>
                            <a:srgbClr val="333333"/>
                          </a:solidFill>
                          <a:latin typeface="Montserrat Medium" panose="00000600000000000000"/>
                          <a:cs typeface="Montserrat Medium" panose="00000600000000000000"/>
                        </a:rPr>
                        <a:t>+21.3%</a:t>
                      </a:r>
                      <a:endParaRPr sz="1000">
                        <a:latin typeface="Montserrat Medium" panose="00000600000000000000"/>
                        <a:cs typeface="Montserrat Medium" panose="00000600000000000000"/>
                      </a:endParaRPr>
                    </a:p>
                  </a:txBody>
                  <a:tcPr marL="0" marR="0" marT="82550" marB="0"/>
                </a:tc>
                <a:tc>
                  <a:txBody>
                    <a:bodyPr/>
                    <a:lstStyle/>
                    <a:p>
                      <a:pPr marR="61595" algn="ctr">
                        <a:lnSpc>
                          <a:spcPct val="100000"/>
                        </a:lnSpc>
                        <a:spcBef>
                          <a:spcPts val="650"/>
                        </a:spcBef>
                      </a:pPr>
                      <a:r>
                        <a:rPr sz="1000" b="0" spc="-10" dirty="0">
                          <a:solidFill>
                            <a:srgbClr val="333333"/>
                          </a:solidFill>
                          <a:latin typeface="Montserrat Medium" panose="00000600000000000000"/>
                          <a:cs typeface="Montserrat Medium" panose="00000600000000000000"/>
                        </a:rPr>
                        <a:t>+3.8%</a:t>
                      </a:r>
                      <a:endParaRPr sz="1000">
                        <a:latin typeface="Montserrat Medium" panose="00000600000000000000"/>
                        <a:cs typeface="Montserrat Medium" panose="00000600000000000000"/>
                      </a:endParaRPr>
                    </a:p>
                  </a:txBody>
                  <a:tcPr marL="0" marR="0" marT="82550" marB="0"/>
                </a:tc>
                <a:tc>
                  <a:txBody>
                    <a:bodyPr/>
                    <a:lstStyle/>
                    <a:p>
                      <a:pPr marL="323850">
                        <a:lnSpc>
                          <a:spcPct val="100000"/>
                        </a:lnSpc>
                        <a:spcBef>
                          <a:spcPts val="650"/>
                        </a:spcBef>
                      </a:pPr>
                      <a:r>
                        <a:rPr sz="1000" b="0" spc="-10" dirty="0">
                          <a:solidFill>
                            <a:srgbClr val="333333"/>
                          </a:solidFill>
                          <a:latin typeface="Montserrat Medium" panose="00000600000000000000"/>
                          <a:cs typeface="Montserrat Medium" panose="00000600000000000000"/>
                        </a:rPr>
                        <a:t>+18.6%</a:t>
                      </a:r>
                      <a:endParaRPr sz="1000">
                        <a:latin typeface="Montserrat Medium" panose="00000600000000000000"/>
                        <a:cs typeface="Montserrat Medium" panose="00000600000000000000"/>
                      </a:endParaRPr>
                    </a:p>
                  </a:txBody>
                  <a:tcPr marL="0" marR="0" marT="82550" marB="0"/>
                </a:tc>
                <a:tc>
                  <a:txBody>
                    <a:bodyPr/>
                    <a:lstStyle/>
                    <a:p>
                      <a:pPr marL="93980">
                        <a:lnSpc>
                          <a:spcPct val="100000"/>
                        </a:lnSpc>
                        <a:spcBef>
                          <a:spcPts val="650"/>
                        </a:spcBef>
                      </a:pPr>
                      <a:r>
                        <a:rPr sz="1000" b="0" spc="-10" dirty="0">
                          <a:solidFill>
                            <a:srgbClr val="333333"/>
                          </a:solidFill>
                          <a:latin typeface="Montserrat Medium" panose="00000600000000000000"/>
                          <a:cs typeface="Montserrat Medium" panose="00000600000000000000"/>
                        </a:rPr>
                        <a:t>+19.1%</a:t>
                      </a:r>
                      <a:endParaRPr sz="1000">
                        <a:latin typeface="Montserrat Medium" panose="00000600000000000000"/>
                        <a:cs typeface="Montserrat Medium" panose="00000600000000000000"/>
                      </a:endParaRPr>
                    </a:p>
                  </a:txBody>
                  <a:tcPr marL="0" marR="0" marT="82550" marB="0"/>
                </a:tc>
                <a:extLst>
                  <a:ext uri="{0D108BD9-81ED-4DB2-BD59-A6C34878D82A}">
                    <a16:rowId xmlns:a16="http://schemas.microsoft.com/office/drawing/2014/main" val="10007"/>
                  </a:ext>
                </a:extLst>
              </a:tr>
            </a:tbl>
          </a:graphicData>
        </a:graphic>
      </p:graphicFrame>
      <p:grpSp>
        <p:nvGrpSpPr>
          <p:cNvPr id="46" name="object 46"/>
          <p:cNvGrpSpPr/>
          <p:nvPr/>
        </p:nvGrpSpPr>
        <p:grpSpPr>
          <a:xfrm>
            <a:off x="736441" y="7133431"/>
            <a:ext cx="5019675" cy="790575"/>
            <a:chOff x="6219824" y="5229224"/>
            <a:chExt cx="5019675" cy="790575"/>
          </a:xfrm>
        </p:grpSpPr>
        <p:sp>
          <p:nvSpPr>
            <p:cNvPr id="47" name="object 47"/>
            <p:cNvSpPr/>
            <p:nvPr/>
          </p:nvSpPr>
          <p:spPr>
            <a:xfrm>
              <a:off x="6238874" y="5229224"/>
              <a:ext cx="5000625" cy="790575"/>
            </a:xfrm>
            <a:custGeom>
              <a:avLst/>
              <a:gdLst/>
              <a:ahLst/>
              <a:cxnLst/>
              <a:rect l="l" t="t" r="r" b="b"/>
              <a:pathLst>
                <a:path w="5000625" h="790575">
                  <a:moveTo>
                    <a:pt x="4967576" y="790574"/>
                  </a:moveTo>
                  <a:lnTo>
                    <a:pt x="0" y="790574"/>
                  </a:lnTo>
                  <a:lnTo>
                    <a:pt x="0" y="0"/>
                  </a:lnTo>
                  <a:lnTo>
                    <a:pt x="4967576" y="0"/>
                  </a:lnTo>
                  <a:lnTo>
                    <a:pt x="4972435" y="966"/>
                  </a:lnTo>
                  <a:lnTo>
                    <a:pt x="4999656" y="28187"/>
                  </a:lnTo>
                  <a:lnTo>
                    <a:pt x="5000623" y="33047"/>
                  </a:lnTo>
                  <a:lnTo>
                    <a:pt x="5000623" y="757526"/>
                  </a:lnTo>
                  <a:lnTo>
                    <a:pt x="4972435" y="789607"/>
                  </a:lnTo>
                  <a:lnTo>
                    <a:pt x="4967576" y="790574"/>
                  </a:lnTo>
                  <a:close/>
                </a:path>
              </a:pathLst>
            </a:custGeom>
            <a:solidFill>
              <a:srgbClr val="F5F5F5"/>
            </a:solidFill>
          </p:spPr>
          <p:txBody>
            <a:bodyPr wrap="square" lIns="0" tIns="0" rIns="0" bIns="0" rtlCol="0"/>
            <a:lstStyle/>
            <a:p>
              <a:endParaRPr/>
            </a:p>
          </p:txBody>
        </p:sp>
        <p:sp>
          <p:nvSpPr>
            <p:cNvPr id="48" name="object 48"/>
            <p:cNvSpPr/>
            <p:nvPr/>
          </p:nvSpPr>
          <p:spPr>
            <a:xfrm>
              <a:off x="6219824" y="5229224"/>
              <a:ext cx="38100" cy="790575"/>
            </a:xfrm>
            <a:custGeom>
              <a:avLst/>
              <a:gdLst/>
              <a:ahLst/>
              <a:cxnLst/>
              <a:rect l="l" t="t" r="r" b="b"/>
              <a:pathLst>
                <a:path w="38100" h="790575">
                  <a:moveTo>
                    <a:pt x="38099" y="790574"/>
                  </a:moveTo>
                  <a:lnTo>
                    <a:pt x="0" y="790574"/>
                  </a:lnTo>
                  <a:lnTo>
                    <a:pt x="0" y="0"/>
                  </a:lnTo>
                  <a:lnTo>
                    <a:pt x="38099" y="0"/>
                  </a:lnTo>
                  <a:lnTo>
                    <a:pt x="38099" y="790574"/>
                  </a:lnTo>
                  <a:close/>
                </a:path>
              </a:pathLst>
            </a:custGeom>
            <a:solidFill>
              <a:srgbClr val="C7B187"/>
            </a:solidFill>
          </p:spPr>
          <p:txBody>
            <a:bodyPr wrap="square" lIns="0" tIns="0" rIns="0" bIns="0" rtlCol="0"/>
            <a:lstStyle/>
            <a:p>
              <a:endParaRPr/>
            </a:p>
          </p:txBody>
        </p:sp>
      </p:grpSp>
      <p:sp>
        <p:nvSpPr>
          <p:cNvPr id="49" name="object 49"/>
          <p:cNvSpPr txBox="1"/>
          <p:nvPr/>
        </p:nvSpPr>
        <p:spPr>
          <a:xfrm>
            <a:off x="6297612" y="4509630"/>
            <a:ext cx="318135" cy="406400"/>
          </a:xfrm>
          <a:prstGeom prst="rect">
            <a:avLst/>
          </a:prstGeom>
        </p:spPr>
        <p:txBody>
          <a:bodyPr vert="horz" wrap="square" lIns="0" tIns="42544" rIns="0" bIns="0" rtlCol="0">
            <a:spAutoFit/>
          </a:bodyPr>
          <a:lstStyle/>
          <a:p>
            <a:pPr marL="12700">
              <a:lnSpc>
                <a:spcPct val="100000"/>
              </a:lnSpc>
              <a:spcBef>
                <a:spcPts val="335"/>
              </a:spcBef>
            </a:pPr>
            <a:r>
              <a:rPr sz="1050" spc="-45" dirty="0">
                <a:solidFill>
                  <a:srgbClr val="333333"/>
                </a:solidFill>
                <a:latin typeface="Montserrat" panose="00000500000000000000"/>
                <a:cs typeface="Montserrat" panose="00000500000000000000"/>
              </a:rPr>
              <a:t>2025</a:t>
            </a:r>
            <a:endParaRPr sz="1050">
              <a:latin typeface="Montserrat" panose="00000500000000000000"/>
              <a:cs typeface="Montserrat" panose="00000500000000000000"/>
            </a:endParaRPr>
          </a:p>
          <a:p>
            <a:pPr marL="12700">
              <a:lnSpc>
                <a:spcPct val="100000"/>
              </a:lnSpc>
              <a:spcBef>
                <a:spcPts val="240"/>
              </a:spcBef>
            </a:pPr>
            <a:r>
              <a:rPr sz="1050" spc="-25" dirty="0">
                <a:solidFill>
                  <a:srgbClr val="333333"/>
                </a:solidFill>
                <a:latin typeface="Montserrat" panose="00000500000000000000"/>
                <a:cs typeface="Montserrat" panose="00000500000000000000"/>
              </a:rPr>
              <a:t>YTD</a:t>
            </a:r>
            <a:endParaRPr sz="1050">
              <a:latin typeface="Montserrat" panose="00000500000000000000"/>
              <a:cs typeface="Montserrat" panose="00000500000000000000"/>
            </a:endParaRPr>
          </a:p>
        </p:txBody>
      </p:sp>
      <p:sp>
        <p:nvSpPr>
          <p:cNvPr id="50" name="object 50"/>
          <p:cNvSpPr txBox="1"/>
          <p:nvPr/>
        </p:nvSpPr>
        <p:spPr>
          <a:xfrm>
            <a:off x="7051278" y="4636273"/>
            <a:ext cx="371475" cy="184150"/>
          </a:xfrm>
          <a:prstGeom prst="rect">
            <a:avLst/>
          </a:prstGeom>
        </p:spPr>
        <p:txBody>
          <a:bodyPr vert="horz" wrap="square" lIns="0" tIns="17145" rIns="0" bIns="0" rtlCol="0">
            <a:spAutoFit/>
          </a:bodyPr>
          <a:lstStyle/>
          <a:p>
            <a:pPr marL="12700">
              <a:lnSpc>
                <a:spcPct val="100000"/>
              </a:lnSpc>
              <a:spcBef>
                <a:spcPts val="135"/>
              </a:spcBef>
            </a:pPr>
            <a:r>
              <a:rPr sz="1000" b="0" spc="-10" dirty="0">
                <a:solidFill>
                  <a:srgbClr val="333333"/>
                </a:solidFill>
                <a:latin typeface="Montserrat Medium" panose="00000600000000000000"/>
                <a:cs typeface="Montserrat Medium" panose="00000600000000000000"/>
              </a:rPr>
              <a:t>+5.5%</a:t>
            </a:r>
            <a:endParaRPr sz="1000">
              <a:latin typeface="Montserrat Medium" panose="00000600000000000000"/>
              <a:cs typeface="Montserrat Medium" panose="00000600000000000000"/>
            </a:endParaRPr>
          </a:p>
        </p:txBody>
      </p:sp>
      <p:sp>
        <p:nvSpPr>
          <p:cNvPr id="51" name="object 51"/>
          <p:cNvSpPr txBox="1"/>
          <p:nvPr/>
        </p:nvSpPr>
        <p:spPr>
          <a:xfrm>
            <a:off x="8106320" y="4636273"/>
            <a:ext cx="344805" cy="184150"/>
          </a:xfrm>
          <a:prstGeom prst="rect">
            <a:avLst/>
          </a:prstGeom>
        </p:spPr>
        <p:txBody>
          <a:bodyPr vert="horz" wrap="square" lIns="0" tIns="17145" rIns="0" bIns="0" rtlCol="0">
            <a:spAutoFit/>
          </a:bodyPr>
          <a:lstStyle/>
          <a:p>
            <a:pPr marL="12700">
              <a:lnSpc>
                <a:spcPct val="100000"/>
              </a:lnSpc>
              <a:spcBef>
                <a:spcPts val="135"/>
              </a:spcBef>
            </a:pPr>
            <a:r>
              <a:rPr sz="1000" b="0" spc="-10" dirty="0">
                <a:solidFill>
                  <a:srgbClr val="333333"/>
                </a:solidFill>
                <a:latin typeface="Montserrat Medium" panose="00000600000000000000"/>
                <a:cs typeface="Montserrat Medium" panose="00000600000000000000"/>
              </a:rPr>
              <a:t>+2.1%</a:t>
            </a:r>
            <a:endParaRPr sz="1000">
              <a:latin typeface="Montserrat Medium" panose="00000600000000000000"/>
              <a:cs typeface="Montserrat Medium" panose="00000600000000000000"/>
            </a:endParaRPr>
          </a:p>
        </p:txBody>
      </p:sp>
      <p:sp>
        <p:nvSpPr>
          <p:cNvPr id="52" name="object 52"/>
          <p:cNvSpPr txBox="1"/>
          <p:nvPr/>
        </p:nvSpPr>
        <p:spPr>
          <a:xfrm>
            <a:off x="9161363" y="4636273"/>
            <a:ext cx="379730" cy="184150"/>
          </a:xfrm>
          <a:prstGeom prst="rect">
            <a:avLst/>
          </a:prstGeom>
        </p:spPr>
        <p:txBody>
          <a:bodyPr vert="horz" wrap="square" lIns="0" tIns="17145" rIns="0" bIns="0" rtlCol="0">
            <a:spAutoFit/>
          </a:bodyPr>
          <a:lstStyle/>
          <a:p>
            <a:pPr marL="12700">
              <a:lnSpc>
                <a:spcPct val="100000"/>
              </a:lnSpc>
              <a:spcBef>
                <a:spcPts val="135"/>
              </a:spcBef>
            </a:pPr>
            <a:r>
              <a:rPr sz="1000" b="0" spc="-10" dirty="0">
                <a:solidFill>
                  <a:srgbClr val="333333"/>
                </a:solidFill>
                <a:latin typeface="Montserrat Medium" panose="00000600000000000000"/>
                <a:cs typeface="Montserrat Medium" panose="00000600000000000000"/>
              </a:rPr>
              <a:t>+6.3%</a:t>
            </a:r>
            <a:endParaRPr sz="1000">
              <a:latin typeface="Montserrat Medium" panose="00000600000000000000"/>
              <a:cs typeface="Montserrat Medium" panose="00000600000000000000"/>
            </a:endParaRPr>
          </a:p>
        </p:txBody>
      </p:sp>
      <p:sp>
        <p:nvSpPr>
          <p:cNvPr id="53" name="object 53"/>
          <p:cNvSpPr txBox="1"/>
          <p:nvPr/>
        </p:nvSpPr>
        <p:spPr>
          <a:xfrm>
            <a:off x="10216405" y="4636273"/>
            <a:ext cx="377825" cy="184150"/>
          </a:xfrm>
          <a:prstGeom prst="rect">
            <a:avLst/>
          </a:prstGeom>
        </p:spPr>
        <p:txBody>
          <a:bodyPr vert="horz" wrap="square" lIns="0" tIns="17145" rIns="0" bIns="0" rtlCol="0">
            <a:spAutoFit/>
          </a:bodyPr>
          <a:lstStyle/>
          <a:p>
            <a:pPr marL="12700">
              <a:lnSpc>
                <a:spcPct val="100000"/>
              </a:lnSpc>
              <a:spcBef>
                <a:spcPts val="135"/>
              </a:spcBef>
            </a:pPr>
            <a:r>
              <a:rPr sz="1000" b="0" spc="-10" dirty="0">
                <a:solidFill>
                  <a:srgbClr val="333333"/>
                </a:solidFill>
                <a:latin typeface="Montserrat Medium" panose="00000600000000000000"/>
                <a:cs typeface="Montserrat Medium" panose="00000600000000000000"/>
              </a:rPr>
              <a:t>+9.7%</a:t>
            </a:r>
            <a:endParaRPr sz="1000">
              <a:latin typeface="Montserrat Medium" panose="00000600000000000000"/>
              <a:cs typeface="Montserrat Medium" panose="00000600000000000000"/>
            </a:endParaRPr>
          </a:p>
        </p:txBody>
      </p:sp>
      <p:sp>
        <p:nvSpPr>
          <p:cNvPr id="54" name="object 54"/>
          <p:cNvSpPr txBox="1"/>
          <p:nvPr/>
        </p:nvSpPr>
        <p:spPr>
          <a:xfrm>
            <a:off x="899954" y="7205205"/>
            <a:ext cx="4513580" cy="587375"/>
          </a:xfrm>
          <a:prstGeom prst="rect">
            <a:avLst/>
          </a:prstGeom>
        </p:spPr>
        <p:txBody>
          <a:bodyPr vert="horz" wrap="square" lIns="0" tIns="16510" rIns="0" bIns="0" rtlCol="0">
            <a:spAutoFit/>
          </a:bodyPr>
          <a:lstStyle/>
          <a:p>
            <a:pPr marL="12700" marR="5080">
              <a:lnSpc>
                <a:spcPct val="116000"/>
              </a:lnSpc>
              <a:spcBef>
                <a:spcPts val="130"/>
              </a:spcBef>
            </a:pPr>
            <a:r>
              <a:rPr sz="1050" b="1" spc="-50" dirty="0">
                <a:solidFill>
                  <a:srgbClr val="C7B187"/>
                </a:solidFill>
                <a:latin typeface="Montserrat" panose="00000500000000000000"/>
                <a:cs typeface="Montserrat" panose="00000500000000000000"/>
              </a:rPr>
              <a:t>All-</a:t>
            </a:r>
            <a:r>
              <a:rPr sz="1050" b="1" spc="-65" dirty="0">
                <a:solidFill>
                  <a:srgbClr val="C7B187"/>
                </a:solidFill>
                <a:latin typeface="Montserrat" panose="00000500000000000000"/>
                <a:cs typeface="Montserrat" panose="00000500000000000000"/>
              </a:rPr>
              <a:t>Weather</a:t>
            </a:r>
            <a:r>
              <a:rPr sz="1050" b="1" spc="10" dirty="0">
                <a:solidFill>
                  <a:srgbClr val="C7B187"/>
                </a:solidFill>
                <a:latin typeface="Montserrat" panose="00000500000000000000"/>
                <a:cs typeface="Montserrat" panose="00000500000000000000"/>
              </a:rPr>
              <a:t> </a:t>
            </a:r>
            <a:r>
              <a:rPr sz="1050" b="1" spc="-55" dirty="0">
                <a:solidFill>
                  <a:srgbClr val="C7B187"/>
                </a:solidFill>
                <a:latin typeface="Montserrat" panose="00000500000000000000"/>
                <a:cs typeface="Montserrat" panose="00000500000000000000"/>
              </a:rPr>
              <a:t>Performance:</a:t>
            </a:r>
            <a:r>
              <a:rPr sz="1050" b="1" spc="-15" dirty="0">
                <a:solidFill>
                  <a:srgbClr val="C7B187"/>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Our</a:t>
            </a:r>
            <a:r>
              <a:rPr sz="1050" spc="1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50/50</a:t>
            </a:r>
            <a:r>
              <a:rPr sz="1050" spc="1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Asia/US-</a:t>
            </a:r>
            <a:r>
              <a:rPr sz="1050" spc="-65" dirty="0">
                <a:solidFill>
                  <a:srgbClr val="333333"/>
                </a:solidFill>
                <a:latin typeface="Montserrat" panose="00000500000000000000"/>
                <a:cs typeface="Montserrat" panose="00000500000000000000"/>
              </a:rPr>
              <a:t>EU</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allocation</a:t>
            </a:r>
            <a:r>
              <a:rPr sz="1050" spc="1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strategy</a:t>
            </a:r>
            <a:r>
              <a:rPr sz="1050" spc="15" dirty="0">
                <a:solidFill>
                  <a:srgbClr val="333333"/>
                </a:solidFill>
                <a:latin typeface="Montserrat" panose="00000500000000000000"/>
                <a:cs typeface="Montserrat" panose="00000500000000000000"/>
              </a:rPr>
              <a:t> </a:t>
            </a:r>
            <a:r>
              <a:rPr sz="1050" spc="-30" dirty="0">
                <a:solidFill>
                  <a:srgbClr val="333333"/>
                </a:solidFill>
                <a:latin typeface="Montserrat" panose="00000500000000000000"/>
                <a:cs typeface="Montserrat" panose="00000500000000000000"/>
              </a:rPr>
              <a:t>has </a:t>
            </a:r>
            <a:r>
              <a:rPr sz="1050" spc="-45" dirty="0">
                <a:solidFill>
                  <a:srgbClr val="333333"/>
                </a:solidFill>
                <a:latin typeface="Montserrat" panose="00000500000000000000"/>
                <a:cs typeface="Montserrat" panose="00000500000000000000"/>
              </a:rPr>
              <a:t>consistently</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delivered</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stable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returns</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across</a:t>
            </a:r>
            <a:r>
              <a:rPr sz="1050" spc="-5"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market</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cycles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Sortino </a:t>
            </a:r>
            <a:r>
              <a:rPr sz="1050" spc="-50" dirty="0">
                <a:solidFill>
                  <a:srgbClr val="333333"/>
                </a:solidFill>
                <a:latin typeface="Montserrat" panose="00000500000000000000"/>
                <a:cs typeface="Montserrat" panose="00000500000000000000"/>
              </a:rPr>
              <a:t>Ratio</a:t>
            </a:r>
            <a:r>
              <a:rPr sz="1050" spc="-10"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spc="-10" dirty="0">
                <a:solidFill>
                  <a:srgbClr val="333333"/>
                </a:solidFill>
                <a:latin typeface="Montserrat" panose="00000500000000000000"/>
                <a:cs typeface="Montserrat" panose="00000500000000000000"/>
              </a:rPr>
              <a:t> </a:t>
            </a:r>
            <a:r>
              <a:rPr sz="1050" spc="-20" dirty="0">
                <a:solidFill>
                  <a:srgbClr val="333333"/>
                </a:solidFill>
                <a:latin typeface="Montserrat" panose="00000500000000000000"/>
                <a:cs typeface="Montserrat" panose="00000500000000000000"/>
              </a:rPr>
              <a:t>3.0.</a:t>
            </a:r>
            <a:endParaRPr sz="1050" dirty="0">
              <a:latin typeface="Montserrat" panose="00000500000000000000"/>
              <a:cs typeface="Montserrat" panose="00000500000000000000"/>
            </a:endParaRPr>
          </a:p>
        </p:txBody>
      </p:sp>
      <p:grpSp>
        <p:nvGrpSpPr>
          <p:cNvPr id="55" name="object 55"/>
          <p:cNvGrpSpPr/>
          <p:nvPr/>
        </p:nvGrpSpPr>
        <p:grpSpPr>
          <a:xfrm>
            <a:off x="6194028" y="5203624"/>
            <a:ext cx="2457450" cy="561975"/>
            <a:chOff x="6219823" y="6162674"/>
            <a:chExt cx="2457450" cy="561975"/>
          </a:xfrm>
        </p:grpSpPr>
        <p:sp>
          <p:nvSpPr>
            <p:cNvPr id="56" name="object 56"/>
            <p:cNvSpPr/>
            <p:nvPr/>
          </p:nvSpPr>
          <p:spPr>
            <a:xfrm>
              <a:off x="6219823" y="6162674"/>
              <a:ext cx="2457450" cy="561975"/>
            </a:xfrm>
            <a:custGeom>
              <a:avLst/>
              <a:gdLst/>
              <a:ahLst/>
              <a:cxnLst/>
              <a:rect l="l" t="t" r="r" b="b"/>
              <a:pathLst>
                <a:path w="2457450" h="561975">
                  <a:moveTo>
                    <a:pt x="2404052" y="561974"/>
                  </a:moveTo>
                  <a:lnTo>
                    <a:pt x="53397" y="561974"/>
                  </a:lnTo>
                  <a:lnTo>
                    <a:pt x="49681" y="561608"/>
                  </a:lnTo>
                  <a:lnTo>
                    <a:pt x="14085" y="542582"/>
                  </a:lnTo>
                  <a:lnTo>
                    <a:pt x="0" y="508577"/>
                  </a:lnTo>
                  <a:lnTo>
                    <a:pt x="0" y="504824"/>
                  </a:lnTo>
                  <a:lnTo>
                    <a:pt x="0" y="53397"/>
                  </a:lnTo>
                  <a:lnTo>
                    <a:pt x="19392" y="14084"/>
                  </a:lnTo>
                  <a:lnTo>
                    <a:pt x="53397" y="0"/>
                  </a:lnTo>
                  <a:lnTo>
                    <a:pt x="2404052" y="0"/>
                  </a:lnTo>
                  <a:lnTo>
                    <a:pt x="2443364" y="19392"/>
                  </a:lnTo>
                  <a:lnTo>
                    <a:pt x="2457449" y="53397"/>
                  </a:lnTo>
                  <a:lnTo>
                    <a:pt x="2457449" y="508577"/>
                  </a:lnTo>
                  <a:lnTo>
                    <a:pt x="2438057" y="547888"/>
                  </a:lnTo>
                  <a:lnTo>
                    <a:pt x="2407768" y="561608"/>
                  </a:lnTo>
                  <a:lnTo>
                    <a:pt x="2404052" y="561974"/>
                  </a:lnTo>
                  <a:close/>
                </a:path>
              </a:pathLst>
            </a:custGeom>
            <a:solidFill>
              <a:srgbClr val="F7F7F7"/>
            </a:solidFill>
          </p:spPr>
          <p:txBody>
            <a:bodyPr wrap="square" lIns="0" tIns="0" rIns="0" bIns="0" rtlCol="0"/>
            <a:lstStyle/>
            <a:p>
              <a:endParaRPr/>
            </a:p>
          </p:txBody>
        </p:sp>
        <p:sp>
          <p:nvSpPr>
            <p:cNvPr id="57" name="object 57"/>
            <p:cNvSpPr/>
            <p:nvPr/>
          </p:nvSpPr>
          <p:spPr>
            <a:xfrm>
              <a:off x="6315074" y="6296024"/>
              <a:ext cx="285750" cy="285750"/>
            </a:xfrm>
            <a:custGeom>
              <a:avLst/>
              <a:gdLst/>
              <a:ahLst/>
              <a:cxnLst/>
              <a:rect l="l" t="t" r="r" b="b"/>
              <a:pathLst>
                <a:path w="285750" h="285750">
                  <a:moveTo>
                    <a:pt x="142874" y="285749"/>
                  </a:moveTo>
                  <a:lnTo>
                    <a:pt x="101399" y="279598"/>
                  </a:lnTo>
                  <a:lnTo>
                    <a:pt x="63497" y="261670"/>
                  </a:lnTo>
                  <a:lnTo>
                    <a:pt x="32429" y="233514"/>
                  </a:lnTo>
                  <a:lnTo>
                    <a:pt x="10874" y="197550"/>
                  </a:lnTo>
                  <a:lnTo>
                    <a:pt x="686" y="156879"/>
                  </a:lnTo>
                  <a:lnTo>
                    <a:pt x="0" y="142874"/>
                  </a:lnTo>
                  <a:lnTo>
                    <a:pt x="171" y="135855"/>
                  </a:lnTo>
                  <a:lnTo>
                    <a:pt x="8347" y="94748"/>
                  </a:lnTo>
                  <a:lnTo>
                    <a:pt x="28120" y="57756"/>
                  </a:lnTo>
                  <a:lnTo>
                    <a:pt x="57756" y="28120"/>
                  </a:lnTo>
                  <a:lnTo>
                    <a:pt x="94748" y="8348"/>
                  </a:lnTo>
                  <a:lnTo>
                    <a:pt x="135855" y="171"/>
                  </a:lnTo>
                  <a:lnTo>
                    <a:pt x="142874" y="0"/>
                  </a:lnTo>
                  <a:lnTo>
                    <a:pt x="149893" y="171"/>
                  </a:lnTo>
                  <a:lnTo>
                    <a:pt x="190999" y="8348"/>
                  </a:lnTo>
                  <a:lnTo>
                    <a:pt x="227992" y="28120"/>
                  </a:lnTo>
                  <a:lnTo>
                    <a:pt x="257628" y="57756"/>
                  </a:lnTo>
                  <a:lnTo>
                    <a:pt x="277400" y="94748"/>
                  </a:lnTo>
                  <a:lnTo>
                    <a:pt x="285578" y="135855"/>
                  </a:lnTo>
                  <a:lnTo>
                    <a:pt x="285749" y="142874"/>
                  </a:lnTo>
                  <a:lnTo>
                    <a:pt x="285578" y="149894"/>
                  </a:lnTo>
                  <a:lnTo>
                    <a:pt x="277400" y="191000"/>
                  </a:lnTo>
                  <a:lnTo>
                    <a:pt x="257628" y="227992"/>
                  </a:lnTo>
                  <a:lnTo>
                    <a:pt x="227992" y="257628"/>
                  </a:lnTo>
                  <a:lnTo>
                    <a:pt x="190999" y="277401"/>
                  </a:lnTo>
                  <a:lnTo>
                    <a:pt x="149893" y="285578"/>
                  </a:lnTo>
                  <a:lnTo>
                    <a:pt x="142874" y="285749"/>
                  </a:lnTo>
                  <a:close/>
                </a:path>
              </a:pathLst>
            </a:custGeom>
            <a:solidFill>
              <a:srgbClr val="C7B187">
                <a:alpha val="19999"/>
              </a:srgbClr>
            </a:solidFill>
          </p:spPr>
          <p:txBody>
            <a:bodyPr wrap="square" lIns="0" tIns="0" rIns="0" bIns="0" rtlCol="0"/>
            <a:lstStyle/>
            <a:p>
              <a:endParaRPr/>
            </a:p>
          </p:txBody>
        </p:sp>
        <p:pic>
          <p:nvPicPr>
            <p:cNvPr id="58" name="object 58"/>
            <p:cNvPicPr/>
            <p:nvPr/>
          </p:nvPicPr>
          <p:blipFill>
            <a:blip r:embed="rId3" cstate="print"/>
            <a:stretch>
              <a:fillRect/>
            </a:stretch>
          </p:blipFill>
          <p:spPr>
            <a:xfrm>
              <a:off x="6381749" y="6372224"/>
              <a:ext cx="152399" cy="133349"/>
            </a:xfrm>
            <a:prstGeom prst="rect">
              <a:avLst/>
            </a:prstGeom>
          </p:spPr>
        </p:pic>
      </p:grpSp>
      <p:sp>
        <p:nvSpPr>
          <p:cNvPr id="59" name="object 59"/>
          <p:cNvSpPr txBox="1"/>
          <p:nvPr/>
        </p:nvSpPr>
        <p:spPr>
          <a:xfrm>
            <a:off x="6652817" y="5265720"/>
            <a:ext cx="1160145" cy="391160"/>
          </a:xfrm>
          <a:prstGeom prst="rect">
            <a:avLst/>
          </a:prstGeom>
        </p:spPr>
        <p:txBody>
          <a:bodyPr vert="horz" wrap="square" lIns="0" tIns="33020" rIns="0" bIns="0" rtlCol="0">
            <a:spAutoFit/>
          </a:bodyPr>
          <a:lstStyle/>
          <a:p>
            <a:pPr marL="12700">
              <a:lnSpc>
                <a:spcPct val="100000"/>
              </a:lnSpc>
              <a:spcBef>
                <a:spcPts val="260"/>
              </a:spcBef>
            </a:pPr>
            <a:r>
              <a:rPr sz="900" spc="-75" dirty="0">
                <a:solidFill>
                  <a:srgbClr val="545454"/>
                </a:solidFill>
                <a:latin typeface="Montserrat" panose="00000500000000000000"/>
                <a:cs typeface="Montserrat" panose="00000500000000000000"/>
              </a:rPr>
              <a:t>Avg</a:t>
            </a:r>
            <a:r>
              <a:rPr sz="900" dirty="0">
                <a:solidFill>
                  <a:srgbClr val="545454"/>
                </a:solidFill>
                <a:latin typeface="Montserrat" panose="00000500000000000000"/>
                <a:cs typeface="Montserrat" panose="00000500000000000000"/>
              </a:rPr>
              <a:t> </a:t>
            </a:r>
            <a:r>
              <a:rPr sz="900" spc="-50" dirty="0">
                <a:solidFill>
                  <a:srgbClr val="545454"/>
                </a:solidFill>
                <a:latin typeface="Montserrat" panose="00000500000000000000"/>
                <a:cs typeface="Montserrat" panose="00000500000000000000"/>
              </a:rPr>
              <a:t>Monthly</a:t>
            </a:r>
            <a:r>
              <a:rPr sz="900" dirty="0">
                <a:solidFill>
                  <a:srgbClr val="545454"/>
                </a:solidFill>
                <a:latin typeface="Montserrat" panose="00000500000000000000"/>
                <a:cs typeface="Montserrat" panose="00000500000000000000"/>
              </a:rPr>
              <a:t> </a:t>
            </a:r>
            <a:r>
              <a:rPr sz="900" spc="-10" dirty="0">
                <a:solidFill>
                  <a:srgbClr val="545454"/>
                </a:solidFill>
                <a:latin typeface="Montserrat" panose="00000500000000000000"/>
                <a:cs typeface="Montserrat" panose="00000500000000000000"/>
              </a:rPr>
              <a:t>Return</a:t>
            </a:r>
            <a:endParaRPr sz="900">
              <a:latin typeface="Montserrat" panose="00000500000000000000"/>
              <a:cs typeface="Montserrat" panose="00000500000000000000"/>
            </a:endParaRPr>
          </a:p>
          <a:p>
            <a:pPr marL="12700">
              <a:lnSpc>
                <a:spcPct val="100000"/>
              </a:lnSpc>
              <a:spcBef>
                <a:spcPts val="195"/>
              </a:spcBef>
            </a:pPr>
            <a:r>
              <a:rPr sz="1100" b="1" spc="-40" dirty="0">
                <a:solidFill>
                  <a:srgbClr val="333333"/>
                </a:solidFill>
                <a:latin typeface="Montserrat SemiBold" panose="00000700000000000000"/>
                <a:cs typeface="Montserrat SemiBold" panose="00000700000000000000"/>
              </a:rPr>
              <a:t>+2.54%</a:t>
            </a:r>
            <a:r>
              <a:rPr sz="1100" b="1" spc="-20" dirty="0">
                <a:solidFill>
                  <a:srgbClr val="333333"/>
                </a:solidFill>
                <a:latin typeface="Montserrat SemiBold" panose="00000700000000000000"/>
                <a:cs typeface="Montserrat SemiBold" panose="00000700000000000000"/>
              </a:rPr>
              <a:t> </a:t>
            </a:r>
            <a:r>
              <a:rPr sz="1200" b="1" spc="-70" dirty="0">
                <a:solidFill>
                  <a:srgbClr val="C7B187"/>
                </a:solidFill>
                <a:latin typeface="Montserrat SemiBold" panose="00000700000000000000"/>
                <a:cs typeface="Montserrat SemiBold" panose="00000700000000000000"/>
              </a:rPr>
              <a:t>(positive)</a:t>
            </a:r>
            <a:endParaRPr sz="1200">
              <a:latin typeface="Montserrat SemiBold" panose="00000700000000000000"/>
              <a:cs typeface="Montserrat SemiBold" panose="00000700000000000000"/>
            </a:endParaRPr>
          </a:p>
        </p:txBody>
      </p:sp>
      <p:grpSp>
        <p:nvGrpSpPr>
          <p:cNvPr id="60" name="object 60"/>
          <p:cNvGrpSpPr/>
          <p:nvPr/>
        </p:nvGrpSpPr>
        <p:grpSpPr>
          <a:xfrm>
            <a:off x="8746729" y="5203624"/>
            <a:ext cx="2466975" cy="561975"/>
            <a:chOff x="8772524" y="6162674"/>
            <a:chExt cx="2466975" cy="561975"/>
          </a:xfrm>
        </p:grpSpPr>
        <p:sp>
          <p:nvSpPr>
            <p:cNvPr id="61" name="object 61"/>
            <p:cNvSpPr/>
            <p:nvPr/>
          </p:nvSpPr>
          <p:spPr>
            <a:xfrm>
              <a:off x="8772524" y="6162674"/>
              <a:ext cx="2466975" cy="561975"/>
            </a:xfrm>
            <a:custGeom>
              <a:avLst/>
              <a:gdLst/>
              <a:ahLst/>
              <a:cxnLst/>
              <a:rect l="l" t="t" r="r" b="b"/>
              <a:pathLst>
                <a:path w="2466975" h="561975">
                  <a:moveTo>
                    <a:pt x="2413576" y="561974"/>
                  </a:moveTo>
                  <a:lnTo>
                    <a:pt x="53397" y="561974"/>
                  </a:lnTo>
                  <a:lnTo>
                    <a:pt x="49680" y="561608"/>
                  </a:lnTo>
                  <a:lnTo>
                    <a:pt x="14084" y="542582"/>
                  </a:lnTo>
                  <a:lnTo>
                    <a:pt x="0" y="508577"/>
                  </a:lnTo>
                  <a:lnTo>
                    <a:pt x="0" y="504824"/>
                  </a:lnTo>
                  <a:lnTo>
                    <a:pt x="0" y="53397"/>
                  </a:lnTo>
                  <a:lnTo>
                    <a:pt x="19391" y="14084"/>
                  </a:lnTo>
                  <a:lnTo>
                    <a:pt x="53397" y="0"/>
                  </a:lnTo>
                  <a:lnTo>
                    <a:pt x="2413576" y="0"/>
                  </a:lnTo>
                  <a:lnTo>
                    <a:pt x="2452889" y="19392"/>
                  </a:lnTo>
                  <a:lnTo>
                    <a:pt x="2466974" y="53397"/>
                  </a:lnTo>
                  <a:lnTo>
                    <a:pt x="2466974" y="508577"/>
                  </a:lnTo>
                  <a:lnTo>
                    <a:pt x="2447582" y="547888"/>
                  </a:lnTo>
                  <a:lnTo>
                    <a:pt x="2417292" y="561608"/>
                  </a:lnTo>
                  <a:lnTo>
                    <a:pt x="2413576" y="561974"/>
                  </a:lnTo>
                  <a:close/>
                </a:path>
              </a:pathLst>
            </a:custGeom>
            <a:solidFill>
              <a:srgbClr val="F7F7F7"/>
            </a:solidFill>
          </p:spPr>
          <p:txBody>
            <a:bodyPr wrap="square" lIns="0" tIns="0" rIns="0" bIns="0" rtlCol="0"/>
            <a:lstStyle/>
            <a:p>
              <a:endParaRPr/>
            </a:p>
          </p:txBody>
        </p:sp>
        <p:sp>
          <p:nvSpPr>
            <p:cNvPr id="62" name="object 62"/>
            <p:cNvSpPr/>
            <p:nvPr/>
          </p:nvSpPr>
          <p:spPr>
            <a:xfrm>
              <a:off x="8867774" y="6296024"/>
              <a:ext cx="285750" cy="285750"/>
            </a:xfrm>
            <a:custGeom>
              <a:avLst/>
              <a:gdLst/>
              <a:ahLst/>
              <a:cxnLst/>
              <a:rect l="l" t="t" r="r" b="b"/>
              <a:pathLst>
                <a:path w="285750" h="285750">
                  <a:moveTo>
                    <a:pt x="142874" y="285749"/>
                  </a:moveTo>
                  <a:lnTo>
                    <a:pt x="101399" y="279598"/>
                  </a:lnTo>
                  <a:lnTo>
                    <a:pt x="63496" y="261670"/>
                  </a:lnTo>
                  <a:lnTo>
                    <a:pt x="32429" y="233514"/>
                  </a:lnTo>
                  <a:lnTo>
                    <a:pt x="10874" y="197550"/>
                  </a:lnTo>
                  <a:lnTo>
                    <a:pt x="686" y="156879"/>
                  </a:lnTo>
                  <a:lnTo>
                    <a:pt x="0" y="142874"/>
                  </a:lnTo>
                  <a:lnTo>
                    <a:pt x="171" y="135855"/>
                  </a:lnTo>
                  <a:lnTo>
                    <a:pt x="8347" y="94748"/>
                  </a:lnTo>
                  <a:lnTo>
                    <a:pt x="28120" y="57756"/>
                  </a:lnTo>
                  <a:lnTo>
                    <a:pt x="57756" y="28120"/>
                  </a:lnTo>
                  <a:lnTo>
                    <a:pt x="94748" y="8348"/>
                  </a:lnTo>
                  <a:lnTo>
                    <a:pt x="135855" y="171"/>
                  </a:lnTo>
                  <a:lnTo>
                    <a:pt x="142874" y="0"/>
                  </a:lnTo>
                  <a:lnTo>
                    <a:pt x="149893" y="171"/>
                  </a:lnTo>
                  <a:lnTo>
                    <a:pt x="190998" y="8348"/>
                  </a:lnTo>
                  <a:lnTo>
                    <a:pt x="227991" y="28120"/>
                  </a:lnTo>
                  <a:lnTo>
                    <a:pt x="257627" y="57756"/>
                  </a:lnTo>
                  <a:lnTo>
                    <a:pt x="277400" y="94748"/>
                  </a:lnTo>
                  <a:lnTo>
                    <a:pt x="285578" y="135855"/>
                  </a:lnTo>
                  <a:lnTo>
                    <a:pt x="285749" y="142874"/>
                  </a:lnTo>
                  <a:lnTo>
                    <a:pt x="285578" y="149894"/>
                  </a:lnTo>
                  <a:lnTo>
                    <a:pt x="277400" y="191000"/>
                  </a:lnTo>
                  <a:lnTo>
                    <a:pt x="257627" y="227992"/>
                  </a:lnTo>
                  <a:lnTo>
                    <a:pt x="227991" y="257628"/>
                  </a:lnTo>
                  <a:lnTo>
                    <a:pt x="190998" y="277401"/>
                  </a:lnTo>
                  <a:lnTo>
                    <a:pt x="149893" y="285578"/>
                  </a:lnTo>
                  <a:lnTo>
                    <a:pt x="142874" y="285749"/>
                  </a:lnTo>
                  <a:close/>
                </a:path>
              </a:pathLst>
            </a:custGeom>
            <a:solidFill>
              <a:srgbClr val="C7B187">
                <a:alpha val="19999"/>
              </a:srgbClr>
            </a:solidFill>
          </p:spPr>
          <p:txBody>
            <a:bodyPr wrap="square" lIns="0" tIns="0" rIns="0" bIns="0" rtlCol="0"/>
            <a:lstStyle/>
            <a:p>
              <a:endParaRPr/>
            </a:p>
          </p:txBody>
        </p:sp>
        <p:pic>
          <p:nvPicPr>
            <p:cNvPr id="63" name="object 63"/>
            <p:cNvPicPr/>
            <p:nvPr/>
          </p:nvPicPr>
          <p:blipFill>
            <a:blip r:embed="rId4" cstate="print"/>
            <a:stretch>
              <a:fillRect/>
            </a:stretch>
          </p:blipFill>
          <p:spPr>
            <a:xfrm>
              <a:off x="8939182" y="6362699"/>
              <a:ext cx="142934" cy="152161"/>
            </a:xfrm>
            <a:prstGeom prst="rect">
              <a:avLst/>
            </a:prstGeom>
          </p:spPr>
        </p:pic>
      </p:grpSp>
      <p:sp>
        <p:nvSpPr>
          <p:cNvPr id="64" name="object 64"/>
          <p:cNvSpPr txBox="1"/>
          <p:nvPr/>
        </p:nvSpPr>
        <p:spPr>
          <a:xfrm>
            <a:off x="9212661" y="5265720"/>
            <a:ext cx="1170940" cy="391160"/>
          </a:xfrm>
          <a:prstGeom prst="rect">
            <a:avLst/>
          </a:prstGeom>
        </p:spPr>
        <p:txBody>
          <a:bodyPr vert="horz" wrap="square" lIns="0" tIns="33020" rIns="0" bIns="0" rtlCol="0">
            <a:spAutoFit/>
          </a:bodyPr>
          <a:lstStyle/>
          <a:p>
            <a:pPr marL="12700">
              <a:lnSpc>
                <a:spcPct val="100000"/>
              </a:lnSpc>
              <a:spcBef>
                <a:spcPts val="260"/>
              </a:spcBef>
            </a:pPr>
            <a:r>
              <a:rPr sz="900" spc="-55" dirty="0">
                <a:solidFill>
                  <a:srgbClr val="545454"/>
                </a:solidFill>
                <a:latin typeface="Montserrat" panose="00000500000000000000"/>
                <a:cs typeface="Montserrat" panose="00000500000000000000"/>
              </a:rPr>
              <a:t>Downside</a:t>
            </a:r>
            <a:r>
              <a:rPr sz="900" spc="15" dirty="0">
                <a:solidFill>
                  <a:srgbClr val="545454"/>
                </a:solidFill>
                <a:latin typeface="Montserrat" panose="00000500000000000000"/>
                <a:cs typeface="Montserrat" panose="00000500000000000000"/>
              </a:rPr>
              <a:t> </a:t>
            </a:r>
            <a:r>
              <a:rPr sz="900" spc="-10" dirty="0">
                <a:solidFill>
                  <a:srgbClr val="545454"/>
                </a:solidFill>
                <a:latin typeface="Montserrat" panose="00000500000000000000"/>
                <a:cs typeface="Montserrat" panose="00000500000000000000"/>
              </a:rPr>
              <a:t>Protection</a:t>
            </a:r>
            <a:endParaRPr sz="900">
              <a:latin typeface="Montserrat" panose="00000500000000000000"/>
              <a:cs typeface="Montserrat" panose="00000500000000000000"/>
            </a:endParaRPr>
          </a:p>
          <a:p>
            <a:pPr marL="12700">
              <a:lnSpc>
                <a:spcPct val="100000"/>
              </a:lnSpc>
              <a:spcBef>
                <a:spcPts val="195"/>
              </a:spcBef>
            </a:pPr>
            <a:r>
              <a:rPr sz="1100" b="1" spc="-50" dirty="0">
                <a:solidFill>
                  <a:srgbClr val="333333"/>
                </a:solidFill>
                <a:latin typeface="Montserrat SemiBold" panose="00000700000000000000"/>
                <a:cs typeface="Montserrat SemiBold" panose="00000700000000000000"/>
              </a:rPr>
              <a:t>-</a:t>
            </a:r>
            <a:r>
              <a:rPr sz="1100" b="1" spc="-40" dirty="0">
                <a:solidFill>
                  <a:srgbClr val="333333"/>
                </a:solidFill>
                <a:latin typeface="Montserrat SemiBold" panose="00000700000000000000"/>
                <a:cs typeface="Montserrat SemiBold" panose="00000700000000000000"/>
              </a:rPr>
              <a:t>1.68%</a:t>
            </a:r>
            <a:r>
              <a:rPr sz="1100" b="1" spc="5" dirty="0">
                <a:solidFill>
                  <a:srgbClr val="333333"/>
                </a:solidFill>
                <a:latin typeface="Montserrat SemiBold" panose="00000700000000000000"/>
                <a:cs typeface="Montserrat SemiBold" panose="00000700000000000000"/>
              </a:rPr>
              <a:t> </a:t>
            </a:r>
            <a:r>
              <a:rPr sz="1200" b="1" spc="-80" dirty="0">
                <a:solidFill>
                  <a:srgbClr val="C7B187"/>
                </a:solidFill>
                <a:latin typeface="Montserrat SemiBold" panose="00000700000000000000"/>
                <a:cs typeface="Montserrat SemiBold" panose="00000700000000000000"/>
              </a:rPr>
              <a:t>(negative)</a:t>
            </a:r>
            <a:endParaRPr sz="1200">
              <a:latin typeface="Montserrat SemiBold" panose="00000700000000000000"/>
              <a:cs typeface="Montserrat SemiBold" panose="00000700000000000000"/>
            </a:endParaRPr>
          </a:p>
        </p:txBody>
      </p:sp>
      <p:grpSp>
        <p:nvGrpSpPr>
          <p:cNvPr id="65" name="object 65"/>
          <p:cNvGrpSpPr/>
          <p:nvPr/>
        </p:nvGrpSpPr>
        <p:grpSpPr>
          <a:xfrm>
            <a:off x="6194028" y="5860849"/>
            <a:ext cx="2457450" cy="571500"/>
            <a:chOff x="6219823" y="6819899"/>
            <a:chExt cx="2457450" cy="571500"/>
          </a:xfrm>
        </p:grpSpPr>
        <p:sp>
          <p:nvSpPr>
            <p:cNvPr id="66" name="object 66"/>
            <p:cNvSpPr/>
            <p:nvPr/>
          </p:nvSpPr>
          <p:spPr>
            <a:xfrm>
              <a:off x="6219823" y="6819899"/>
              <a:ext cx="2457450" cy="571500"/>
            </a:xfrm>
            <a:custGeom>
              <a:avLst/>
              <a:gdLst/>
              <a:ahLst/>
              <a:cxnLst/>
              <a:rect l="l" t="t" r="r" b="b"/>
              <a:pathLst>
                <a:path w="2457450" h="571500">
                  <a:moveTo>
                    <a:pt x="2404052" y="571499"/>
                  </a:moveTo>
                  <a:lnTo>
                    <a:pt x="53397" y="571499"/>
                  </a:lnTo>
                  <a:lnTo>
                    <a:pt x="49681" y="571133"/>
                  </a:lnTo>
                  <a:lnTo>
                    <a:pt x="14085" y="552106"/>
                  </a:lnTo>
                  <a:lnTo>
                    <a:pt x="0" y="518102"/>
                  </a:lnTo>
                  <a:lnTo>
                    <a:pt x="0" y="514349"/>
                  </a:lnTo>
                  <a:lnTo>
                    <a:pt x="0" y="53397"/>
                  </a:lnTo>
                  <a:lnTo>
                    <a:pt x="19392" y="14085"/>
                  </a:lnTo>
                  <a:lnTo>
                    <a:pt x="53397" y="0"/>
                  </a:lnTo>
                  <a:lnTo>
                    <a:pt x="2404052" y="0"/>
                  </a:lnTo>
                  <a:lnTo>
                    <a:pt x="2443364" y="19391"/>
                  </a:lnTo>
                  <a:lnTo>
                    <a:pt x="2457449" y="53397"/>
                  </a:lnTo>
                  <a:lnTo>
                    <a:pt x="2457449" y="518102"/>
                  </a:lnTo>
                  <a:lnTo>
                    <a:pt x="2438057" y="557413"/>
                  </a:lnTo>
                  <a:lnTo>
                    <a:pt x="2407768" y="571133"/>
                  </a:lnTo>
                  <a:lnTo>
                    <a:pt x="2404052" y="571499"/>
                  </a:lnTo>
                  <a:close/>
                </a:path>
              </a:pathLst>
            </a:custGeom>
            <a:solidFill>
              <a:srgbClr val="F7F7F7"/>
            </a:solidFill>
          </p:spPr>
          <p:txBody>
            <a:bodyPr wrap="square" lIns="0" tIns="0" rIns="0" bIns="0" rtlCol="0"/>
            <a:lstStyle/>
            <a:p>
              <a:endParaRPr/>
            </a:p>
          </p:txBody>
        </p:sp>
        <p:sp>
          <p:nvSpPr>
            <p:cNvPr id="67" name="object 67"/>
            <p:cNvSpPr/>
            <p:nvPr/>
          </p:nvSpPr>
          <p:spPr>
            <a:xfrm>
              <a:off x="6315074" y="6962774"/>
              <a:ext cx="285750" cy="285750"/>
            </a:xfrm>
            <a:custGeom>
              <a:avLst/>
              <a:gdLst/>
              <a:ahLst/>
              <a:cxnLst/>
              <a:rect l="l" t="t" r="r" b="b"/>
              <a:pathLst>
                <a:path w="285750" h="285750">
                  <a:moveTo>
                    <a:pt x="142874" y="285749"/>
                  </a:moveTo>
                  <a:lnTo>
                    <a:pt x="101399" y="279598"/>
                  </a:lnTo>
                  <a:lnTo>
                    <a:pt x="63497" y="261670"/>
                  </a:lnTo>
                  <a:lnTo>
                    <a:pt x="32429" y="233514"/>
                  </a:lnTo>
                  <a:lnTo>
                    <a:pt x="10874" y="197550"/>
                  </a:lnTo>
                  <a:lnTo>
                    <a:pt x="686" y="156878"/>
                  </a:lnTo>
                  <a:lnTo>
                    <a:pt x="0" y="142874"/>
                  </a:lnTo>
                  <a:lnTo>
                    <a:pt x="171" y="135855"/>
                  </a:lnTo>
                  <a:lnTo>
                    <a:pt x="8347" y="94748"/>
                  </a:lnTo>
                  <a:lnTo>
                    <a:pt x="28120" y="57755"/>
                  </a:lnTo>
                  <a:lnTo>
                    <a:pt x="57756" y="28119"/>
                  </a:lnTo>
                  <a:lnTo>
                    <a:pt x="94748" y="8347"/>
                  </a:lnTo>
                  <a:lnTo>
                    <a:pt x="135855" y="171"/>
                  </a:lnTo>
                  <a:lnTo>
                    <a:pt x="142874" y="0"/>
                  </a:lnTo>
                  <a:lnTo>
                    <a:pt x="149893" y="171"/>
                  </a:lnTo>
                  <a:lnTo>
                    <a:pt x="190999" y="8347"/>
                  </a:lnTo>
                  <a:lnTo>
                    <a:pt x="227992" y="28119"/>
                  </a:lnTo>
                  <a:lnTo>
                    <a:pt x="257628" y="57756"/>
                  </a:lnTo>
                  <a:lnTo>
                    <a:pt x="277400" y="94748"/>
                  </a:lnTo>
                  <a:lnTo>
                    <a:pt x="285578" y="135855"/>
                  </a:lnTo>
                  <a:lnTo>
                    <a:pt x="285749" y="142874"/>
                  </a:lnTo>
                  <a:lnTo>
                    <a:pt x="285578" y="149893"/>
                  </a:lnTo>
                  <a:lnTo>
                    <a:pt x="277400" y="190999"/>
                  </a:lnTo>
                  <a:lnTo>
                    <a:pt x="257628" y="227992"/>
                  </a:lnTo>
                  <a:lnTo>
                    <a:pt x="227992" y="257628"/>
                  </a:lnTo>
                  <a:lnTo>
                    <a:pt x="190999" y="277400"/>
                  </a:lnTo>
                  <a:lnTo>
                    <a:pt x="149893" y="285577"/>
                  </a:lnTo>
                  <a:lnTo>
                    <a:pt x="142874" y="285749"/>
                  </a:lnTo>
                  <a:close/>
                </a:path>
              </a:pathLst>
            </a:custGeom>
            <a:solidFill>
              <a:srgbClr val="C7B187">
                <a:alpha val="19999"/>
              </a:srgbClr>
            </a:solidFill>
          </p:spPr>
          <p:txBody>
            <a:bodyPr wrap="square" lIns="0" tIns="0" rIns="0" bIns="0" rtlCol="0"/>
            <a:lstStyle/>
            <a:p>
              <a:endParaRPr/>
            </a:p>
          </p:txBody>
        </p:sp>
        <p:pic>
          <p:nvPicPr>
            <p:cNvPr id="68" name="object 68"/>
            <p:cNvPicPr/>
            <p:nvPr/>
          </p:nvPicPr>
          <p:blipFill>
            <a:blip r:embed="rId5" cstate="print"/>
            <a:stretch>
              <a:fillRect/>
            </a:stretch>
          </p:blipFill>
          <p:spPr>
            <a:xfrm>
              <a:off x="6381749" y="7029449"/>
              <a:ext cx="152399" cy="152399"/>
            </a:xfrm>
            <a:prstGeom prst="rect">
              <a:avLst/>
            </a:prstGeom>
          </p:spPr>
        </p:pic>
      </p:grpSp>
      <p:sp>
        <p:nvSpPr>
          <p:cNvPr id="69" name="object 69"/>
          <p:cNvSpPr txBox="1"/>
          <p:nvPr/>
        </p:nvSpPr>
        <p:spPr>
          <a:xfrm>
            <a:off x="6652817" y="5915690"/>
            <a:ext cx="1183640" cy="407670"/>
          </a:xfrm>
          <a:prstGeom prst="rect">
            <a:avLst/>
          </a:prstGeom>
        </p:spPr>
        <p:txBody>
          <a:bodyPr vert="horz" wrap="square" lIns="0" tIns="40005" rIns="0" bIns="0" rtlCol="0">
            <a:spAutoFit/>
          </a:bodyPr>
          <a:lstStyle/>
          <a:p>
            <a:pPr marL="12700">
              <a:lnSpc>
                <a:spcPct val="100000"/>
              </a:lnSpc>
              <a:spcBef>
                <a:spcPts val="315"/>
              </a:spcBef>
            </a:pPr>
            <a:r>
              <a:rPr sz="900" spc="-60" dirty="0">
                <a:solidFill>
                  <a:srgbClr val="545454"/>
                </a:solidFill>
                <a:latin typeface="Montserrat" panose="00000500000000000000"/>
                <a:cs typeface="Montserrat" panose="00000500000000000000"/>
              </a:rPr>
              <a:t>MSCI</a:t>
            </a:r>
            <a:r>
              <a:rPr sz="900" spc="15" dirty="0">
                <a:solidFill>
                  <a:srgbClr val="545454"/>
                </a:solidFill>
                <a:latin typeface="Montserrat" panose="00000500000000000000"/>
                <a:cs typeface="Montserrat" panose="00000500000000000000"/>
              </a:rPr>
              <a:t> </a:t>
            </a:r>
            <a:r>
              <a:rPr sz="900" spc="-55" dirty="0">
                <a:solidFill>
                  <a:srgbClr val="545454"/>
                </a:solidFill>
                <a:latin typeface="Montserrat" panose="00000500000000000000"/>
                <a:cs typeface="Montserrat" panose="00000500000000000000"/>
              </a:rPr>
              <a:t>China</a:t>
            </a:r>
            <a:r>
              <a:rPr sz="900" spc="20" dirty="0">
                <a:solidFill>
                  <a:srgbClr val="545454"/>
                </a:solidFill>
                <a:latin typeface="Montserrat" panose="00000500000000000000"/>
                <a:cs typeface="Montserrat" panose="00000500000000000000"/>
              </a:rPr>
              <a:t> </a:t>
            </a:r>
            <a:r>
              <a:rPr sz="800" spc="-50" dirty="0">
                <a:solidFill>
                  <a:srgbClr val="545454"/>
                </a:solidFill>
                <a:latin typeface="Liberation Sans"/>
                <a:cs typeface="Liberation Sans"/>
              </a:rPr>
              <a:t>β</a:t>
            </a:r>
            <a:endParaRPr sz="800">
              <a:latin typeface="Liberation Sans"/>
              <a:cs typeface="Liberation Sans"/>
            </a:endParaRPr>
          </a:p>
          <a:p>
            <a:pPr marL="12700">
              <a:lnSpc>
                <a:spcPct val="100000"/>
              </a:lnSpc>
              <a:spcBef>
                <a:spcPts val="270"/>
              </a:spcBef>
            </a:pPr>
            <a:r>
              <a:rPr sz="1100" b="1" spc="-35" dirty="0">
                <a:solidFill>
                  <a:srgbClr val="333333"/>
                </a:solidFill>
                <a:latin typeface="Montserrat SemiBold" panose="00000700000000000000"/>
                <a:cs typeface="Montserrat SemiBold" panose="00000700000000000000"/>
              </a:rPr>
              <a:t>0.042</a:t>
            </a:r>
            <a:r>
              <a:rPr sz="1100" b="1" spc="10" dirty="0">
                <a:solidFill>
                  <a:srgbClr val="333333"/>
                </a:solidFill>
                <a:latin typeface="Montserrat SemiBold" panose="00000700000000000000"/>
                <a:cs typeface="Montserrat SemiBold" panose="00000700000000000000"/>
              </a:rPr>
              <a:t> </a:t>
            </a:r>
            <a:r>
              <a:rPr sz="1200" b="1" spc="-95" dirty="0">
                <a:solidFill>
                  <a:srgbClr val="C7B187"/>
                </a:solidFill>
                <a:latin typeface="Montserrat SemiBold" panose="00000700000000000000"/>
                <a:cs typeface="Montserrat SemiBold" panose="00000700000000000000"/>
              </a:rPr>
              <a:t>(near-</a:t>
            </a:r>
            <a:r>
              <a:rPr sz="1200" b="1" spc="-60" dirty="0">
                <a:solidFill>
                  <a:srgbClr val="C7B187"/>
                </a:solidFill>
                <a:latin typeface="Montserrat SemiBold" panose="00000700000000000000"/>
                <a:cs typeface="Montserrat SemiBold" panose="00000700000000000000"/>
              </a:rPr>
              <a:t>zero)</a:t>
            </a:r>
            <a:endParaRPr sz="1200">
              <a:latin typeface="Montserrat SemiBold" panose="00000700000000000000"/>
              <a:cs typeface="Montserrat SemiBold" panose="00000700000000000000"/>
            </a:endParaRPr>
          </a:p>
        </p:txBody>
      </p:sp>
      <p:grpSp>
        <p:nvGrpSpPr>
          <p:cNvPr id="70" name="object 70"/>
          <p:cNvGrpSpPr/>
          <p:nvPr/>
        </p:nvGrpSpPr>
        <p:grpSpPr>
          <a:xfrm>
            <a:off x="8746729" y="5860849"/>
            <a:ext cx="2466975" cy="571500"/>
            <a:chOff x="8772524" y="6819899"/>
            <a:chExt cx="2466975" cy="571500"/>
          </a:xfrm>
        </p:grpSpPr>
        <p:sp>
          <p:nvSpPr>
            <p:cNvPr id="71" name="object 71"/>
            <p:cNvSpPr/>
            <p:nvPr/>
          </p:nvSpPr>
          <p:spPr>
            <a:xfrm>
              <a:off x="8772524" y="6819899"/>
              <a:ext cx="2466975" cy="571500"/>
            </a:xfrm>
            <a:custGeom>
              <a:avLst/>
              <a:gdLst/>
              <a:ahLst/>
              <a:cxnLst/>
              <a:rect l="l" t="t" r="r" b="b"/>
              <a:pathLst>
                <a:path w="2466975" h="571500">
                  <a:moveTo>
                    <a:pt x="2413576" y="571499"/>
                  </a:moveTo>
                  <a:lnTo>
                    <a:pt x="53397" y="571499"/>
                  </a:lnTo>
                  <a:lnTo>
                    <a:pt x="49680" y="571133"/>
                  </a:lnTo>
                  <a:lnTo>
                    <a:pt x="14084" y="552106"/>
                  </a:lnTo>
                  <a:lnTo>
                    <a:pt x="0" y="518102"/>
                  </a:lnTo>
                  <a:lnTo>
                    <a:pt x="0" y="514349"/>
                  </a:lnTo>
                  <a:lnTo>
                    <a:pt x="0" y="53397"/>
                  </a:lnTo>
                  <a:lnTo>
                    <a:pt x="19391" y="14085"/>
                  </a:lnTo>
                  <a:lnTo>
                    <a:pt x="53397" y="0"/>
                  </a:lnTo>
                  <a:lnTo>
                    <a:pt x="2413576" y="0"/>
                  </a:lnTo>
                  <a:lnTo>
                    <a:pt x="2452889" y="19391"/>
                  </a:lnTo>
                  <a:lnTo>
                    <a:pt x="2466974" y="53397"/>
                  </a:lnTo>
                  <a:lnTo>
                    <a:pt x="2466974" y="518102"/>
                  </a:lnTo>
                  <a:lnTo>
                    <a:pt x="2447582" y="557413"/>
                  </a:lnTo>
                  <a:lnTo>
                    <a:pt x="2417292" y="571133"/>
                  </a:lnTo>
                  <a:lnTo>
                    <a:pt x="2413576" y="571499"/>
                  </a:lnTo>
                  <a:close/>
                </a:path>
              </a:pathLst>
            </a:custGeom>
            <a:solidFill>
              <a:srgbClr val="F7F7F7"/>
            </a:solidFill>
          </p:spPr>
          <p:txBody>
            <a:bodyPr wrap="square" lIns="0" tIns="0" rIns="0" bIns="0" rtlCol="0"/>
            <a:lstStyle/>
            <a:p>
              <a:endParaRPr/>
            </a:p>
          </p:txBody>
        </p:sp>
        <p:sp>
          <p:nvSpPr>
            <p:cNvPr id="72" name="object 72"/>
            <p:cNvSpPr/>
            <p:nvPr/>
          </p:nvSpPr>
          <p:spPr>
            <a:xfrm>
              <a:off x="8867774" y="6962774"/>
              <a:ext cx="285750" cy="285750"/>
            </a:xfrm>
            <a:custGeom>
              <a:avLst/>
              <a:gdLst/>
              <a:ahLst/>
              <a:cxnLst/>
              <a:rect l="l" t="t" r="r" b="b"/>
              <a:pathLst>
                <a:path w="285750" h="285750">
                  <a:moveTo>
                    <a:pt x="142874" y="285749"/>
                  </a:moveTo>
                  <a:lnTo>
                    <a:pt x="101399" y="279598"/>
                  </a:lnTo>
                  <a:lnTo>
                    <a:pt x="63496" y="261670"/>
                  </a:lnTo>
                  <a:lnTo>
                    <a:pt x="32429" y="233514"/>
                  </a:lnTo>
                  <a:lnTo>
                    <a:pt x="10874" y="197550"/>
                  </a:lnTo>
                  <a:lnTo>
                    <a:pt x="686" y="156878"/>
                  </a:lnTo>
                  <a:lnTo>
                    <a:pt x="0" y="142874"/>
                  </a:lnTo>
                  <a:lnTo>
                    <a:pt x="171" y="135855"/>
                  </a:lnTo>
                  <a:lnTo>
                    <a:pt x="8347" y="94748"/>
                  </a:lnTo>
                  <a:lnTo>
                    <a:pt x="28120" y="57755"/>
                  </a:lnTo>
                  <a:lnTo>
                    <a:pt x="57756" y="28119"/>
                  </a:lnTo>
                  <a:lnTo>
                    <a:pt x="94748" y="8347"/>
                  </a:lnTo>
                  <a:lnTo>
                    <a:pt x="135855" y="171"/>
                  </a:lnTo>
                  <a:lnTo>
                    <a:pt x="142874" y="0"/>
                  </a:lnTo>
                  <a:lnTo>
                    <a:pt x="149893" y="171"/>
                  </a:lnTo>
                  <a:lnTo>
                    <a:pt x="190998" y="8347"/>
                  </a:lnTo>
                  <a:lnTo>
                    <a:pt x="227991" y="28119"/>
                  </a:lnTo>
                  <a:lnTo>
                    <a:pt x="257627" y="57756"/>
                  </a:lnTo>
                  <a:lnTo>
                    <a:pt x="277400" y="94748"/>
                  </a:lnTo>
                  <a:lnTo>
                    <a:pt x="285578" y="135855"/>
                  </a:lnTo>
                  <a:lnTo>
                    <a:pt x="285749" y="142874"/>
                  </a:lnTo>
                  <a:lnTo>
                    <a:pt x="285578" y="149893"/>
                  </a:lnTo>
                  <a:lnTo>
                    <a:pt x="277400" y="190999"/>
                  </a:lnTo>
                  <a:lnTo>
                    <a:pt x="257627" y="227992"/>
                  </a:lnTo>
                  <a:lnTo>
                    <a:pt x="227991" y="257628"/>
                  </a:lnTo>
                  <a:lnTo>
                    <a:pt x="190998" y="277400"/>
                  </a:lnTo>
                  <a:lnTo>
                    <a:pt x="149893" y="285577"/>
                  </a:lnTo>
                  <a:lnTo>
                    <a:pt x="142874" y="285749"/>
                  </a:lnTo>
                  <a:close/>
                </a:path>
              </a:pathLst>
            </a:custGeom>
            <a:solidFill>
              <a:srgbClr val="C7B187">
                <a:alpha val="19999"/>
              </a:srgbClr>
            </a:solidFill>
          </p:spPr>
          <p:txBody>
            <a:bodyPr wrap="square" lIns="0" tIns="0" rIns="0" bIns="0" rtlCol="0"/>
            <a:lstStyle/>
            <a:p>
              <a:endParaRPr/>
            </a:p>
          </p:txBody>
        </p:sp>
        <p:pic>
          <p:nvPicPr>
            <p:cNvPr id="73" name="object 73"/>
            <p:cNvPicPr/>
            <p:nvPr/>
          </p:nvPicPr>
          <p:blipFill>
            <a:blip r:embed="rId6" cstate="print"/>
            <a:stretch>
              <a:fillRect/>
            </a:stretch>
          </p:blipFill>
          <p:spPr>
            <a:xfrm>
              <a:off x="8934449" y="7029449"/>
              <a:ext cx="152399" cy="152399"/>
            </a:xfrm>
            <a:prstGeom prst="rect">
              <a:avLst/>
            </a:prstGeom>
          </p:spPr>
        </p:pic>
      </p:grpSp>
      <p:sp>
        <p:nvSpPr>
          <p:cNvPr id="74" name="object 74"/>
          <p:cNvSpPr txBox="1"/>
          <p:nvPr/>
        </p:nvSpPr>
        <p:spPr>
          <a:xfrm>
            <a:off x="9212661" y="5915690"/>
            <a:ext cx="1442085" cy="407670"/>
          </a:xfrm>
          <a:prstGeom prst="rect">
            <a:avLst/>
          </a:prstGeom>
        </p:spPr>
        <p:txBody>
          <a:bodyPr vert="horz" wrap="square" lIns="0" tIns="40005" rIns="0" bIns="0" rtlCol="0">
            <a:spAutoFit/>
          </a:bodyPr>
          <a:lstStyle/>
          <a:p>
            <a:pPr marL="12700">
              <a:lnSpc>
                <a:spcPct val="100000"/>
              </a:lnSpc>
              <a:spcBef>
                <a:spcPts val="315"/>
              </a:spcBef>
            </a:pPr>
            <a:r>
              <a:rPr sz="900" spc="-60" dirty="0">
                <a:solidFill>
                  <a:srgbClr val="545454"/>
                </a:solidFill>
                <a:latin typeface="Montserrat" panose="00000500000000000000"/>
                <a:cs typeface="Montserrat" panose="00000500000000000000"/>
              </a:rPr>
              <a:t>MSCI</a:t>
            </a:r>
            <a:r>
              <a:rPr sz="900" spc="20" dirty="0">
                <a:solidFill>
                  <a:srgbClr val="545454"/>
                </a:solidFill>
                <a:latin typeface="Montserrat" panose="00000500000000000000"/>
                <a:cs typeface="Montserrat" panose="00000500000000000000"/>
              </a:rPr>
              <a:t> </a:t>
            </a:r>
            <a:r>
              <a:rPr sz="900" spc="-50" dirty="0">
                <a:solidFill>
                  <a:srgbClr val="545454"/>
                </a:solidFill>
                <a:latin typeface="Montserrat" panose="00000500000000000000"/>
                <a:cs typeface="Montserrat" panose="00000500000000000000"/>
              </a:rPr>
              <a:t>Global</a:t>
            </a:r>
            <a:r>
              <a:rPr sz="900" spc="25" dirty="0">
                <a:solidFill>
                  <a:srgbClr val="545454"/>
                </a:solidFill>
                <a:latin typeface="Montserrat" panose="00000500000000000000"/>
                <a:cs typeface="Montserrat" panose="00000500000000000000"/>
              </a:rPr>
              <a:t> </a:t>
            </a:r>
            <a:r>
              <a:rPr sz="800" spc="-50" dirty="0">
                <a:solidFill>
                  <a:srgbClr val="545454"/>
                </a:solidFill>
                <a:latin typeface="Liberation Sans"/>
                <a:cs typeface="Liberation Sans"/>
              </a:rPr>
              <a:t>β</a:t>
            </a:r>
            <a:endParaRPr sz="800">
              <a:latin typeface="Liberation Sans"/>
              <a:cs typeface="Liberation Sans"/>
            </a:endParaRPr>
          </a:p>
          <a:p>
            <a:pPr marL="12700">
              <a:lnSpc>
                <a:spcPct val="100000"/>
              </a:lnSpc>
              <a:spcBef>
                <a:spcPts val="270"/>
              </a:spcBef>
            </a:pPr>
            <a:r>
              <a:rPr sz="1100" b="1" spc="-20" dirty="0">
                <a:solidFill>
                  <a:srgbClr val="333333"/>
                </a:solidFill>
                <a:latin typeface="Montserrat SemiBold" panose="00000700000000000000"/>
                <a:cs typeface="Montserrat SemiBold" panose="00000700000000000000"/>
              </a:rPr>
              <a:t>-</a:t>
            </a:r>
            <a:r>
              <a:rPr sz="1100" b="1" spc="-35" dirty="0">
                <a:solidFill>
                  <a:srgbClr val="333333"/>
                </a:solidFill>
                <a:latin typeface="Montserrat SemiBold" panose="00000700000000000000"/>
                <a:cs typeface="Montserrat SemiBold" panose="00000700000000000000"/>
              </a:rPr>
              <a:t>0.001</a:t>
            </a:r>
            <a:r>
              <a:rPr sz="1100" b="1" spc="-30" dirty="0">
                <a:solidFill>
                  <a:srgbClr val="333333"/>
                </a:solidFill>
                <a:latin typeface="Montserrat SemiBold" panose="00000700000000000000"/>
                <a:cs typeface="Montserrat SemiBold" panose="00000700000000000000"/>
              </a:rPr>
              <a:t> </a:t>
            </a:r>
            <a:r>
              <a:rPr sz="1200" b="1" spc="-80" dirty="0">
                <a:solidFill>
                  <a:srgbClr val="C7B187"/>
                </a:solidFill>
                <a:latin typeface="Montserrat SemiBold" panose="00000700000000000000"/>
                <a:cs typeface="Montserrat SemiBold" panose="00000700000000000000"/>
              </a:rPr>
              <a:t>(uncorrelated)</a:t>
            </a:r>
            <a:endParaRPr sz="1200">
              <a:latin typeface="Montserrat SemiBold" panose="00000700000000000000"/>
              <a:cs typeface="Montserrat SemiBold" panose="00000700000000000000"/>
            </a:endParaRPr>
          </a:p>
        </p:txBody>
      </p:sp>
      <p:sp>
        <p:nvSpPr>
          <p:cNvPr id="75" name="object 28"/>
          <p:cNvSpPr txBox="1"/>
          <p:nvPr/>
        </p:nvSpPr>
        <p:spPr>
          <a:xfrm>
            <a:off x="8701074" y="6537916"/>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
        <p:nvSpPr>
          <p:cNvPr id="77" name="TextBox 76"/>
          <p:cNvSpPr txBox="1"/>
          <p:nvPr/>
        </p:nvSpPr>
        <p:spPr>
          <a:xfrm>
            <a:off x="5926924" y="6522634"/>
            <a:ext cx="441325" cy="246221"/>
          </a:xfrm>
          <a:prstGeom prst="rect">
            <a:avLst/>
          </a:prstGeom>
          <a:noFill/>
        </p:spPr>
        <p:txBody>
          <a:bodyPr wrap="square" rtlCol="0">
            <a:spAutoFit/>
          </a:bodyPr>
          <a:lstStyle/>
          <a:p>
            <a:r>
              <a:rPr lang="en-US" sz="1000" dirty="0">
                <a:solidFill>
                  <a:schemeClr val="bg1">
                    <a:lumMod val="50000"/>
                  </a:schemeClr>
                </a:solidFill>
              </a:rPr>
              <a:t>14</a:t>
            </a:r>
          </a:p>
        </p:txBody>
      </p:sp>
      <p:sp>
        <p:nvSpPr>
          <p:cNvPr id="76" name="object 5">
            <a:extLst>
              <a:ext uri="{FF2B5EF4-FFF2-40B4-BE49-F238E27FC236}">
                <a16:creationId xmlns:a16="http://schemas.microsoft.com/office/drawing/2014/main" id="{A3F2B96F-0D21-AE78-810D-42652A68CA95}"/>
              </a:ext>
            </a:extLst>
          </p:cNvPr>
          <p:cNvSpPr txBox="1"/>
          <p:nvPr/>
        </p:nvSpPr>
        <p:spPr>
          <a:xfrm>
            <a:off x="2030835" y="2615467"/>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CUMULATIVE RETURN]</a:t>
            </a:r>
            <a:endParaRPr sz="1150" b="1" dirty="0">
              <a:solidFill>
                <a:srgbClr val="FF0000"/>
              </a:solidFill>
              <a:latin typeface="Montserrat"/>
              <a:cs typeface="Montserrat"/>
            </a:endParaRPr>
          </a:p>
        </p:txBody>
      </p:sp>
      <p:sp>
        <p:nvSpPr>
          <p:cNvPr id="78" name="object 3">
            <a:extLst>
              <a:ext uri="{FF2B5EF4-FFF2-40B4-BE49-F238E27FC236}">
                <a16:creationId xmlns:a16="http://schemas.microsoft.com/office/drawing/2014/main" id="{7079B64F-BD6F-9F2B-688C-F58CF72DD04E}"/>
              </a:ext>
            </a:extLst>
          </p:cNvPr>
          <p:cNvSpPr txBox="1"/>
          <p:nvPr/>
        </p:nvSpPr>
        <p:spPr>
          <a:xfrm>
            <a:off x="966787" y="934168"/>
            <a:ext cx="7981315" cy="667490"/>
          </a:xfrm>
          <a:prstGeom prst="rect">
            <a:avLst/>
          </a:prstGeom>
        </p:spPr>
        <p:txBody>
          <a:bodyPr vert="horz" wrap="square" lIns="0" tIns="15875" rIns="0" bIns="0" rtlCol="0">
            <a:spAutoFit/>
          </a:bodyPr>
          <a:lstStyle/>
          <a:p>
            <a:pPr marL="12700">
              <a:lnSpc>
                <a:spcPct val="100000"/>
              </a:lnSpc>
              <a:spcBef>
                <a:spcPts val="125"/>
              </a:spcBef>
            </a:pPr>
            <a:r>
              <a:rPr lang="en-HK" sz="1450" spc="-65" dirty="0">
                <a:solidFill>
                  <a:srgbClr val="C7B187"/>
                </a:solidFill>
                <a:latin typeface="Montserrat"/>
                <a:cs typeface="Montserrat"/>
              </a:rPr>
              <a:t>S</a:t>
            </a:r>
            <a:r>
              <a:rPr sz="1450" spc="-65" dirty="0" err="1">
                <a:solidFill>
                  <a:srgbClr val="C7B187"/>
                </a:solidFill>
                <a:latin typeface="Montserrat"/>
                <a:cs typeface="Montserrat"/>
              </a:rPr>
              <a:t>ince</a:t>
            </a:r>
            <a:r>
              <a:rPr sz="1450" spc="-20" dirty="0">
                <a:solidFill>
                  <a:srgbClr val="C7B187"/>
                </a:solidFill>
                <a:latin typeface="Montserrat"/>
                <a:cs typeface="Montserrat"/>
              </a:rPr>
              <a:t> </a:t>
            </a:r>
            <a:r>
              <a:rPr sz="1450" spc="-70" dirty="0">
                <a:solidFill>
                  <a:srgbClr val="C7B187"/>
                </a:solidFill>
                <a:latin typeface="Montserrat"/>
                <a:cs typeface="Montserrat"/>
              </a:rPr>
              <a:t>2017</a:t>
            </a:r>
            <a:r>
              <a:rPr sz="1450" spc="-15" dirty="0">
                <a:solidFill>
                  <a:srgbClr val="C7B187"/>
                </a:solidFill>
                <a:latin typeface="Montserrat"/>
                <a:cs typeface="Montserrat"/>
              </a:rPr>
              <a:t> </a:t>
            </a:r>
            <a:r>
              <a:rPr sz="1450" spc="-30" dirty="0">
                <a:solidFill>
                  <a:srgbClr val="C7B187"/>
                </a:solidFill>
                <a:latin typeface="Montserrat"/>
                <a:cs typeface="Montserrat"/>
              </a:rPr>
              <a:t>till</a:t>
            </a:r>
            <a:r>
              <a:rPr sz="1450" spc="-15" dirty="0">
                <a:solidFill>
                  <a:srgbClr val="C7B187"/>
                </a:solidFill>
                <a:latin typeface="Montserrat"/>
                <a:cs typeface="Montserrat"/>
              </a:rPr>
              <a:t> </a:t>
            </a:r>
            <a:r>
              <a:rPr lang="en-HK" sz="1450" spc="-70" dirty="0">
                <a:solidFill>
                  <a:srgbClr val="C7B187"/>
                </a:solidFill>
                <a:latin typeface="Montserrat"/>
                <a:cs typeface="Montserrat"/>
              </a:rPr>
              <a:t>[</a:t>
            </a:r>
            <a:r>
              <a:rPr lang="en-US" altLang="zh-TW" sz="1450" b="1" spc="-70" dirty="0">
                <a:solidFill>
                  <a:srgbClr val="FF0000"/>
                </a:solidFill>
                <a:latin typeface="Montserrat"/>
                <a:cs typeface="Montserrat"/>
              </a:rPr>
              <a:t>INPUT</a:t>
            </a:r>
            <a:r>
              <a:rPr lang="zh-TW" altLang="en-US" sz="1450" b="1" spc="-70" dirty="0">
                <a:solidFill>
                  <a:srgbClr val="FF0000"/>
                </a:solidFill>
                <a:latin typeface="Montserrat"/>
                <a:cs typeface="Montserrat"/>
              </a:rPr>
              <a:t> </a:t>
            </a:r>
            <a:r>
              <a:rPr lang="en-US" altLang="zh-TW" sz="1450" b="1" spc="-70" dirty="0">
                <a:solidFill>
                  <a:srgbClr val="FF0000"/>
                </a:solidFill>
                <a:latin typeface="Montserrat"/>
                <a:cs typeface="Montserrat"/>
              </a:rPr>
              <a:t>MONTH</a:t>
            </a:r>
            <a:r>
              <a:rPr lang="en-HK" sz="1450" spc="-70" dirty="0">
                <a:solidFill>
                  <a:srgbClr val="C7B187"/>
                </a:solidFill>
                <a:latin typeface="Montserrat"/>
                <a:cs typeface="Montserrat"/>
              </a:rPr>
              <a:t>]</a:t>
            </a:r>
            <a:r>
              <a:rPr sz="1450" spc="-20" dirty="0">
                <a:solidFill>
                  <a:srgbClr val="C7B187"/>
                </a:solidFill>
                <a:latin typeface="Montserrat"/>
                <a:cs typeface="Montserrat"/>
              </a:rPr>
              <a:t> 2025</a:t>
            </a:r>
            <a:endParaRPr sz="1450" dirty="0">
              <a:latin typeface="Montserrat"/>
              <a:cs typeface="Montserrat"/>
            </a:endParaRPr>
          </a:p>
          <a:p>
            <a:pPr marL="12700">
              <a:lnSpc>
                <a:spcPct val="100000"/>
              </a:lnSpc>
              <a:spcBef>
                <a:spcPts val="1340"/>
              </a:spcBef>
              <a:tabLst>
                <a:tab pos="5274945" algn="l"/>
              </a:tabLst>
            </a:pPr>
            <a:r>
              <a:rPr sz="1700" b="1" spc="-114" dirty="0">
                <a:solidFill>
                  <a:srgbClr val="C7B187"/>
                </a:solidFill>
                <a:latin typeface="Montserrat SemiBold"/>
                <a:cs typeface="Montserrat SemiBold"/>
              </a:rPr>
              <a:t>Idiosyncratic</a:t>
            </a:r>
            <a:r>
              <a:rPr sz="1700" b="1" spc="-25" dirty="0">
                <a:solidFill>
                  <a:srgbClr val="C7B187"/>
                </a:solidFill>
                <a:latin typeface="Montserrat SemiBold"/>
                <a:cs typeface="Montserrat SemiBold"/>
              </a:rPr>
              <a:t> </a:t>
            </a:r>
            <a:r>
              <a:rPr sz="1700" b="1" spc="-130" dirty="0">
                <a:solidFill>
                  <a:srgbClr val="C7B187"/>
                </a:solidFill>
                <a:latin typeface="Montserrat SemiBold"/>
                <a:cs typeface="Montserrat SemiBold"/>
              </a:rPr>
              <a:t>Alpha</a:t>
            </a:r>
            <a:r>
              <a:rPr sz="1700" b="1" spc="-25" dirty="0">
                <a:solidFill>
                  <a:srgbClr val="C7B187"/>
                </a:solidFill>
                <a:latin typeface="Montserrat SemiBold"/>
                <a:cs typeface="Montserrat SemiBold"/>
              </a:rPr>
              <a:t> </a:t>
            </a:r>
            <a:r>
              <a:rPr sz="1700" b="1" spc="-10" dirty="0">
                <a:solidFill>
                  <a:srgbClr val="C7B187"/>
                </a:solidFill>
                <a:latin typeface="Montserrat SemiBold"/>
                <a:cs typeface="Montserrat SemiBold"/>
              </a:rPr>
              <a:t>Performance</a:t>
            </a:r>
            <a:r>
              <a:rPr sz="1700" b="1" dirty="0">
                <a:solidFill>
                  <a:srgbClr val="C7B187"/>
                </a:solidFill>
                <a:latin typeface="Montserrat SemiBold"/>
                <a:cs typeface="Montserrat SemiBold"/>
              </a:rPr>
              <a:t>	</a:t>
            </a:r>
            <a:r>
              <a:rPr sz="1700" b="1" spc="-125" dirty="0">
                <a:solidFill>
                  <a:srgbClr val="C7B187"/>
                </a:solidFill>
                <a:latin typeface="Montserrat SemiBold"/>
                <a:cs typeface="Montserrat SemiBold"/>
              </a:rPr>
              <a:t>Calendar</a:t>
            </a:r>
            <a:r>
              <a:rPr sz="1700" b="1" spc="-45" dirty="0">
                <a:solidFill>
                  <a:srgbClr val="C7B187"/>
                </a:solidFill>
                <a:latin typeface="Montserrat SemiBold"/>
                <a:cs typeface="Montserrat SemiBold"/>
              </a:rPr>
              <a:t> </a:t>
            </a:r>
            <a:r>
              <a:rPr sz="1700" b="1" spc="-155" dirty="0">
                <a:solidFill>
                  <a:srgbClr val="C7B187"/>
                </a:solidFill>
                <a:latin typeface="Montserrat SemiBold"/>
                <a:cs typeface="Montserrat SemiBold"/>
              </a:rPr>
              <a:t>Year</a:t>
            </a:r>
            <a:r>
              <a:rPr sz="1700" b="1" spc="-40" dirty="0">
                <a:solidFill>
                  <a:srgbClr val="C7B187"/>
                </a:solidFill>
                <a:latin typeface="Montserrat SemiBold"/>
                <a:cs typeface="Montserrat SemiBold"/>
              </a:rPr>
              <a:t> </a:t>
            </a:r>
            <a:r>
              <a:rPr sz="1700" b="1" spc="-125" dirty="0">
                <a:solidFill>
                  <a:srgbClr val="C7B187"/>
                </a:solidFill>
                <a:latin typeface="Montserrat SemiBold"/>
                <a:cs typeface="Montserrat SemiBold"/>
              </a:rPr>
              <a:t>Performance</a:t>
            </a:r>
            <a:endParaRPr sz="1700" dirty="0">
              <a:latin typeface="Montserrat SemiBold"/>
              <a:cs typeface="Montserrat SemiBold"/>
            </a:endParaRPr>
          </a:p>
        </p:txBody>
      </p:sp>
      <p:sp>
        <p:nvSpPr>
          <p:cNvPr id="79" name="object 5">
            <a:extLst>
              <a:ext uri="{FF2B5EF4-FFF2-40B4-BE49-F238E27FC236}">
                <a16:creationId xmlns:a16="http://schemas.microsoft.com/office/drawing/2014/main" id="{720BEFCC-0A62-73F5-ED4B-B0F95B68BCCD}"/>
              </a:ext>
            </a:extLst>
          </p:cNvPr>
          <p:cNvSpPr txBox="1"/>
          <p:nvPr/>
        </p:nvSpPr>
        <p:spPr>
          <a:xfrm>
            <a:off x="6718096" y="4456151"/>
            <a:ext cx="1969135"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YTD]</a:t>
            </a:r>
            <a:endParaRPr sz="1150" b="1" dirty="0">
              <a:solidFill>
                <a:srgbClr val="FF0000"/>
              </a:solidFill>
              <a:latin typeface="Montserrat"/>
              <a:cs typeface="Montserrat"/>
            </a:endParaRPr>
          </a:p>
        </p:txBody>
      </p:sp>
      <p:sp>
        <p:nvSpPr>
          <p:cNvPr id="80" name="object 5">
            <a:extLst>
              <a:ext uri="{FF2B5EF4-FFF2-40B4-BE49-F238E27FC236}">
                <a16:creationId xmlns:a16="http://schemas.microsoft.com/office/drawing/2014/main" id="{B61B7791-1237-CEC1-DFBE-DA117E715790}"/>
              </a:ext>
            </a:extLst>
          </p:cNvPr>
          <p:cNvSpPr txBox="1"/>
          <p:nvPr/>
        </p:nvSpPr>
        <p:spPr>
          <a:xfrm>
            <a:off x="7298884" y="5715334"/>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FACTSHEET FIGURES]</a:t>
            </a:r>
            <a:endParaRPr sz="1150" b="1" dirty="0">
              <a:solidFill>
                <a:srgbClr val="FF0000"/>
              </a:solidFill>
              <a:latin typeface="Montserrat"/>
              <a:cs typeface="Montserrat"/>
            </a:endParaRPr>
          </a:p>
        </p:txBody>
      </p:sp>
      <p:sp>
        <p:nvSpPr>
          <p:cNvPr id="81" name="object 5">
            <a:extLst>
              <a:ext uri="{FF2B5EF4-FFF2-40B4-BE49-F238E27FC236}">
                <a16:creationId xmlns:a16="http://schemas.microsoft.com/office/drawing/2014/main" id="{104301B0-DA8D-E44D-6333-A5558AD636A9}"/>
              </a:ext>
            </a:extLst>
          </p:cNvPr>
          <p:cNvSpPr txBox="1"/>
          <p:nvPr/>
        </p:nvSpPr>
        <p:spPr>
          <a:xfrm>
            <a:off x="1982936" y="5460695"/>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FACTSHEET FIGURES]</a:t>
            </a:r>
            <a:endParaRPr sz="1150" b="1" dirty="0">
              <a:solidFill>
                <a:srgbClr val="FF0000"/>
              </a:solidFill>
              <a:latin typeface="Montserrat"/>
              <a:cs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78130" y="2021305"/>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Key Metrics</a:t>
            </a:r>
            <a:endParaRPr lang="en-US" dirty="0"/>
          </a:p>
        </p:txBody>
      </p:sp>
      <p:sp>
        <p:nvSpPr>
          <p:cNvPr id="16" name="TextBox 15"/>
          <p:cNvSpPr txBox="1"/>
          <p:nvPr/>
        </p:nvSpPr>
        <p:spPr>
          <a:xfrm>
            <a:off x="4572000" y="1651973"/>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sp>
        <p:nvSpPr>
          <p:cNvPr id="2" name="object 2"/>
          <p:cNvSpPr txBox="1"/>
          <p:nvPr/>
        </p:nvSpPr>
        <p:spPr>
          <a:xfrm>
            <a:off x="838200" y="345304"/>
            <a:ext cx="5257800" cy="651460"/>
          </a:xfrm>
          <a:prstGeom prst="rect">
            <a:avLst/>
          </a:prstGeom>
        </p:spPr>
        <p:txBody>
          <a:bodyPr vert="horz" wrap="square" lIns="0" tIns="218440" rIns="0" bIns="0" rtlCol="0">
            <a:spAutoFit/>
          </a:bodyPr>
          <a:lstStyle/>
          <a:p>
            <a:pPr marL="12700">
              <a:spcBef>
                <a:spcPts val="1720"/>
              </a:spcBef>
            </a:pPr>
            <a:r>
              <a:rPr lang="en-US" sz="2800" spc="-220" dirty="0">
                <a:solidFill>
                  <a:srgbClr val="333333"/>
                </a:solidFill>
                <a:latin typeface="Montserrat SemiBold" panose="00000700000000000000"/>
                <a:cs typeface="Montserrat SemiBold" panose="00000700000000000000"/>
              </a:rPr>
              <a:t>Full Track Record &amp; Risk Metrics </a:t>
            </a:r>
            <a:endParaRPr sz="2800" dirty="0">
              <a:latin typeface="Montserrat" panose="00000500000000000000"/>
              <a:cs typeface="Montserrat" panose="00000500000000000000"/>
            </a:endParaRPr>
          </a:p>
        </p:txBody>
      </p:sp>
      <p:sp>
        <p:nvSpPr>
          <p:cNvPr id="4" name="object 3"/>
          <p:cNvSpPr txBox="1"/>
          <p:nvPr/>
        </p:nvSpPr>
        <p:spPr>
          <a:xfrm>
            <a:off x="838200" y="1073556"/>
            <a:ext cx="9900954" cy="241092"/>
          </a:xfrm>
          <a:prstGeom prst="rect">
            <a:avLst/>
          </a:prstGeom>
        </p:spPr>
        <p:txBody>
          <a:bodyPr vert="horz" wrap="square" lIns="0" tIns="17780" rIns="0" bIns="0" rtlCol="0">
            <a:spAutoFit/>
          </a:bodyPr>
          <a:lstStyle/>
          <a:p>
            <a:pPr marL="12700">
              <a:spcBef>
                <a:spcPts val="140"/>
              </a:spcBef>
            </a:pPr>
            <a:r>
              <a:rPr lang="en-US" altLang="zh-TW" sz="1450" spc="-65" dirty="0">
                <a:solidFill>
                  <a:srgbClr val="C7B187"/>
                </a:solidFill>
                <a:latin typeface="Montserrat" panose="00000500000000000000"/>
                <a:cs typeface="Montserrat" panose="00000500000000000000"/>
              </a:rPr>
              <a:t>Of Our Flagship Fund of Hedge Funds Portfolio since inception from 2018</a:t>
            </a:r>
            <a:endParaRPr lang="en-US" sz="1450" spc="-65" dirty="0">
              <a:solidFill>
                <a:srgbClr val="C7B187"/>
              </a:solidFill>
              <a:latin typeface="Montserrat" panose="00000500000000000000"/>
              <a:cs typeface="Montserrat" panose="00000500000000000000"/>
            </a:endParaRPr>
          </a:p>
        </p:txBody>
      </p:sp>
      <p:graphicFrame>
        <p:nvGraphicFramePr>
          <p:cNvPr id="7" name="Table 6"/>
          <p:cNvGraphicFramePr>
            <a:graphicFrameLocks noGrp="1"/>
          </p:cNvGraphicFramePr>
          <p:nvPr/>
        </p:nvGraphicFramePr>
        <p:xfrm>
          <a:off x="838200" y="2421219"/>
          <a:ext cx="3318600" cy="2740952"/>
        </p:xfrm>
        <a:graphic>
          <a:graphicData uri="http://schemas.openxmlformats.org/drawingml/2006/table">
            <a:tbl>
              <a:tblPr/>
              <a:tblGrid>
                <a:gridCol w="2286000">
                  <a:extLst>
                    <a:ext uri="{9D8B030D-6E8A-4147-A177-3AD203B41FA5}">
                      <a16:colId xmlns:a16="http://schemas.microsoft.com/office/drawing/2014/main" val="20000"/>
                    </a:ext>
                  </a:extLst>
                </a:gridCol>
                <a:gridCol w="1032600">
                  <a:extLst>
                    <a:ext uri="{9D8B030D-6E8A-4147-A177-3AD203B41FA5}">
                      <a16:colId xmlns:a16="http://schemas.microsoft.com/office/drawing/2014/main" val="20001"/>
                    </a:ext>
                  </a:extLst>
                </a:gridCol>
              </a:tblGrid>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Annualized Return</a:t>
                      </a:r>
                    </a:p>
                  </a:txBody>
                  <a:tcPr marL="6836" marR="6836" marT="6836"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1</a:t>
                      </a:r>
                      <a:r>
                        <a:rPr lang="en-US" altLang="zh-TW" sz="900" u="none" strike="noStrike" dirty="0">
                          <a:solidFill>
                            <a:schemeClr val="accent6">
                              <a:lumMod val="10000"/>
                            </a:schemeClr>
                          </a:solidFill>
                          <a:effectLst/>
                          <a:latin typeface="Montserrat" panose="00000500000000000000" pitchFamily="2" charset="0"/>
                          <a:ea typeface="DFKai-SB" panose="03000509000000000000" pitchFamily="65" charset="-120"/>
                        </a:rPr>
                        <a:t>5</a:t>
                      </a: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a:t>
                      </a: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0"/>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ct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Annualized Volatility</a:t>
                      </a:r>
                    </a:p>
                  </a:txBody>
                  <a:tcPr marL="6836" marR="6836" marT="6836"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ct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10.31%</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1"/>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Sharpe Ratio</a:t>
                      </a: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1.4</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2"/>
                  </a:ext>
                </a:extLst>
              </a:tr>
              <a:tr h="254716">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ct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Sortino Ratio</a:t>
                      </a:r>
                    </a:p>
                  </a:txBody>
                  <a:tcPr marL="6836" marR="6836" marT="6836"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ct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3.0</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3"/>
                  </a:ext>
                </a:extLst>
              </a:tr>
              <a:tr h="254716">
                <a:tc>
                  <a:txBody>
                    <a:bodyPr/>
                    <a:lstStyle/>
                    <a:p>
                      <a:pPr algn="ctr" fontAlgn="ctr"/>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Maximum Drawdown</a:t>
                      </a: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CEC0"/>
                    </a:solidFill>
                  </a:tcPr>
                </a:tc>
                <a:tc>
                  <a:txBody>
                    <a:bodyPr/>
                    <a:lstStyle/>
                    <a:p>
                      <a:pPr algn="ctr" fontAlgn="ctr"/>
                      <a:r>
                        <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rPr>
                        <a:t>-7.88%</a:t>
                      </a:r>
                    </a:p>
                  </a:txBody>
                  <a:tcPr marL="6836" marR="6836" marT="683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4"/>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Percentage of Positive Return Months</a:t>
                      </a: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67.78%</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5"/>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Average Return in Positive Months</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2.54%</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6"/>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Average Return in Negative Months</a:t>
                      </a: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-1.68%</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7"/>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Beta Relative to MSCI China</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0.042</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8"/>
                  </a:ext>
                </a:extLst>
              </a:tr>
              <a:tr h="27894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Beta Relative to MSCI World</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fontAlgn="b"/>
                      <a:r>
                        <a:rPr lang="en-US" sz="900" u="none" strike="noStrike" dirty="0">
                          <a:solidFill>
                            <a:schemeClr val="accent6">
                              <a:lumMod val="10000"/>
                            </a:schemeClr>
                          </a:solidFill>
                          <a:effectLst/>
                          <a:latin typeface="Montserrat" panose="00000500000000000000" pitchFamily="2" charset="0"/>
                          <a:ea typeface="DFKai-SB" panose="03000509000000000000" pitchFamily="65" charset="-120"/>
                        </a:rPr>
                        <a:t>-0.001</a:t>
                      </a:r>
                      <a:endParaRPr lang="en-US" sz="9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6836" marR="6836" marT="6836"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9"/>
                  </a:ext>
                </a:extLst>
              </a:tr>
            </a:tbl>
          </a:graphicData>
        </a:graphic>
      </p:graphicFrame>
      <p:graphicFrame>
        <p:nvGraphicFramePr>
          <p:cNvPr id="11" name="Object 10"/>
          <p:cNvGraphicFramePr>
            <a:graphicFrameLocks noChangeAspect="1"/>
          </p:cNvGraphicFramePr>
          <p:nvPr/>
        </p:nvGraphicFramePr>
        <p:xfrm>
          <a:off x="4572000" y="2024063"/>
          <a:ext cx="7089775" cy="3881437"/>
        </p:xfrm>
        <a:graphic>
          <a:graphicData uri="http://schemas.openxmlformats.org/presentationml/2006/ole">
            <mc:AlternateContent xmlns:mc="http://schemas.openxmlformats.org/markup-compatibility/2006">
              <mc:Choice xmlns:v="urn:schemas-microsoft-com:vml" Requires="v">
                <p:oleObj name="Document" r:id="rId2" imgW="7167880" imgH="3912870" progId="Word.Document.12">
                  <p:embed/>
                </p:oleObj>
              </mc:Choice>
              <mc:Fallback>
                <p:oleObj name="Document" r:id="rId2" imgW="7167880" imgH="3912870" progId="Word.Document.12">
                  <p:embed/>
                  <p:pic>
                    <p:nvPicPr>
                      <p:cNvPr id="0" name="图片 2"/>
                      <p:cNvPicPr/>
                      <p:nvPr/>
                    </p:nvPicPr>
                    <p:blipFill>
                      <a:blip r:embed="rId3"/>
                      <a:stretch>
                        <a:fillRect/>
                      </a:stretch>
                    </p:blipFill>
                    <p:spPr>
                      <a:xfrm>
                        <a:off x="4572000" y="2024063"/>
                        <a:ext cx="7089775" cy="3881437"/>
                      </a:xfrm>
                      <a:prstGeom prst="rect">
                        <a:avLst/>
                      </a:prstGeom>
                    </p:spPr>
                  </p:pic>
                </p:oleObj>
              </mc:Fallback>
            </mc:AlternateContent>
          </a:graphicData>
        </a:graphic>
      </p:graphicFrame>
      <p:sp>
        <p:nvSpPr>
          <p:cNvPr id="3" name="object 5">
            <a:extLst>
              <a:ext uri="{FF2B5EF4-FFF2-40B4-BE49-F238E27FC236}">
                <a16:creationId xmlns:a16="http://schemas.microsoft.com/office/drawing/2014/main" id="{85CF401E-86EF-A6AF-EE05-962DF70AD4FE}"/>
              </a:ext>
            </a:extLst>
          </p:cNvPr>
          <p:cNvSpPr txBox="1"/>
          <p:nvPr/>
        </p:nvSpPr>
        <p:spPr>
          <a:xfrm>
            <a:off x="1187460" y="3428206"/>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FACTSHEET FIGURES]</a:t>
            </a:r>
            <a:endParaRPr sz="1150" b="1" dirty="0">
              <a:solidFill>
                <a:srgbClr val="FF0000"/>
              </a:solidFill>
              <a:latin typeface="Montserrat"/>
              <a:cs typeface="Montserrat"/>
            </a:endParaRPr>
          </a:p>
        </p:txBody>
      </p:sp>
      <p:sp>
        <p:nvSpPr>
          <p:cNvPr id="5" name="object 5">
            <a:extLst>
              <a:ext uri="{FF2B5EF4-FFF2-40B4-BE49-F238E27FC236}">
                <a16:creationId xmlns:a16="http://schemas.microsoft.com/office/drawing/2014/main" id="{AB80AAC9-9148-F1CD-CE77-B3D18DC2E4FB}"/>
              </a:ext>
            </a:extLst>
          </p:cNvPr>
          <p:cNvSpPr txBox="1"/>
          <p:nvPr/>
        </p:nvSpPr>
        <p:spPr>
          <a:xfrm>
            <a:off x="6541724" y="2205971"/>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FACTSHEET FIGURES]</a:t>
            </a:r>
            <a:endParaRPr sz="1150" b="1" dirty="0">
              <a:solidFill>
                <a:srgbClr val="FF0000"/>
              </a:solidFill>
              <a:latin typeface="Montserrat"/>
              <a:cs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bject 33"/>
          <p:cNvSpPr/>
          <p:nvPr/>
        </p:nvSpPr>
        <p:spPr>
          <a:xfrm>
            <a:off x="4359957" y="9224508"/>
            <a:ext cx="5774643" cy="2376099"/>
          </a:xfrm>
          <a:custGeom>
            <a:avLst/>
            <a:gdLst/>
            <a:ahLst/>
            <a:cxnLst/>
            <a:rect l="l" t="t" r="r" b="b"/>
            <a:pathLst>
              <a:path w="4724400" h="1524000">
                <a:moveTo>
                  <a:pt x="4653202" y="1523999"/>
                </a:moveTo>
                <a:lnTo>
                  <a:pt x="71196" y="1523999"/>
                </a:lnTo>
                <a:lnTo>
                  <a:pt x="66241" y="1523511"/>
                </a:lnTo>
                <a:lnTo>
                  <a:pt x="29705" y="1508377"/>
                </a:lnTo>
                <a:lnTo>
                  <a:pt x="3885" y="1472337"/>
                </a:lnTo>
                <a:lnTo>
                  <a:pt x="0" y="1452802"/>
                </a:lnTo>
                <a:lnTo>
                  <a:pt x="0" y="1447799"/>
                </a:lnTo>
                <a:lnTo>
                  <a:pt x="0" y="71196"/>
                </a:lnTo>
                <a:lnTo>
                  <a:pt x="15621" y="29705"/>
                </a:lnTo>
                <a:lnTo>
                  <a:pt x="51661" y="3885"/>
                </a:lnTo>
                <a:lnTo>
                  <a:pt x="71196" y="0"/>
                </a:lnTo>
                <a:lnTo>
                  <a:pt x="4653202" y="0"/>
                </a:lnTo>
                <a:lnTo>
                  <a:pt x="4694693" y="15621"/>
                </a:lnTo>
                <a:lnTo>
                  <a:pt x="4720513" y="51661"/>
                </a:lnTo>
                <a:lnTo>
                  <a:pt x="4724399" y="71196"/>
                </a:lnTo>
                <a:lnTo>
                  <a:pt x="4724399" y="1452802"/>
                </a:lnTo>
                <a:lnTo>
                  <a:pt x="4708777" y="1494294"/>
                </a:lnTo>
                <a:lnTo>
                  <a:pt x="4672736" y="1520113"/>
                </a:lnTo>
                <a:lnTo>
                  <a:pt x="4658157" y="1523511"/>
                </a:lnTo>
                <a:lnTo>
                  <a:pt x="4653202" y="1523999"/>
                </a:lnTo>
                <a:close/>
              </a:path>
            </a:pathLst>
          </a:custGeom>
          <a:solidFill>
            <a:srgbClr val="F5F5F5"/>
          </a:solidFill>
        </p:spPr>
        <p:txBody>
          <a:bodyPr wrap="square" lIns="0" tIns="0" rIns="0" bIns="0" rtlCol="0"/>
          <a:lstStyle/>
          <a:p>
            <a:endParaRPr/>
          </a:p>
        </p:txBody>
      </p:sp>
      <p:sp>
        <p:nvSpPr>
          <p:cNvPr id="2" name="object 2"/>
          <p:cNvSpPr/>
          <p:nvPr/>
        </p:nvSpPr>
        <p:spPr>
          <a:xfrm>
            <a:off x="-1" y="0"/>
            <a:ext cx="12192001" cy="72390"/>
          </a:xfrm>
          <a:custGeom>
            <a:avLst/>
            <a:gdLst/>
            <a:ahLst/>
            <a:cxnLst/>
            <a:rect l="l" t="t" r="r" b="b"/>
            <a:pathLst>
              <a:path w="11487785" h="72390">
                <a:moveTo>
                  <a:pt x="11487436" y="71796"/>
                </a:moveTo>
                <a:lnTo>
                  <a:pt x="0" y="71796"/>
                </a:lnTo>
                <a:lnTo>
                  <a:pt x="0" y="0"/>
                </a:lnTo>
                <a:lnTo>
                  <a:pt x="11487436" y="0"/>
                </a:lnTo>
                <a:lnTo>
                  <a:pt x="11487436" y="71796"/>
                </a:lnTo>
                <a:close/>
              </a:path>
            </a:pathLst>
          </a:custGeom>
          <a:solidFill>
            <a:srgbClr val="C7B187"/>
          </a:solidFill>
        </p:spPr>
        <p:txBody>
          <a:bodyPr wrap="square" lIns="0" tIns="0" rIns="0" bIns="0" rtlCol="0"/>
          <a:lstStyle/>
          <a:p>
            <a:endParaRPr/>
          </a:p>
        </p:txBody>
      </p:sp>
      <p:pic>
        <p:nvPicPr>
          <p:cNvPr id="25" name="Picture 24"/>
          <p:cNvPicPr>
            <a:picLocks noChangeAspect="1"/>
          </p:cNvPicPr>
          <p:nvPr/>
        </p:nvPicPr>
        <p:blipFill>
          <a:blip r:embed="rId2"/>
          <a:stretch>
            <a:fillRect/>
          </a:stretch>
        </p:blipFill>
        <p:spPr>
          <a:xfrm>
            <a:off x="9067800" y="242015"/>
            <a:ext cx="2971800" cy="436446"/>
          </a:xfrm>
          <a:prstGeom prst="rect">
            <a:avLst/>
          </a:prstGeom>
        </p:spPr>
      </p:pic>
      <p:sp>
        <p:nvSpPr>
          <p:cNvPr id="4" name="object 3"/>
          <p:cNvSpPr txBox="1"/>
          <p:nvPr/>
        </p:nvSpPr>
        <p:spPr>
          <a:xfrm>
            <a:off x="576017" y="348439"/>
            <a:ext cx="6250954" cy="918200"/>
          </a:xfrm>
          <a:prstGeom prst="rect">
            <a:avLst/>
          </a:prstGeom>
        </p:spPr>
        <p:txBody>
          <a:bodyPr vert="horz" wrap="square" lIns="0" tIns="177800" rIns="0" bIns="0" rtlCol="0">
            <a:spAutoFit/>
          </a:bodyPr>
          <a:lstStyle/>
          <a:p>
            <a:pPr marL="12700">
              <a:spcBef>
                <a:spcPts val="1400"/>
              </a:spcBef>
            </a:pPr>
            <a:r>
              <a:rPr sz="2800" b="1" spc="-275" dirty="0">
                <a:solidFill>
                  <a:srgbClr val="333333"/>
                </a:solidFill>
                <a:latin typeface="Montserrat SemiBold" panose="00000700000000000000"/>
                <a:cs typeface="Montserrat SemiBold" panose="00000700000000000000"/>
              </a:rPr>
              <a:t>Performance</a:t>
            </a:r>
            <a:r>
              <a:rPr sz="2800" b="1" spc="-120" dirty="0">
                <a:solidFill>
                  <a:srgbClr val="333333"/>
                </a:solidFill>
                <a:latin typeface="Montserrat SemiBold" panose="00000700000000000000"/>
                <a:cs typeface="Montserrat SemiBold" panose="00000700000000000000"/>
              </a:rPr>
              <a:t> </a:t>
            </a:r>
            <a:r>
              <a:rPr lang="en-US" sz="2800" b="1" spc="-120" dirty="0">
                <a:solidFill>
                  <a:srgbClr val="333333"/>
                </a:solidFill>
                <a:latin typeface="Montserrat SemiBold" panose="00000700000000000000"/>
                <a:cs typeface="Montserrat SemiBold" panose="00000700000000000000"/>
              </a:rPr>
              <a:t>in </a:t>
            </a:r>
            <a:r>
              <a:rPr lang="en-US" sz="2800" b="1" spc="-185" dirty="0">
                <a:solidFill>
                  <a:srgbClr val="333333"/>
                </a:solidFill>
                <a:latin typeface="Montserrat SemiBold" panose="00000700000000000000"/>
                <a:cs typeface="Montserrat SemiBold" panose="00000700000000000000"/>
              </a:rPr>
              <a:t>Historical Downturns</a:t>
            </a:r>
            <a:endParaRPr sz="2800" dirty="0">
              <a:latin typeface="Montserrat SemiBold" panose="00000700000000000000"/>
              <a:cs typeface="Montserrat SemiBold" panose="00000700000000000000"/>
            </a:endParaRPr>
          </a:p>
          <a:p>
            <a:pPr marL="12700">
              <a:spcBef>
                <a:spcPts val="630"/>
              </a:spcBef>
            </a:pPr>
            <a:r>
              <a:rPr sz="1450" spc="-75" dirty="0">
                <a:solidFill>
                  <a:srgbClr val="C7B187"/>
                </a:solidFill>
                <a:latin typeface="Montserrat" panose="00000500000000000000"/>
                <a:cs typeface="Montserrat" panose="00000500000000000000"/>
              </a:rPr>
              <a:t>River</a:t>
            </a:r>
            <a:r>
              <a:rPr sz="1450" spc="5" dirty="0">
                <a:solidFill>
                  <a:srgbClr val="C7B187"/>
                </a:solidFill>
                <a:latin typeface="Montserrat" panose="00000500000000000000"/>
                <a:cs typeface="Montserrat" panose="00000500000000000000"/>
              </a:rPr>
              <a:t> </a:t>
            </a:r>
            <a:r>
              <a:rPr sz="1450" spc="-90" dirty="0">
                <a:solidFill>
                  <a:srgbClr val="C7B187"/>
                </a:solidFill>
                <a:latin typeface="Montserrat" panose="00000500000000000000"/>
                <a:cs typeface="Montserrat" panose="00000500000000000000"/>
              </a:rPr>
              <a:t>Delta</a:t>
            </a:r>
            <a:r>
              <a:rPr sz="1450" spc="5"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Global</a:t>
            </a:r>
            <a:r>
              <a:rPr sz="1450" spc="5"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Frontier</a:t>
            </a:r>
            <a:r>
              <a:rPr sz="1450" spc="5"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Fund</a:t>
            </a:r>
            <a:r>
              <a:rPr lang="en-US" sz="1450" spc="-20" dirty="0">
                <a:solidFill>
                  <a:srgbClr val="C7B187"/>
                </a:solidFill>
                <a:latin typeface="Montserrat" panose="00000500000000000000"/>
                <a:cs typeface="Montserrat" panose="00000500000000000000"/>
              </a:rPr>
              <a:t> in 2018, 2020 and 2022</a:t>
            </a:r>
            <a:endParaRPr sz="1450" dirty="0">
              <a:latin typeface="Montserrat" panose="00000500000000000000"/>
              <a:cs typeface="Montserrat" panose="00000500000000000000"/>
            </a:endParaRPr>
          </a:p>
        </p:txBody>
      </p:sp>
      <p:grpSp>
        <p:nvGrpSpPr>
          <p:cNvPr id="14" name="object 13"/>
          <p:cNvGrpSpPr/>
          <p:nvPr/>
        </p:nvGrpSpPr>
        <p:grpSpPr>
          <a:xfrm>
            <a:off x="506651" y="4252844"/>
            <a:ext cx="5549265" cy="1843405"/>
            <a:chOff x="304799" y="5895974"/>
            <a:chExt cx="5638800" cy="2324100"/>
          </a:xfrm>
          <a:solidFill>
            <a:srgbClr val="F3EFEA"/>
          </a:solidFill>
        </p:grpSpPr>
        <p:sp>
          <p:nvSpPr>
            <p:cNvPr id="15" name="object 14"/>
            <p:cNvSpPr/>
            <p:nvPr/>
          </p:nvSpPr>
          <p:spPr>
            <a:xfrm>
              <a:off x="323849" y="5895974"/>
              <a:ext cx="5619750" cy="2324100"/>
            </a:xfrm>
            <a:custGeom>
              <a:avLst/>
              <a:gdLst/>
              <a:ahLst/>
              <a:cxnLst/>
              <a:rect l="l" t="t" r="r" b="b"/>
              <a:pathLst>
                <a:path w="5619750" h="2324100">
                  <a:moveTo>
                    <a:pt x="5548552" y="2324099"/>
                  </a:moveTo>
                  <a:lnTo>
                    <a:pt x="53397" y="2324099"/>
                  </a:lnTo>
                  <a:lnTo>
                    <a:pt x="49681" y="2323610"/>
                  </a:lnTo>
                  <a:lnTo>
                    <a:pt x="14085" y="2298242"/>
                  </a:lnTo>
                  <a:lnTo>
                    <a:pt x="366" y="2257857"/>
                  </a:lnTo>
                  <a:lnTo>
                    <a:pt x="0" y="2252903"/>
                  </a:lnTo>
                  <a:lnTo>
                    <a:pt x="0" y="2247899"/>
                  </a:lnTo>
                  <a:lnTo>
                    <a:pt x="0" y="71196"/>
                  </a:lnTo>
                  <a:lnTo>
                    <a:pt x="11716" y="29704"/>
                  </a:lnTo>
                  <a:lnTo>
                    <a:pt x="42320" y="2439"/>
                  </a:lnTo>
                  <a:lnTo>
                    <a:pt x="53397" y="0"/>
                  </a:lnTo>
                  <a:lnTo>
                    <a:pt x="5548552" y="0"/>
                  </a:lnTo>
                  <a:lnTo>
                    <a:pt x="5590043" y="15621"/>
                  </a:lnTo>
                  <a:lnTo>
                    <a:pt x="5615863" y="51661"/>
                  </a:lnTo>
                  <a:lnTo>
                    <a:pt x="5619749" y="71196"/>
                  </a:lnTo>
                  <a:lnTo>
                    <a:pt x="5619749" y="2252903"/>
                  </a:lnTo>
                  <a:lnTo>
                    <a:pt x="5604127" y="2294393"/>
                  </a:lnTo>
                  <a:lnTo>
                    <a:pt x="5568087" y="2320213"/>
                  </a:lnTo>
                  <a:lnTo>
                    <a:pt x="5553507" y="2323610"/>
                  </a:lnTo>
                  <a:lnTo>
                    <a:pt x="5548552" y="2324099"/>
                  </a:lnTo>
                  <a:close/>
                </a:path>
              </a:pathLst>
            </a:custGeom>
            <a:gr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p:cNvSpPr/>
            <p:nvPr/>
          </p:nvSpPr>
          <p:spPr>
            <a:xfrm>
              <a:off x="304799" y="5896252"/>
              <a:ext cx="70485" cy="2324100"/>
            </a:xfrm>
            <a:custGeom>
              <a:avLst/>
              <a:gdLst/>
              <a:ahLst/>
              <a:cxnLst/>
              <a:rect l="l" t="t" r="r" b="b"/>
              <a:pathLst>
                <a:path w="70485" h="2324100">
                  <a:moveTo>
                    <a:pt x="70450" y="2323544"/>
                  </a:moveTo>
                  <a:lnTo>
                    <a:pt x="33857" y="2310990"/>
                  </a:lnTo>
                  <a:lnTo>
                    <a:pt x="5800" y="2276782"/>
                  </a:lnTo>
                  <a:lnTo>
                    <a:pt x="0" y="2247622"/>
                  </a:lnTo>
                  <a:lnTo>
                    <a:pt x="0" y="75922"/>
                  </a:lnTo>
                  <a:lnTo>
                    <a:pt x="12830" y="33579"/>
                  </a:lnTo>
                  <a:lnTo>
                    <a:pt x="47039" y="5522"/>
                  </a:lnTo>
                  <a:lnTo>
                    <a:pt x="70449" y="0"/>
                  </a:lnTo>
                  <a:lnTo>
                    <a:pt x="66287" y="1655"/>
                  </a:lnTo>
                  <a:lnTo>
                    <a:pt x="56951" y="9389"/>
                  </a:lnTo>
                  <a:lnTo>
                    <a:pt x="41000" y="46760"/>
                  </a:lnTo>
                  <a:lnTo>
                    <a:pt x="38100" y="75922"/>
                  </a:lnTo>
                  <a:lnTo>
                    <a:pt x="38100" y="2247622"/>
                  </a:lnTo>
                  <a:lnTo>
                    <a:pt x="44515" y="2289963"/>
                  </a:lnTo>
                  <a:lnTo>
                    <a:pt x="66287" y="2321888"/>
                  </a:lnTo>
                  <a:lnTo>
                    <a:pt x="70450" y="2323544"/>
                  </a:lnTo>
                  <a:close/>
                </a:path>
              </a:pathLst>
            </a:custGeom>
            <a:gr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
            <p:cNvPicPr/>
            <p:nvPr/>
          </p:nvPicPr>
          <p:blipFill>
            <a:blip r:embed="rId3" cstate="print"/>
            <a:stretch>
              <a:fillRect/>
            </a:stretch>
          </p:blipFill>
          <p:spPr>
            <a:xfrm>
              <a:off x="577453" y="6162674"/>
              <a:ext cx="178593" cy="190202"/>
            </a:xfrm>
            <a:prstGeom prst="rect">
              <a:avLst/>
            </a:prstGeom>
            <a:grpFill/>
          </p:spPr>
        </p:pic>
      </p:grpSp>
      <p:sp>
        <p:nvSpPr>
          <p:cNvPr id="18" name="object 17"/>
          <p:cNvSpPr txBox="1"/>
          <p:nvPr/>
        </p:nvSpPr>
        <p:spPr>
          <a:xfrm>
            <a:off x="659800" y="4418806"/>
            <a:ext cx="5158740" cy="1096710"/>
          </a:xfrm>
          <a:prstGeom prst="rect">
            <a:avLst/>
          </a:prstGeom>
        </p:spPr>
        <p:txBody>
          <a:bodyPr vert="horz" wrap="square" lIns="0" tIns="12700" rIns="0" bIns="0" rtlCol="0">
            <a:spAutoFit/>
          </a:bodyPr>
          <a:lstStyle/>
          <a:p>
            <a:pPr marL="12700">
              <a:lnSpc>
                <a:spcPct val="100000"/>
              </a:lnSpc>
              <a:spcBef>
                <a:spcPts val="1070"/>
              </a:spcBef>
            </a:pPr>
            <a:r>
              <a:rPr lang="zh-TW" altLang="en-US" sz="1400" b="1" spc="-125" dirty="0">
                <a:solidFill>
                  <a:srgbClr val="C7B187"/>
                </a:solidFill>
                <a:latin typeface="Montserrat SemiBold" panose="00000700000000000000"/>
                <a:cs typeface="Montserrat SemiBold" panose="00000700000000000000"/>
              </a:rPr>
              <a:t>         </a:t>
            </a:r>
            <a:r>
              <a:rPr lang="en-US" altLang="zh-TW" sz="1400" b="1" spc="-125" dirty="0">
                <a:solidFill>
                  <a:srgbClr val="C7B187"/>
                </a:solidFill>
                <a:latin typeface="Montserrat SemiBold" panose="00000700000000000000"/>
                <a:cs typeface="Montserrat SemiBold" panose="00000700000000000000"/>
              </a:rPr>
              <a:t>Stability Amid Financial Crisis</a:t>
            </a:r>
          </a:p>
          <a:p>
            <a:pPr marL="12700" marR="0" lvl="0" indent="0" defTabSz="914400" eaLnBrk="1" fontAlgn="auto" latinLnBrk="0" hangingPunct="1">
              <a:lnSpc>
                <a:spcPct val="100000"/>
              </a:lnSpc>
              <a:spcBef>
                <a:spcPts val="1200"/>
              </a:spcBef>
              <a:spcAft>
                <a:spcPts val="0"/>
              </a:spcAft>
              <a:buClrTx/>
              <a:buSzTx/>
              <a:buFontTx/>
              <a:buNone/>
              <a:defRPr/>
            </a:pP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In</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both 2018</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and 2022,</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when global</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markets suffered</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severe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drawdowns</a:t>
            </a:r>
            <a:endParaRPr kumimoji="0" sz="1000" b="0" i="0" u="none" strike="noStrike" kern="0" cap="none" spc="0" normalizeH="0" baseline="0" noProof="0" dirty="0">
              <a:ln>
                <a:noFill/>
              </a:ln>
              <a:solidFill>
                <a:sysClr val="windowText" lastClr="000000"/>
              </a:solidFill>
              <a:effectLst/>
              <a:uLnTx/>
              <a:uFillTx/>
              <a:latin typeface="Montserrat" panose="00000500000000000000" pitchFamily="2" charset="0"/>
              <a:cs typeface="Liberation Sans"/>
            </a:endParaRPr>
          </a:p>
          <a:p>
            <a:pPr marL="12700" marR="5080" lvl="0" indent="0" defTabSz="914400" eaLnBrk="1" fontAlgn="auto" latinLnBrk="0" hangingPunct="1">
              <a:lnSpc>
                <a:spcPct val="125000"/>
              </a:lnSpc>
              <a:spcBef>
                <a:spcPts val="0"/>
              </a:spcBef>
              <a:spcAft>
                <a:spcPts val="0"/>
              </a:spcAft>
              <a:buClrTx/>
              <a:buSzTx/>
              <a:buFontTx/>
              <a:buNone/>
              <a:defRPr/>
            </a:pP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(Global</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-8.19%</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-17.72%,</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China</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-18.65%</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-21.71%),</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RDGFF</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demonstrated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strong downside resilience, finishing with positive returns of +19.76% </a:t>
            </a:r>
            <a:r>
              <a:rPr kumimoji="0" sz="1000" b="0" i="0" u="none" strike="noStrike" kern="0" cap="none" spc="-25" normalizeH="0" baseline="0" noProof="0" dirty="0">
                <a:ln>
                  <a:noFill/>
                </a:ln>
                <a:solidFill>
                  <a:srgbClr val="374050"/>
                </a:solidFill>
                <a:effectLst/>
                <a:uLnTx/>
                <a:uFillTx/>
                <a:latin typeface="Montserrat" panose="00000500000000000000" pitchFamily="2" charset="0"/>
                <a:cs typeface="Liberation Sans"/>
              </a:rPr>
              <a:t>in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2018 and +7.76% in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2022.</a:t>
            </a:r>
            <a:endParaRPr kumimoji="0" sz="1000" b="0" i="0" u="none" strike="noStrike" kern="0" cap="none" spc="0" normalizeH="0" baseline="0" noProof="0" dirty="0">
              <a:ln>
                <a:noFill/>
              </a:ln>
              <a:solidFill>
                <a:sysClr val="windowText" lastClr="000000"/>
              </a:solidFill>
              <a:effectLst/>
              <a:uLnTx/>
              <a:uFillTx/>
              <a:latin typeface="Montserrat" panose="00000500000000000000" pitchFamily="2" charset="0"/>
              <a:cs typeface="Liberation Sans"/>
            </a:endParaRPr>
          </a:p>
        </p:txBody>
      </p:sp>
      <p:sp>
        <p:nvSpPr>
          <p:cNvPr id="19" name="object 18"/>
          <p:cNvSpPr txBox="1"/>
          <p:nvPr/>
        </p:nvSpPr>
        <p:spPr>
          <a:xfrm>
            <a:off x="671117" y="5587470"/>
            <a:ext cx="4814570" cy="381130"/>
          </a:xfrm>
          <a:prstGeom prst="rect">
            <a:avLst/>
          </a:prstGeom>
        </p:spPr>
        <p:txBody>
          <a:bodyPr vert="horz" wrap="square" lIns="0" tIns="12700" rIns="0" bIns="0" rtlCol="0">
            <a:spAutoFit/>
          </a:bodyPr>
          <a:lstStyle/>
          <a:p>
            <a:pPr marL="12700" marR="5080" lvl="0" indent="0" defTabSz="914400" eaLnBrk="1" fontAlgn="auto" latinLnBrk="0" hangingPunct="1">
              <a:lnSpc>
                <a:spcPct val="125000"/>
              </a:lnSpc>
              <a:spcBef>
                <a:spcPts val="100"/>
              </a:spcBef>
              <a:spcAft>
                <a:spcPts val="0"/>
              </a:spcAft>
              <a:buClrTx/>
              <a:buSzTx/>
              <a:buFontTx/>
              <a:buNone/>
              <a:defRPr/>
            </a:pP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This</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underscores</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RDGFF's</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ability</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to</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mitigate</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market</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stress—a</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defining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characteristic of our </a:t>
            </a:r>
            <a:r>
              <a:rPr kumimoji="0" lang="en-US"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idiosyncratic</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approach.</a:t>
            </a:r>
            <a:endParaRPr kumimoji="0" sz="1000" b="0" i="0" u="none" strike="noStrike" kern="0" cap="none" spc="0" normalizeH="0" baseline="0" noProof="0" dirty="0">
              <a:ln>
                <a:noFill/>
              </a:ln>
              <a:solidFill>
                <a:sysClr val="windowText" lastClr="000000"/>
              </a:solidFill>
              <a:effectLst/>
              <a:uLnTx/>
              <a:uFillTx/>
              <a:latin typeface="Montserrat" panose="00000500000000000000" pitchFamily="2" charset="0"/>
              <a:cs typeface="Liberation Sans"/>
            </a:endParaRPr>
          </a:p>
        </p:txBody>
      </p:sp>
      <p:grpSp>
        <p:nvGrpSpPr>
          <p:cNvPr id="20" name="object 19"/>
          <p:cNvGrpSpPr/>
          <p:nvPr/>
        </p:nvGrpSpPr>
        <p:grpSpPr>
          <a:xfrm>
            <a:off x="6360717" y="4252844"/>
            <a:ext cx="5324632" cy="1843405"/>
            <a:chOff x="6248399" y="5895974"/>
            <a:chExt cx="5638800" cy="2095500"/>
          </a:xfrm>
          <a:solidFill>
            <a:srgbClr val="F3EFEA"/>
          </a:solidFill>
        </p:grpSpPr>
        <p:sp>
          <p:nvSpPr>
            <p:cNvPr id="21" name="object 20"/>
            <p:cNvSpPr/>
            <p:nvPr/>
          </p:nvSpPr>
          <p:spPr>
            <a:xfrm>
              <a:off x="6267449" y="5895974"/>
              <a:ext cx="5619750" cy="2095500"/>
            </a:xfrm>
            <a:custGeom>
              <a:avLst/>
              <a:gdLst/>
              <a:ahLst/>
              <a:cxnLst/>
              <a:rect l="l" t="t" r="r" b="b"/>
              <a:pathLst>
                <a:path w="5619750" h="2095500">
                  <a:moveTo>
                    <a:pt x="5548552" y="2095499"/>
                  </a:moveTo>
                  <a:lnTo>
                    <a:pt x="53397" y="2095499"/>
                  </a:lnTo>
                  <a:lnTo>
                    <a:pt x="49680" y="2095010"/>
                  </a:lnTo>
                  <a:lnTo>
                    <a:pt x="14084" y="2069642"/>
                  </a:lnTo>
                  <a:lnTo>
                    <a:pt x="365" y="2029258"/>
                  </a:lnTo>
                  <a:lnTo>
                    <a:pt x="0" y="2024303"/>
                  </a:lnTo>
                  <a:lnTo>
                    <a:pt x="0" y="2019299"/>
                  </a:lnTo>
                  <a:lnTo>
                    <a:pt x="0" y="71196"/>
                  </a:lnTo>
                  <a:lnTo>
                    <a:pt x="11715" y="29704"/>
                  </a:lnTo>
                  <a:lnTo>
                    <a:pt x="42320" y="2439"/>
                  </a:lnTo>
                  <a:lnTo>
                    <a:pt x="53397" y="0"/>
                  </a:lnTo>
                  <a:lnTo>
                    <a:pt x="5548552" y="0"/>
                  </a:lnTo>
                  <a:lnTo>
                    <a:pt x="5590042" y="15621"/>
                  </a:lnTo>
                  <a:lnTo>
                    <a:pt x="5615862" y="51661"/>
                  </a:lnTo>
                  <a:lnTo>
                    <a:pt x="5619748" y="71196"/>
                  </a:lnTo>
                  <a:lnTo>
                    <a:pt x="5619748" y="2024303"/>
                  </a:lnTo>
                  <a:lnTo>
                    <a:pt x="5604126" y="2065793"/>
                  </a:lnTo>
                  <a:lnTo>
                    <a:pt x="5568086" y="2091613"/>
                  </a:lnTo>
                  <a:lnTo>
                    <a:pt x="5553507" y="2095010"/>
                  </a:lnTo>
                  <a:lnTo>
                    <a:pt x="5548552" y="2095499"/>
                  </a:lnTo>
                  <a:close/>
                </a:path>
              </a:pathLst>
            </a:custGeom>
            <a:gr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p:cNvSpPr/>
            <p:nvPr/>
          </p:nvSpPr>
          <p:spPr>
            <a:xfrm>
              <a:off x="6248399" y="5896252"/>
              <a:ext cx="70485" cy="2095500"/>
            </a:xfrm>
            <a:custGeom>
              <a:avLst/>
              <a:gdLst/>
              <a:ahLst/>
              <a:cxnLst/>
              <a:rect l="l" t="t" r="r" b="b"/>
              <a:pathLst>
                <a:path w="70485" h="2095500">
                  <a:moveTo>
                    <a:pt x="70450" y="2094944"/>
                  </a:moveTo>
                  <a:lnTo>
                    <a:pt x="33857" y="2082390"/>
                  </a:lnTo>
                  <a:lnTo>
                    <a:pt x="5800" y="2048182"/>
                  </a:lnTo>
                  <a:lnTo>
                    <a:pt x="0" y="2019022"/>
                  </a:lnTo>
                  <a:lnTo>
                    <a:pt x="0" y="75922"/>
                  </a:lnTo>
                  <a:lnTo>
                    <a:pt x="12829" y="33579"/>
                  </a:lnTo>
                  <a:lnTo>
                    <a:pt x="47038" y="5522"/>
                  </a:lnTo>
                  <a:lnTo>
                    <a:pt x="70449" y="0"/>
                  </a:lnTo>
                  <a:lnTo>
                    <a:pt x="66287" y="1655"/>
                  </a:lnTo>
                  <a:lnTo>
                    <a:pt x="56951" y="9389"/>
                  </a:lnTo>
                  <a:lnTo>
                    <a:pt x="40999" y="46760"/>
                  </a:lnTo>
                  <a:lnTo>
                    <a:pt x="38100" y="75922"/>
                  </a:lnTo>
                  <a:lnTo>
                    <a:pt x="38100" y="2019022"/>
                  </a:lnTo>
                  <a:lnTo>
                    <a:pt x="44515" y="2061363"/>
                  </a:lnTo>
                  <a:lnTo>
                    <a:pt x="66287" y="2093287"/>
                  </a:lnTo>
                  <a:lnTo>
                    <a:pt x="70450" y="2094944"/>
                  </a:lnTo>
                  <a:close/>
                </a:path>
              </a:pathLst>
            </a:custGeom>
            <a:gr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pic>
          <p:nvPicPr>
            <p:cNvPr id="23" name="object 22"/>
            <p:cNvPicPr/>
            <p:nvPr/>
          </p:nvPicPr>
          <p:blipFill>
            <a:blip r:embed="rId4" cstate="print"/>
            <a:stretch>
              <a:fillRect/>
            </a:stretch>
          </p:blipFill>
          <p:spPr>
            <a:xfrm>
              <a:off x="6515099" y="6174581"/>
              <a:ext cx="190499" cy="166687"/>
            </a:xfrm>
            <a:prstGeom prst="rect">
              <a:avLst/>
            </a:prstGeom>
            <a:grpFill/>
          </p:spPr>
        </p:pic>
      </p:grpSp>
      <p:sp>
        <p:nvSpPr>
          <p:cNvPr id="24" name="object 23"/>
          <p:cNvSpPr txBox="1"/>
          <p:nvPr/>
        </p:nvSpPr>
        <p:spPr>
          <a:xfrm>
            <a:off x="6614717" y="4408683"/>
            <a:ext cx="4977130" cy="891526"/>
          </a:xfrm>
          <a:prstGeom prst="rect">
            <a:avLst/>
          </a:prstGeom>
        </p:spPr>
        <p:txBody>
          <a:bodyPr vert="horz" wrap="square" lIns="0" tIns="12700" rIns="0" bIns="0" rtlCol="0">
            <a:spAutoFit/>
          </a:bodyPr>
          <a:lstStyle/>
          <a:p>
            <a:pPr marL="12700">
              <a:lnSpc>
                <a:spcPct val="100000"/>
              </a:lnSpc>
              <a:spcBef>
                <a:spcPts val="1070"/>
              </a:spcBef>
            </a:pPr>
            <a:r>
              <a:rPr lang="zh-TW" altLang="en-US" sz="1400" b="1" spc="-125" dirty="0">
                <a:solidFill>
                  <a:srgbClr val="C7B187"/>
                </a:solidFill>
                <a:latin typeface="Montserrat SemiBold" panose="00000700000000000000"/>
                <a:cs typeface="Montserrat SemiBold" panose="00000700000000000000"/>
              </a:rPr>
              <a:t>         </a:t>
            </a:r>
            <a:r>
              <a:rPr lang="en-US" altLang="zh-TW" sz="1400" b="1" spc="-125" dirty="0">
                <a:solidFill>
                  <a:srgbClr val="C7B187"/>
                </a:solidFill>
                <a:latin typeface="Montserrat SemiBold" panose="00000700000000000000"/>
                <a:cs typeface="Montserrat SemiBold" panose="00000700000000000000"/>
              </a:rPr>
              <a:t>Resilience in Pandemic</a:t>
            </a:r>
            <a:r>
              <a:rPr lang="en-US" altLang="zh-CN" sz="1400" b="1" spc="-125" dirty="0">
                <a:solidFill>
                  <a:srgbClr val="C7B187"/>
                </a:solidFill>
                <a:latin typeface="Montserrat SemiBold" panose="00000700000000000000"/>
                <a:cs typeface="Montserrat SemiBold" panose="00000700000000000000"/>
              </a:rPr>
              <a:t> shock</a:t>
            </a:r>
            <a:endParaRPr lang="en-US" sz="1400" dirty="0">
              <a:latin typeface="Montserrat SemiBold" panose="00000700000000000000"/>
              <a:cs typeface="Montserrat SemiBold" panose="00000700000000000000"/>
            </a:endParaRPr>
          </a:p>
          <a:p>
            <a:pPr marL="12700" marR="5080" lvl="0" indent="0" defTabSz="914400" eaLnBrk="1" fontAlgn="auto" latinLnBrk="0" hangingPunct="1">
              <a:lnSpc>
                <a:spcPct val="125000"/>
              </a:lnSpc>
              <a:spcBef>
                <a:spcPts val="840"/>
              </a:spcBef>
              <a:spcAft>
                <a:spcPts val="0"/>
              </a:spcAft>
              <a:buClrTx/>
              <a:buSzTx/>
              <a:buFontTx/>
              <a:buNone/>
              <a:defRPr/>
            </a:pP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During</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the</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2020</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pandemic</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crisis,</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RDGFF</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delivered</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exceptional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performance with +42.90% returns, significantly outperforming both </a:t>
            </a:r>
            <a:r>
              <a:rPr kumimoji="0" sz="1000" b="0" i="0" u="none" strike="noStrike" kern="0" cap="none" spc="-20" normalizeH="0" baseline="0" noProof="0" dirty="0">
                <a:ln>
                  <a:noFill/>
                </a:ln>
                <a:solidFill>
                  <a:srgbClr val="374050"/>
                </a:solidFill>
                <a:effectLst/>
                <a:uLnTx/>
                <a:uFillTx/>
                <a:latin typeface="Montserrat" panose="00000500000000000000" pitchFamily="2" charset="0"/>
                <a:cs typeface="Liberation Sans"/>
              </a:rPr>
              <a:t>MSCI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China</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(+29.01%)</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and</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MSCI</a:t>
            </a:r>
            <a:r>
              <a:rPr kumimoji="0" sz="1000" b="0" i="0" u="none" strike="noStrike" kern="0" cap="none" spc="-7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All</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World</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(+16.52%).</a:t>
            </a:r>
            <a:endParaRPr kumimoji="0" sz="1000" b="0" i="0" u="none" strike="noStrike" kern="0" cap="none" spc="0" normalizeH="0" baseline="0" noProof="0" dirty="0">
              <a:ln>
                <a:noFill/>
              </a:ln>
              <a:solidFill>
                <a:sysClr val="windowText" lastClr="000000"/>
              </a:solidFill>
              <a:effectLst/>
              <a:uLnTx/>
              <a:uFillTx/>
              <a:latin typeface="Montserrat" panose="00000500000000000000" pitchFamily="2" charset="0"/>
              <a:cs typeface="Liberation Sans"/>
            </a:endParaRPr>
          </a:p>
        </p:txBody>
      </p:sp>
      <p:sp>
        <p:nvSpPr>
          <p:cNvPr id="26" name="object 24"/>
          <p:cNvSpPr txBox="1"/>
          <p:nvPr/>
        </p:nvSpPr>
        <p:spPr>
          <a:xfrm>
            <a:off x="6622504" y="5467935"/>
            <a:ext cx="4546600" cy="378630"/>
          </a:xfrm>
          <a:prstGeom prst="rect">
            <a:avLst/>
          </a:prstGeom>
        </p:spPr>
        <p:txBody>
          <a:bodyPr vert="horz" wrap="square" lIns="0" tIns="12700" rIns="0" bIns="0" rtlCol="0">
            <a:spAutoFit/>
          </a:bodyPr>
          <a:lstStyle/>
          <a:p>
            <a:pPr marL="12700" marR="5080" lvl="0" indent="0" defTabSz="914400" eaLnBrk="1" fontAlgn="auto" latinLnBrk="0" hangingPunct="1">
              <a:lnSpc>
                <a:spcPct val="125000"/>
              </a:lnSpc>
              <a:spcBef>
                <a:spcPts val="100"/>
              </a:spcBef>
              <a:spcAft>
                <a:spcPts val="0"/>
              </a:spcAft>
              <a:buClrTx/>
              <a:buSzTx/>
              <a:buFontTx/>
              <a:buNone/>
              <a:defRPr/>
            </a:pP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Diversification</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effect</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and</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absolute</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alpha</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strategy</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gives</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us</a:t>
            </a:r>
            <a:r>
              <a:rPr kumimoji="0" sz="1000" b="0" i="0" u="none" strike="noStrike" kern="0" cap="none" spc="-5" normalizeH="0" baseline="0" noProof="0" dirty="0">
                <a:ln>
                  <a:noFill/>
                </a:ln>
                <a:solidFill>
                  <a:srgbClr val="374050"/>
                </a:solidFill>
                <a:effectLst/>
                <a:uLnTx/>
                <a:uFillTx/>
                <a:latin typeface="Montserrat" panose="00000500000000000000" pitchFamily="2" charset="0"/>
                <a:cs typeface="Liberation Sans"/>
              </a:rPr>
              <a:t>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excellent </a:t>
            </a:r>
            <a:r>
              <a:rPr kumimoji="0" sz="1000" b="0" i="0" u="none" strike="noStrike" kern="0" cap="none" spc="0" normalizeH="0" baseline="0" noProof="0" dirty="0">
                <a:ln>
                  <a:noFill/>
                </a:ln>
                <a:solidFill>
                  <a:srgbClr val="374050"/>
                </a:solidFill>
                <a:effectLst/>
                <a:uLnTx/>
                <a:uFillTx/>
                <a:latin typeface="Montserrat" panose="00000500000000000000" pitchFamily="2" charset="0"/>
                <a:cs typeface="Liberation Sans"/>
              </a:rPr>
              <a:t>downside volatility management during pandemic </a:t>
            </a:r>
            <a:r>
              <a:rPr kumimoji="0" sz="1000" b="0" i="0" u="none" strike="noStrike" kern="0" cap="none" spc="-10" normalizeH="0" baseline="0" noProof="0" dirty="0">
                <a:ln>
                  <a:noFill/>
                </a:ln>
                <a:solidFill>
                  <a:srgbClr val="374050"/>
                </a:solidFill>
                <a:effectLst/>
                <a:uLnTx/>
                <a:uFillTx/>
                <a:latin typeface="Montserrat" panose="00000500000000000000" pitchFamily="2" charset="0"/>
                <a:cs typeface="Liberation Sans"/>
              </a:rPr>
              <a:t>shock.</a:t>
            </a:r>
            <a:endParaRPr kumimoji="0" sz="1000" b="0" i="0" u="none" strike="noStrike" kern="0" cap="none" spc="0" normalizeH="0" baseline="0" noProof="0" dirty="0">
              <a:ln>
                <a:noFill/>
              </a:ln>
              <a:solidFill>
                <a:sysClr val="windowText" lastClr="000000"/>
              </a:solidFill>
              <a:effectLst/>
              <a:uLnTx/>
              <a:uFillTx/>
              <a:latin typeface="Montserrat" panose="00000500000000000000" pitchFamily="2" charset="0"/>
              <a:cs typeface="Liberation Sans"/>
            </a:endParaRPr>
          </a:p>
        </p:txBody>
      </p:sp>
      <p:sp>
        <p:nvSpPr>
          <p:cNvPr id="27" name="object 25"/>
          <p:cNvSpPr txBox="1"/>
          <p:nvPr/>
        </p:nvSpPr>
        <p:spPr>
          <a:xfrm>
            <a:off x="1354583" y="8643619"/>
            <a:ext cx="934719" cy="568325"/>
          </a:xfrm>
          <a:prstGeom prst="rect">
            <a:avLst/>
          </a:prstGeom>
        </p:spPr>
        <p:txBody>
          <a:bodyPr vert="horz" wrap="square" lIns="0" tIns="81280" rIns="0" bIns="0" rtlCol="0">
            <a:spAutoFit/>
          </a:bodyPr>
          <a:lstStyle/>
          <a:p>
            <a:pPr marL="0" marR="0" lvl="0" indent="0" algn="ctr" defTabSz="914400" eaLnBrk="1" fontAlgn="auto" latinLnBrk="0" hangingPunct="1">
              <a:lnSpc>
                <a:spcPct val="100000"/>
              </a:lnSpc>
              <a:spcBef>
                <a:spcPts val="640"/>
              </a:spcBef>
              <a:spcAft>
                <a:spcPts val="0"/>
              </a:spcAft>
              <a:buClrTx/>
              <a:buSzTx/>
              <a:buFontTx/>
              <a:buNone/>
              <a:defRPr/>
            </a:pPr>
            <a:r>
              <a:rPr kumimoji="0" sz="1800" b="1" i="0" u="none" strike="noStrike" kern="0" cap="none" spc="-10" normalizeH="0" baseline="0" noProof="0" dirty="0">
                <a:ln>
                  <a:noFill/>
                </a:ln>
                <a:solidFill>
                  <a:srgbClr val="0E2F57"/>
                </a:solidFill>
                <a:effectLst/>
                <a:uLnTx/>
                <a:uFillTx/>
                <a:latin typeface="Liberation Sans"/>
                <a:cs typeface="Liberation Sans"/>
              </a:rPr>
              <a:t>+19.76%</a:t>
            </a:r>
            <a:endParaRPr kumimoji="0" sz="1800" b="0" i="0" u="none" strike="noStrike" kern="0" cap="none" spc="0" normalizeH="0" baseline="0" noProof="0">
              <a:ln>
                <a:noFill/>
              </a:ln>
              <a:solidFill>
                <a:sysClr val="windowText" lastClr="000000"/>
              </a:solidFill>
              <a:effectLst/>
              <a:uLnTx/>
              <a:uFillTx/>
              <a:latin typeface="Liberation Sans"/>
              <a:cs typeface="Liberation Sans"/>
            </a:endParaRPr>
          </a:p>
          <a:p>
            <a:pPr marL="0" marR="0" lvl="0" indent="0" algn="ctr" defTabSz="914400" eaLnBrk="1" fontAlgn="auto" latinLnBrk="0" hangingPunct="1">
              <a:lnSpc>
                <a:spcPct val="100000"/>
              </a:lnSpc>
              <a:spcBef>
                <a:spcPts val="315"/>
              </a:spcBef>
              <a:spcAft>
                <a:spcPts val="0"/>
              </a:spcAft>
              <a:buClrTx/>
              <a:buSzTx/>
              <a:buFontTx/>
              <a:buNone/>
              <a:defRPr/>
            </a:pPr>
            <a:r>
              <a:rPr kumimoji="0" sz="1050" b="0" i="0" u="none" strike="noStrike" kern="0" cap="none" spc="0" normalizeH="0" baseline="0" noProof="0" dirty="0">
                <a:ln>
                  <a:noFill/>
                </a:ln>
                <a:solidFill>
                  <a:srgbClr val="4A5462"/>
                </a:solidFill>
                <a:effectLst/>
                <a:uLnTx/>
                <a:uFillTx/>
                <a:latin typeface="Liberation Sans"/>
                <a:cs typeface="Liberation Sans"/>
              </a:rPr>
              <a:t>2018</a:t>
            </a:r>
            <a:r>
              <a:rPr kumimoji="0" sz="1050" b="0" i="0" u="none" strike="noStrike" kern="0" cap="none" spc="-25" normalizeH="0" baseline="0" noProof="0" dirty="0">
                <a:ln>
                  <a:noFill/>
                </a:ln>
                <a:solidFill>
                  <a:srgbClr val="4A5462"/>
                </a:solidFill>
                <a:effectLst/>
                <a:uLnTx/>
                <a:uFillTx/>
                <a:latin typeface="Liberation Sans"/>
                <a:cs typeface="Liberation Sans"/>
              </a:rPr>
              <a:t> </a:t>
            </a:r>
            <a:r>
              <a:rPr kumimoji="0" sz="1050" b="0" i="0" u="none" strike="noStrike" kern="0" cap="none" spc="-10" normalizeH="0" baseline="0" noProof="0" dirty="0">
                <a:ln>
                  <a:noFill/>
                </a:ln>
                <a:solidFill>
                  <a:srgbClr val="4A5462"/>
                </a:solidFill>
                <a:effectLst/>
                <a:uLnTx/>
                <a:uFillTx/>
                <a:latin typeface="Liberation Sans"/>
                <a:cs typeface="Liberation Sans"/>
              </a:rPr>
              <a:t>Return</a:t>
            </a:r>
            <a:endParaRPr kumimoji="0" sz="1050" b="0" i="0" u="none" strike="noStrike" kern="0" cap="none" spc="0" normalizeH="0" baseline="0" noProof="0">
              <a:ln>
                <a:noFill/>
              </a:ln>
              <a:solidFill>
                <a:sysClr val="windowText" lastClr="000000"/>
              </a:solidFill>
              <a:effectLst/>
              <a:uLnTx/>
              <a:uFillTx/>
              <a:latin typeface="Liberation Sans"/>
              <a:cs typeface="Liberation Sans"/>
            </a:endParaRPr>
          </a:p>
        </p:txBody>
      </p:sp>
      <p:sp>
        <p:nvSpPr>
          <p:cNvPr id="28" name="object 26"/>
          <p:cNvSpPr txBox="1"/>
          <p:nvPr/>
        </p:nvSpPr>
        <p:spPr>
          <a:xfrm>
            <a:off x="3988544" y="8643619"/>
            <a:ext cx="934719" cy="568325"/>
          </a:xfrm>
          <a:prstGeom prst="rect">
            <a:avLst/>
          </a:prstGeom>
        </p:spPr>
        <p:txBody>
          <a:bodyPr vert="horz" wrap="square" lIns="0" tIns="81280" rIns="0" bIns="0" rtlCol="0">
            <a:spAutoFit/>
          </a:bodyPr>
          <a:lstStyle/>
          <a:p>
            <a:pPr marL="0" marR="0" lvl="0" indent="0" algn="ctr" defTabSz="914400" eaLnBrk="1" fontAlgn="auto" latinLnBrk="0" hangingPunct="1">
              <a:lnSpc>
                <a:spcPct val="100000"/>
              </a:lnSpc>
              <a:spcBef>
                <a:spcPts val="640"/>
              </a:spcBef>
              <a:spcAft>
                <a:spcPts val="0"/>
              </a:spcAft>
              <a:buClrTx/>
              <a:buSzTx/>
              <a:buFontTx/>
              <a:buNone/>
              <a:defRPr/>
            </a:pPr>
            <a:r>
              <a:rPr kumimoji="0" sz="1800" b="1" i="0" u="none" strike="noStrike" kern="0" cap="none" spc="-10" normalizeH="0" baseline="0" noProof="0" dirty="0">
                <a:ln>
                  <a:noFill/>
                </a:ln>
                <a:solidFill>
                  <a:srgbClr val="0E2F57"/>
                </a:solidFill>
                <a:effectLst/>
                <a:uLnTx/>
                <a:uFillTx/>
                <a:latin typeface="Liberation Sans"/>
                <a:cs typeface="Liberation Sans"/>
              </a:rPr>
              <a:t>+42.90%</a:t>
            </a:r>
            <a:endParaRPr kumimoji="0" sz="1800" b="0" i="0" u="none" strike="noStrike" kern="0" cap="none" spc="0" normalizeH="0" baseline="0" noProof="0">
              <a:ln>
                <a:noFill/>
              </a:ln>
              <a:solidFill>
                <a:sysClr val="windowText" lastClr="000000"/>
              </a:solidFill>
              <a:effectLst/>
              <a:uLnTx/>
              <a:uFillTx/>
              <a:latin typeface="Liberation Sans"/>
              <a:cs typeface="Liberation Sans"/>
            </a:endParaRPr>
          </a:p>
          <a:p>
            <a:pPr marL="0" marR="0" lvl="0" indent="0" algn="ctr" defTabSz="914400" eaLnBrk="1" fontAlgn="auto" latinLnBrk="0" hangingPunct="1">
              <a:lnSpc>
                <a:spcPct val="100000"/>
              </a:lnSpc>
              <a:spcBef>
                <a:spcPts val="315"/>
              </a:spcBef>
              <a:spcAft>
                <a:spcPts val="0"/>
              </a:spcAft>
              <a:buClrTx/>
              <a:buSzTx/>
              <a:buFontTx/>
              <a:buNone/>
              <a:defRPr/>
            </a:pPr>
            <a:r>
              <a:rPr kumimoji="0" sz="1050" b="0" i="0" u="none" strike="noStrike" kern="0" cap="none" spc="0" normalizeH="0" baseline="0" noProof="0" dirty="0">
                <a:ln>
                  <a:noFill/>
                </a:ln>
                <a:solidFill>
                  <a:srgbClr val="4A5462"/>
                </a:solidFill>
                <a:effectLst/>
                <a:uLnTx/>
                <a:uFillTx/>
                <a:latin typeface="Liberation Sans"/>
                <a:cs typeface="Liberation Sans"/>
              </a:rPr>
              <a:t>2020</a:t>
            </a:r>
            <a:r>
              <a:rPr kumimoji="0" sz="1050" b="0" i="0" u="none" strike="noStrike" kern="0" cap="none" spc="-25" normalizeH="0" baseline="0" noProof="0" dirty="0">
                <a:ln>
                  <a:noFill/>
                </a:ln>
                <a:solidFill>
                  <a:srgbClr val="4A5462"/>
                </a:solidFill>
                <a:effectLst/>
                <a:uLnTx/>
                <a:uFillTx/>
                <a:latin typeface="Liberation Sans"/>
                <a:cs typeface="Liberation Sans"/>
              </a:rPr>
              <a:t> </a:t>
            </a:r>
            <a:r>
              <a:rPr kumimoji="0" sz="1050" b="0" i="0" u="none" strike="noStrike" kern="0" cap="none" spc="-10" normalizeH="0" baseline="0" noProof="0" dirty="0">
                <a:ln>
                  <a:noFill/>
                </a:ln>
                <a:solidFill>
                  <a:srgbClr val="4A5462"/>
                </a:solidFill>
                <a:effectLst/>
                <a:uLnTx/>
                <a:uFillTx/>
                <a:latin typeface="Liberation Sans"/>
                <a:cs typeface="Liberation Sans"/>
              </a:rPr>
              <a:t>Return</a:t>
            </a:r>
            <a:endParaRPr kumimoji="0" sz="1050" b="0" i="0" u="none" strike="noStrike" kern="0" cap="none" spc="0" normalizeH="0" baseline="0" noProof="0">
              <a:ln>
                <a:noFill/>
              </a:ln>
              <a:solidFill>
                <a:sysClr val="windowText" lastClr="000000"/>
              </a:solidFill>
              <a:effectLst/>
              <a:uLnTx/>
              <a:uFillTx/>
              <a:latin typeface="Liberation Sans"/>
              <a:cs typeface="Liberation Sans"/>
            </a:endParaRPr>
          </a:p>
        </p:txBody>
      </p:sp>
      <p:sp>
        <p:nvSpPr>
          <p:cNvPr id="29" name="object 27"/>
          <p:cNvSpPr txBox="1"/>
          <p:nvPr/>
        </p:nvSpPr>
        <p:spPr>
          <a:xfrm>
            <a:off x="6622504" y="8643619"/>
            <a:ext cx="807085" cy="568325"/>
          </a:xfrm>
          <a:prstGeom prst="rect">
            <a:avLst/>
          </a:prstGeom>
        </p:spPr>
        <p:txBody>
          <a:bodyPr vert="horz" wrap="square" lIns="0" tIns="81280" rIns="0" bIns="0" rtlCol="0">
            <a:spAutoFit/>
          </a:bodyPr>
          <a:lstStyle/>
          <a:p>
            <a:pPr marL="12700" marR="0" lvl="0" indent="0" defTabSz="914400" eaLnBrk="1" fontAlgn="auto" latinLnBrk="0" hangingPunct="1">
              <a:lnSpc>
                <a:spcPct val="100000"/>
              </a:lnSpc>
              <a:spcBef>
                <a:spcPts val="640"/>
              </a:spcBef>
              <a:spcAft>
                <a:spcPts val="0"/>
              </a:spcAft>
              <a:buClrTx/>
              <a:buSzTx/>
              <a:buFontTx/>
              <a:buNone/>
              <a:defRPr/>
            </a:pPr>
            <a:r>
              <a:rPr kumimoji="0" sz="1800" b="1" i="0" u="none" strike="noStrike" kern="0" cap="none" spc="-10" normalizeH="0" baseline="0" noProof="0" dirty="0">
                <a:ln>
                  <a:noFill/>
                </a:ln>
                <a:solidFill>
                  <a:srgbClr val="0E2F57"/>
                </a:solidFill>
                <a:effectLst/>
                <a:uLnTx/>
                <a:uFillTx/>
                <a:latin typeface="Liberation Sans"/>
                <a:cs typeface="Liberation Sans"/>
              </a:rPr>
              <a:t>+7.76%</a:t>
            </a:r>
            <a:endParaRPr kumimoji="0" sz="1800" b="0" i="0" u="none" strike="noStrike" kern="0" cap="none" spc="0" normalizeH="0" baseline="0" noProof="0">
              <a:ln>
                <a:noFill/>
              </a:ln>
              <a:solidFill>
                <a:sysClr val="windowText" lastClr="000000"/>
              </a:solidFill>
              <a:effectLst/>
              <a:uLnTx/>
              <a:uFillTx/>
              <a:latin typeface="Liberation Sans"/>
              <a:cs typeface="Liberation Sans"/>
            </a:endParaRPr>
          </a:p>
          <a:p>
            <a:pPr marL="36195" marR="0" lvl="0" indent="0" defTabSz="914400" eaLnBrk="1" fontAlgn="auto" latinLnBrk="0" hangingPunct="1">
              <a:lnSpc>
                <a:spcPct val="100000"/>
              </a:lnSpc>
              <a:spcBef>
                <a:spcPts val="315"/>
              </a:spcBef>
              <a:spcAft>
                <a:spcPts val="0"/>
              </a:spcAft>
              <a:buClrTx/>
              <a:buSzTx/>
              <a:buFontTx/>
              <a:buNone/>
              <a:defRPr/>
            </a:pPr>
            <a:r>
              <a:rPr kumimoji="0" sz="1050" b="0" i="0" u="none" strike="noStrike" kern="0" cap="none" spc="0" normalizeH="0" baseline="0" noProof="0" dirty="0">
                <a:ln>
                  <a:noFill/>
                </a:ln>
                <a:solidFill>
                  <a:srgbClr val="4A5462"/>
                </a:solidFill>
                <a:effectLst/>
                <a:uLnTx/>
                <a:uFillTx/>
                <a:latin typeface="Liberation Sans"/>
                <a:cs typeface="Liberation Sans"/>
              </a:rPr>
              <a:t>2022</a:t>
            </a:r>
            <a:r>
              <a:rPr kumimoji="0" sz="1050" b="0" i="0" u="none" strike="noStrike" kern="0" cap="none" spc="-25" normalizeH="0" baseline="0" noProof="0" dirty="0">
                <a:ln>
                  <a:noFill/>
                </a:ln>
                <a:solidFill>
                  <a:srgbClr val="4A5462"/>
                </a:solidFill>
                <a:effectLst/>
                <a:uLnTx/>
                <a:uFillTx/>
                <a:latin typeface="Liberation Sans"/>
                <a:cs typeface="Liberation Sans"/>
              </a:rPr>
              <a:t> </a:t>
            </a:r>
            <a:r>
              <a:rPr kumimoji="0" sz="1050" b="0" i="0" u="none" strike="noStrike" kern="0" cap="none" spc="-10" normalizeH="0" baseline="0" noProof="0" dirty="0">
                <a:ln>
                  <a:noFill/>
                </a:ln>
                <a:solidFill>
                  <a:srgbClr val="4A5462"/>
                </a:solidFill>
                <a:effectLst/>
                <a:uLnTx/>
                <a:uFillTx/>
                <a:latin typeface="Liberation Sans"/>
                <a:cs typeface="Liberation Sans"/>
              </a:rPr>
              <a:t>Return</a:t>
            </a:r>
            <a:endParaRPr kumimoji="0" sz="1050" b="0" i="0" u="none" strike="noStrike" kern="0" cap="none" spc="0" normalizeH="0" baseline="0" noProof="0">
              <a:ln>
                <a:noFill/>
              </a:ln>
              <a:solidFill>
                <a:sysClr val="windowText" lastClr="000000"/>
              </a:solidFill>
              <a:effectLst/>
              <a:uLnTx/>
              <a:uFillTx/>
              <a:latin typeface="Liberation Sans"/>
              <a:cs typeface="Liberation Sans"/>
            </a:endParaRPr>
          </a:p>
        </p:txBody>
      </p:sp>
      <p:sp>
        <p:nvSpPr>
          <p:cNvPr id="30" name="object 28"/>
          <p:cNvSpPr txBox="1"/>
          <p:nvPr/>
        </p:nvSpPr>
        <p:spPr>
          <a:xfrm>
            <a:off x="9129365" y="8643619"/>
            <a:ext cx="1708150" cy="568325"/>
          </a:xfrm>
          <a:prstGeom prst="rect">
            <a:avLst/>
          </a:prstGeom>
        </p:spPr>
        <p:txBody>
          <a:bodyPr vert="horz" wrap="square" lIns="0" tIns="81280" rIns="0" bIns="0" rtlCol="0">
            <a:spAutoFit/>
          </a:bodyPr>
          <a:lstStyle/>
          <a:p>
            <a:pPr marL="0" marR="0" lvl="0" indent="0" algn="ctr" defTabSz="914400" eaLnBrk="1" fontAlgn="auto" latinLnBrk="0" hangingPunct="1">
              <a:lnSpc>
                <a:spcPct val="100000"/>
              </a:lnSpc>
              <a:spcBef>
                <a:spcPts val="640"/>
              </a:spcBef>
              <a:spcAft>
                <a:spcPts val="0"/>
              </a:spcAft>
              <a:buClrTx/>
              <a:buSzTx/>
              <a:buFontTx/>
              <a:buNone/>
              <a:defRPr/>
            </a:pPr>
            <a:r>
              <a:rPr kumimoji="0" sz="1800" b="1" i="0" u="none" strike="noStrike" kern="0" cap="none" spc="-25" normalizeH="0" baseline="0" noProof="0" dirty="0">
                <a:ln>
                  <a:noFill/>
                </a:ln>
                <a:solidFill>
                  <a:srgbClr val="0E2F57"/>
                </a:solidFill>
                <a:effectLst/>
                <a:uLnTx/>
                <a:uFillTx/>
                <a:latin typeface="Liberation Sans"/>
                <a:cs typeface="Liberation Sans"/>
              </a:rPr>
              <a:t>3/3</a:t>
            </a:r>
            <a:endParaRPr kumimoji="0" sz="1800" b="0" i="0" u="none" strike="noStrike" kern="0" cap="none" spc="0" normalizeH="0" baseline="0" noProof="0">
              <a:ln>
                <a:noFill/>
              </a:ln>
              <a:solidFill>
                <a:sysClr val="windowText" lastClr="000000"/>
              </a:solidFill>
              <a:effectLst/>
              <a:uLnTx/>
              <a:uFillTx/>
              <a:latin typeface="Liberation Sans"/>
              <a:cs typeface="Liberation Sans"/>
            </a:endParaRPr>
          </a:p>
          <a:p>
            <a:pPr marL="0" marR="0" lvl="0" indent="0" algn="ctr" defTabSz="914400" eaLnBrk="1" fontAlgn="auto" latinLnBrk="0" hangingPunct="1">
              <a:lnSpc>
                <a:spcPct val="100000"/>
              </a:lnSpc>
              <a:spcBef>
                <a:spcPts val="315"/>
              </a:spcBef>
              <a:spcAft>
                <a:spcPts val="0"/>
              </a:spcAft>
              <a:buClrTx/>
              <a:buSzTx/>
              <a:buFontTx/>
              <a:buNone/>
              <a:defRPr/>
            </a:pPr>
            <a:r>
              <a:rPr kumimoji="0" sz="1050" b="0" i="0" u="none" strike="noStrike" kern="0" cap="none" spc="0" normalizeH="0" baseline="0" noProof="0" dirty="0">
                <a:ln>
                  <a:noFill/>
                </a:ln>
                <a:solidFill>
                  <a:srgbClr val="4A5462"/>
                </a:solidFill>
                <a:effectLst/>
                <a:uLnTx/>
                <a:uFillTx/>
                <a:latin typeface="Liberation Sans"/>
                <a:cs typeface="Liberation Sans"/>
              </a:rPr>
              <a:t>Crisis</a:t>
            </a:r>
            <a:r>
              <a:rPr kumimoji="0" sz="1050" b="0" i="0" u="none" strike="noStrike" kern="0" cap="none" spc="-35" normalizeH="0" baseline="0" noProof="0" dirty="0">
                <a:ln>
                  <a:noFill/>
                </a:ln>
                <a:solidFill>
                  <a:srgbClr val="4A5462"/>
                </a:solidFill>
                <a:effectLst/>
                <a:uLnTx/>
                <a:uFillTx/>
                <a:latin typeface="Liberation Sans"/>
                <a:cs typeface="Liberation Sans"/>
              </a:rPr>
              <a:t> </a:t>
            </a:r>
            <a:r>
              <a:rPr kumimoji="0" sz="1050" b="0" i="0" u="none" strike="noStrike" kern="0" cap="none" spc="0" normalizeH="0" baseline="0" noProof="0" dirty="0">
                <a:ln>
                  <a:noFill/>
                </a:ln>
                <a:solidFill>
                  <a:srgbClr val="4A5462"/>
                </a:solidFill>
                <a:effectLst/>
                <a:uLnTx/>
                <a:uFillTx/>
                <a:latin typeface="Liberation Sans"/>
                <a:cs typeface="Liberation Sans"/>
              </a:rPr>
              <a:t>Periods</a:t>
            </a:r>
            <a:r>
              <a:rPr kumimoji="0" sz="1050" b="0" i="0" u="none" strike="noStrike" kern="0" cap="none" spc="-30" normalizeH="0" baseline="0" noProof="0" dirty="0">
                <a:ln>
                  <a:noFill/>
                </a:ln>
                <a:solidFill>
                  <a:srgbClr val="4A5462"/>
                </a:solidFill>
                <a:effectLst/>
                <a:uLnTx/>
                <a:uFillTx/>
                <a:latin typeface="Liberation Sans"/>
                <a:cs typeface="Liberation Sans"/>
              </a:rPr>
              <a:t> </a:t>
            </a:r>
            <a:r>
              <a:rPr kumimoji="0" sz="1050" b="0" i="0" u="none" strike="noStrike" kern="0" cap="none" spc="-10" normalizeH="0" baseline="0" noProof="0" dirty="0">
                <a:ln>
                  <a:noFill/>
                </a:ln>
                <a:solidFill>
                  <a:srgbClr val="4A5462"/>
                </a:solidFill>
                <a:effectLst/>
                <a:uLnTx/>
                <a:uFillTx/>
                <a:latin typeface="Liberation Sans"/>
                <a:cs typeface="Liberation Sans"/>
              </a:rPr>
              <a:t>Outperformed</a:t>
            </a:r>
            <a:endParaRPr kumimoji="0" sz="1050" b="0" i="0" u="none" strike="noStrike" kern="0" cap="none" spc="0" normalizeH="0" baseline="0" noProof="0">
              <a:ln>
                <a:noFill/>
              </a:ln>
              <a:solidFill>
                <a:sysClr val="windowText" lastClr="000000"/>
              </a:solidFill>
              <a:effectLst/>
              <a:uLnTx/>
              <a:uFillTx/>
              <a:latin typeface="Liberation Sans"/>
              <a:cs typeface="Liberation Sans"/>
            </a:endParaRPr>
          </a:p>
        </p:txBody>
      </p:sp>
      <p:grpSp>
        <p:nvGrpSpPr>
          <p:cNvPr id="31" name="Group 30"/>
          <p:cNvGrpSpPr/>
          <p:nvPr/>
        </p:nvGrpSpPr>
        <p:grpSpPr>
          <a:xfrm>
            <a:off x="1319934" y="1334886"/>
            <a:ext cx="9331804" cy="2651506"/>
            <a:chOff x="499673" y="1743074"/>
            <a:chExt cx="11531987" cy="3852309"/>
          </a:xfrm>
        </p:grpSpPr>
        <p:grpSp>
          <p:nvGrpSpPr>
            <p:cNvPr id="32" name="Group 31"/>
            <p:cNvGrpSpPr/>
            <p:nvPr/>
          </p:nvGrpSpPr>
          <p:grpSpPr>
            <a:xfrm>
              <a:off x="499673" y="1929469"/>
              <a:ext cx="3567499" cy="3665912"/>
              <a:chOff x="499673" y="1929469"/>
              <a:chExt cx="3567499" cy="3665912"/>
            </a:xfrm>
          </p:grpSpPr>
          <p:sp>
            <p:nvSpPr>
              <p:cNvPr id="44" name="object 5"/>
              <p:cNvSpPr txBox="1"/>
              <p:nvPr/>
            </p:nvSpPr>
            <p:spPr>
              <a:xfrm>
                <a:off x="1087142" y="1929469"/>
                <a:ext cx="2392564" cy="286928"/>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defRPr/>
                </a:pPr>
                <a:r>
                  <a:rPr kumimoji="0" sz="1200" b="1"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rPr>
                  <a:t>2018 Market </a:t>
                </a:r>
                <a:r>
                  <a:rPr kumimoji="0" sz="1200" b="1" i="0" u="none" strike="noStrike" kern="0" cap="none" spc="-10" normalizeH="0" baseline="0" noProof="0" dirty="0">
                    <a:ln>
                      <a:noFill/>
                    </a:ln>
                    <a:solidFill>
                      <a:schemeClr val="bg2">
                        <a:lumMod val="10000"/>
                      </a:schemeClr>
                    </a:solidFill>
                    <a:effectLst/>
                    <a:uLnTx/>
                    <a:uFillTx/>
                    <a:latin typeface="Montserrat SemiBold" panose="00000700000000000000" pitchFamily="2" charset="0"/>
                    <a:cs typeface="Liberation Sans"/>
                  </a:rPr>
                  <a:t>Correction</a:t>
                </a:r>
                <a:endParaRPr kumimoji="0" sz="1200" b="0"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endParaRPr>
              </a:p>
            </p:txBody>
          </p:sp>
          <p:sp>
            <p:nvSpPr>
              <p:cNvPr id="45" name="object 6"/>
              <p:cNvSpPr txBox="1"/>
              <p:nvPr/>
            </p:nvSpPr>
            <p:spPr>
              <a:xfrm>
                <a:off x="499673" y="5174304"/>
                <a:ext cx="3567499" cy="421077"/>
              </a:xfrm>
              <a:prstGeom prst="rect">
                <a:avLst/>
              </a:prstGeom>
            </p:spPr>
            <p:txBody>
              <a:bodyPr vert="horz" wrap="square" lIns="0" tIns="43180" rIns="0" bIns="0" rtlCol="0">
                <a:spAutoFit/>
              </a:bodyPr>
              <a:lstStyle/>
              <a:p>
                <a:pPr lvl="1" algn="ctr">
                  <a:spcBef>
                    <a:spcPts val="340"/>
                  </a:spcBef>
                </a:pP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RDGFF:</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19.76</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br>
                  <a:rPr kumimoji="0" lang="en-US"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br>
                <a:r>
                  <a:rPr kumimoji="0"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MSCI</a:t>
                </a:r>
                <a:r>
                  <a:rPr kumimoji="0" sz="80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World:</a:t>
                </a:r>
                <a:r>
                  <a:rPr kumimoji="0" sz="80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8.19</a:t>
                </a:r>
                <a:r>
                  <a:rPr kumimoji="0"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lang="en-US"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&amp;</a:t>
                </a:r>
                <a:r>
                  <a:rPr kumimoji="0" sz="80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u="none" strike="noStrike" kern="0" cap="none" spc="-20" normalizeH="0" baseline="0" noProof="0" dirty="0">
                    <a:ln>
                      <a:noFill/>
                    </a:ln>
                    <a:solidFill>
                      <a:schemeClr val="bg2">
                        <a:lumMod val="10000"/>
                      </a:schemeClr>
                    </a:solidFill>
                    <a:effectLst/>
                    <a:uLnTx/>
                    <a:uFillTx/>
                    <a:latin typeface="Montserrat" panose="00000500000000000000" pitchFamily="2" charset="0"/>
                    <a:cs typeface="Liberation Sans"/>
                  </a:rPr>
                  <a:t>MSCI</a:t>
                </a:r>
                <a:r>
                  <a:rPr lang="en-US" sz="800" dirty="0">
                    <a:solidFill>
                      <a:schemeClr val="bg2">
                        <a:lumMod val="10000"/>
                      </a:schemeClr>
                    </a:solidFill>
                    <a:latin typeface="Montserrat" panose="00000500000000000000" pitchFamily="2" charset="0"/>
                    <a:cs typeface="Liberation Sans"/>
                  </a:rPr>
                  <a:t> </a:t>
                </a:r>
                <a:r>
                  <a:rPr kumimoji="0"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China:</a:t>
                </a:r>
                <a:r>
                  <a:rPr kumimoji="0" sz="800" u="none" strike="noStrike" kern="0" cap="none" spc="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18.65</a:t>
                </a:r>
                <a:r>
                  <a:rPr kumimoji="0" sz="80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endParaRPr kumimoji="0" sz="80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endParaRPr>
              </a:p>
            </p:txBody>
          </p:sp>
        </p:grpSp>
        <p:grpSp>
          <p:nvGrpSpPr>
            <p:cNvPr id="33" name="Group 32"/>
            <p:cNvGrpSpPr/>
            <p:nvPr/>
          </p:nvGrpSpPr>
          <p:grpSpPr>
            <a:xfrm>
              <a:off x="4214811" y="1914847"/>
              <a:ext cx="3914776" cy="3680536"/>
              <a:chOff x="4214811" y="1914847"/>
              <a:chExt cx="3914776" cy="3680536"/>
            </a:xfrm>
          </p:grpSpPr>
          <p:sp>
            <p:nvSpPr>
              <p:cNvPr id="40" name="object 8"/>
              <p:cNvSpPr txBox="1"/>
              <p:nvPr/>
            </p:nvSpPr>
            <p:spPr>
              <a:xfrm>
                <a:off x="5098508" y="1914847"/>
                <a:ext cx="2339027" cy="286928"/>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defRPr/>
                </a:pPr>
                <a:r>
                  <a:rPr kumimoji="0" sz="1200" b="1"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rPr>
                  <a:t>2020 Pandemic </a:t>
                </a:r>
                <a:r>
                  <a:rPr kumimoji="0" sz="1200" b="1" i="0" u="none" strike="noStrike" kern="0" cap="none" spc="-10" normalizeH="0" baseline="0" noProof="0" dirty="0">
                    <a:ln>
                      <a:noFill/>
                    </a:ln>
                    <a:solidFill>
                      <a:schemeClr val="bg2">
                        <a:lumMod val="10000"/>
                      </a:schemeClr>
                    </a:solidFill>
                    <a:effectLst/>
                    <a:uLnTx/>
                    <a:uFillTx/>
                    <a:latin typeface="Montserrat SemiBold" panose="00000700000000000000" pitchFamily="2" charset="0"/>
                    <a:cs typeface="Liberation Sans"/>
                  </a:rPr>
                  <a:t>Shock</a:t>
                </a:r>
                <a:endParaRPr kumimoji="0" sz="1200" b="0"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endParaRPr>
              </a:p>
            </p:txBody>
          </p:sp>
          <p:sp>
            <p:nvSpPr>
              <p:cNvPr id="41" name="object 9"/>
              <p:cNvSpPr txBox="1"/>
              <p:nvPr/>
            </p:nvSpPr>
            <p:spPr>
              <a:xfrm>
                <a:off x="4214811" y="5174306"/>
                <a:ext cx="3914776" cy="421077"/>
              </a:xfrm>
              <a:prstGeom prst="rect">
                <a:avLst/>
              </a:prstGeom>
            </p:spPr>
            <p:txBody>
              <a:bodyPr vert="horz" wrap="square" lIns="0" tIns="43180" rIns="0" bIns="0" rtlCol="0">
                <a:spAutoFit/>
              </a:bodyPr>
              <a:lstStyle/>
              <a:p>
                <a:pPr marL="0" marR="0" lvl="0" indent="0" algn="ctr" defTabSz="914400" eaLnBrk="1" fontAlgn="auto" latinLnBrk="0" hangingPunct="1">
                  <a:lnSpc>
                    <a:spcPct val="100000"/>
                  </a:lnSpc>
                  <a:spcBef>
                    <a:spcPts val="340"/>
                  </a:spcBef>
                  <a:spcAft>
                    <a:spcPts val="0"/>
                  </a:spcAft>
                  <a:buClrTx/>
                  <a:buSzTx/>
                  <a:buFontTx/>
                  <a:buNone/>
                  <a:defRPr/>
                </a:pP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RDGFF:</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lang="en-US"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42.90</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br>
                  <a:rPr lang="en-US" sz="800" spc="-15" dirty="0">
                    <a:solidFill>
                      <a:schemeClr val="bg2">
                        <a:lumMod val="10000"/>
                      </a:schemeClr>
                    </a:solidFill>
                    <a:latin typeface="Montserrat" panose="00000500000000000000" pitchFamily="2" charset="0"/>
                    <a:cs typeface="Liberation Sans"/>
                  </a:rPr>
                </a:b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MSCI</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World:</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+16.52</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lang="en-US"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&amp;</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20" normalizeH="0" baseline="0" noProof="0" dirty="0">
                    <a:ln>
                      <a:noFill/>
                    </a:ln>
                    <a:solidFill>
                      <a:schemeClr val="bg2">
                        <a:lumMod val="10000"/>
                      </a:schemeClr>
                    </a:solidFill>
                    <a:effectLst/>
                    <a:uLnTx/>
                    <a:uFillTx/>
                    <a:latin typeface="Montserrat" panose="00000500000000000000" pitchFamily="2" charset="0"/>
                    <a:cs typeface="Liberation Sans"/>
                  </a:rPr>
                  <a:t>MSCI</a:t>
                </a:r>
                <a:r>
                  <a:rPr lang="en-US" sz="800" dirty="0">
                    <a:solidFill>
                      <a:schemeClr val="bg2">
                        <a:lumMod val="10000"/>
                      </a:schemeClr>
                    </a:solidFill>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China: </a:t>
                </a:r>
                <a:r>
                  <a:rPr kumimoji="0" sz="800" b="1"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+29.01</a:t>
                </a:r>
                <a:r>
                  <a:rPr kumimoji="0" sz="800"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endPar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endParaRPr>
              </a:p>
            </p:txBody>
          </p:sp>
        </p:grpSp>
        <p:grpSp>
          <p:nvGrpSpPr>
            <p:cNvPr id="34" name="Group 33"/>
            <p:cNvGrpSpPr/>
            <p:nvPr/>
          </p:nvGrpSpPr>
          <p:grpSpPr>
            <a:xfrm>
              <a:off x="8116884" y="1743074"/>
              <a:ext cx="3914776" cy="3848100"/>
              <a:chOff x="8116884" y="1743074"/>
              <a:chExt cx="3914776" cy="3848100"/>
            </a:xfrm>
          </p:grpSpPr>
          <p:sp>
            <p:nvSpPr>
              <p:cNvPr id="35" name="object 10"/>
              <p:cNvSpPr/>
              <p:nvPr/>
            </p:nvSpPr>
            <p:spPr>
              <a:xfrm>
                <a:off x="8124824" y="1743074"/>
                <a:ext cx="3762375" cy="3848100"/>
              </a:xfrm>
              <a:custGeom>
                <a:avLst/>
                <a:gdLst/>
                <a:ahLst/>
                <a:cxnLst/>
                <a:rect l="l" t="t" r="r" b="b"/>
                <a:pathLst>
                  <a:path w="3762375" h="3848100">
                    <a:moveTo>
                      <a:pt x="3691177" y="3848099"/>
                    </a:moveTo>
                    <a:lnTo>
                      <a:pt x="71196" y="3848099"/>
                    </a:lnTo>
                    <a:lnTo>
                      <a:pt x="66240" y="3847611"/>
                    </a:lnTo>
                    <a:lnTo>
                      <a:pt x="29703" y="3832476"/>
                    </a:lnTo>
                    <a:lnTo>
                      <a:pt x="3884" y="3796436"/>
                    </a:lnTo>
                    <a:lnTo>
                      <a:pt x="0" y="3776902"/>
                    </a:lnTo>
                    <a:lnTo>
                      <a:pt x="0" y="3771899"/>
                    </a:lnTo>
                    <a:lnTo>
                      <a:pt x="0" y="71196"/>
                    </a:lnTo>
                    <a:lnTo>
                      <a:pt x="15621" y="29705"/>
                    </a:lnTo>
                    <a:lnTo>
                      <a:pt x="51660" y="3885"/>
                    </a:lnTo>
                    <a:lnTo>
                      <a:pt x="71196" y="0"/>
                    </a:lnTo>
                    <a:lnTo>
                      <a:pt x="3691177" y="0"/>
                    </a:lnTo>
                    <a:lnTo>
                      <a:pt x="3732667" y="15621"/>
                    </a:lnTo>
                    <a:lnTo>
                      <a:pt x="3758487" y="51661"/>
                    </a:lnTo>
                    <a:lnTo>
                      <a:pt x="3762373" y="71196"/>
                    </a:lnTo>
                    <a:lnTo>
                      <a:pt x="3762373" y="3776902"/>
                    </a:lnTo>
                    <a:lnTo>
                      <a:pt x="3746751" y="3818393"/>
                    </a:lnTo>
                    <a:lnTo>
                      <a:pt x="3710711" y="3844212"/>
                    </a:lnTo>
                    <a:lnTo>
                      <a:pt x="3696132" y="3847611"/>
                    </a:lnTo>
                    <a:lnTo>
                      <a:pt x="3691177" y="3848099"/>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11"/>
              <p:cNvSpPr txBox="1"/>
              <p:nvPr/>
            </p:nvSpPr>
            <p:spPr>
              <a:xfrm>
                <a:off x="9100795" y="1911334"/>
                <a:ext cx="2099116" cy="286928"/>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defRPr/>
                </a:pPr>
                <a:r>
                  <a:rPr kumimoji="0" sz="1200" b="1"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rPr>
                  <a:t>2022</a:t>
                </a:r>
                <a:r>
                  <a:rPr kumimoji="0" sz="1200" b="1" i="0" u="none" strike="noStrike" kern="0" cap="none" spc="-30" normalizeH="0" baseline="0" noProof="0" dirty="0">
                    <a:ln>
                      <a:noFill/>
                    </a:ln>
                    <a:solidFill>
                      <a:schemeClr val="bg2">
                        <a:lumMod val="10000"/>
                      </a:schemeClr>
                    </a:solidFill>
                    <a:effectLst/>
                    <a:uLnTx/>
                    <a:uFillTx/>
                    <a:latin typeface="Montserrat SemiBold" panose="00000700000000000000" pitchFamily="2" charset="0"/>
                    <a:cs typeface="Liberation Sans"/>
                  </a:rPr>
                  <a:t> </a:t>
                </a:r>
                <a:r>
                  <a:rPr kumimoji="0" sz="1200" b="1"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rPr>
                  <a:t>Inflation</a:t>
                </a:r>
                <a:r>
                  <a:rPr kumimoji="0" sz="1200" b="1" i="0" u="none" strike="noStrike" kern="0" cap="none" spc="-25" normalizeH="0" baseline="0" noProof="0" dirty="0">
                    <a:ln>
                      <a:noFill/>
                    </a:ln>
                    <a:solidFill>
                      <a:schemeClr val="bg2">
                        <a:lumMod val="10000"/>
                      </a:schemeClr>
                    </a:solidFill>
                    <a:effectLst/>
                    <a:uLnTx/>
                    <a:uFillTx/>
                    <a:latin typeface="Montserrat SemiBold" panose="00000700000000000000" pitchFamily="2" charset="0"/>
                    <a:cs typeface="Liberation Sans"/>
                  </a:rPr>
                  <a:t> </a:t>
                </a:r>
                <a:r>
                  <a:rPr kumimoji="0" sz="1200" b="1" i="0" u="none" strike="noStrike" kern="0" cap="none" spc="-10" normalizeH="0" baseline="0" noProof="0" dirty="0">
                    <a:ln>
                      <a:noFill/>
                    </a:ln>
                    <a:solidFill>
                      <a:schemeClr val="bg2">
                        <a:lumMod val="10000"/>
                      </a:schemeClr>
                    </a:solidFill>
                    <a:effectLst/>
                    <a:uLnTx/>
                    <a:uFillTx/>
                    <a:latin typeface="Montserrat SemiBold" panose="00000700000000000000" pitchFamily="2" charset="0"/>
                    <a:cs typeface="Liberation Sans"/>
                  </a:rPr>
                  <a:t>Crisis</a:t>
                </a:r>
                <a:endParaRPr kumimoji="0" sz="1200" b="0" i="0" u="none" strike="noStrike" kern="0" cap="none" spc="0" normalizeH="0" baseline="0" noProof="0" dirty="0">
                  <a:ln>
                    <a:noFill/>
                  </a:ln>
                  <a:solidFill>
                    <a:schemeClr val="bg2">
                      <a:lumMod val="10000"/>
                    </a:schemeClr>
                  </a:solidFill>
                  <a:effectLst/>
                  <a:uLnTx/>
                  <a:uFillTx/>
                  <a:latin typeface="Montserrat SemiBold" panose="00000700000000000000" pitchFamily="2" charset="0"/>
                  <a:cs typeface="Liberation Sans"/>
                </a:endParaRPr>
              </a:p>
            </p:txBody>
          </p:sp>
          <p:sp>
            <p:nvSpPr>
              <p:cNvPr id="37" name="object 12"/>
              <p:cNvSpPr txBox="1"/>
              <p:nvPr/>
            </p:nvSpPr>
            <p:spPr>
              <a:xfrm>
                <a:off x="8116884" y="5150874"/>
                <a:ext cx="3914776" cy="421077"/>
              </a:xfrm>
              <a:prstGeom prst="rect">
                <a:avLst/>
              </a:prstGeom>
            </p:spPr>
            <p:txBody>
              <a:bodyPr vert="horz" wrap="square" lIns="0" tIns="43180" rIns="0" bIns="0" rtlCol="0">
                <a:spAutoFit/>
              </a:bodyPr>
              <a:lstStyle/>
              <a:p>
                <a:pPr marL="0" marR="0" lvl="0" indent="0" algn="ctr" defTabSz="914400" eaLnBrk="1" fontAlgn="auto" latinLnBrk="0" hangingPunct="1">
                  <a:lnSpc>
                    <a:spcPct val="100000"/>
                  </a:lnSpc>
                  <a:spcBef>
                    <a:spcPts val="340"/>
                  </a:spcBef>
                  <a:spcAft>
                    <a:spcPts val="0"/>
                  </a:spcAft>
                  <a:buClrTx/>
                  <a:buSzTx/>
                  <a:buFontTx/>
                  <a:buNone/>
                  <a:defRPr/>
                </a:pP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RDGFF:</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7.76</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br>
                  <a:rPr kumimoji="0" lang="en-US"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b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MSCI</a:t>
                </a:r>
                <a:r>
                  <a:rPr kumimoji="0" sz="800"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World:</a:t>
                </a:r>
                <a:r>
                  <a:rPr kumimoji="0" sz="800" i="0" u="none" strike="noStrike" kern="0" cap="none" spc="-1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b="1"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b="1"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17.72</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t>
                </a:r>
                <a:r>
                  <a:rPr kumimoji="0" sz="800"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lang="en-US" altLang="zh-TW"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&amp;</a:t>
                </a:r>
                <a:r>
                  <a:rPr kumimoji="0" lang="zh-TW" altLang="en-US"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i="0" u="none" strike="noStrike" kern="0" cap="none" spc="-20" normalizeH="0" baseline="0" noProof="0" dirty="0">
                    <a:ln>
                      <a:noFill/>
                    </a:ln>
                    <a:solidFill>
                      <a:schemeClr val="bg2">
                        <a:lumMod val="10000"/>
                      </a:schemeClr>
                    </a:solidFill>
                    <a:effectLst/>
                    <a:uLnTx/>
                    <a:uFillTx/>
                    <a:latin typeface="Montserrat" panose="00000500000000000000" pitchFamily="2" charset="0"/>
                    <a:cs typeface="Liberation Sans"/>
                  </a:rPr>
                  <a:t>MSCI</a:t>
                </a:r>
                <a:r>
                  <a:rPr lang="zh-TW" altLang="en-US" sz="800" dirty="0">
                    <a:solidFill>
                      <a:schemeClr val="bg2">
                        <a:lumMod val="10000"/>
                      </a:schemeClr>
                    </a:solidFill>
                    <a:latin typeface="Montserrat" panose="00000500000000000000" pitchFamily="2" charset="0"/>
                    <a:cs typeface="Liberation Sans"/>
                  </a:rPr>
                  <a:t> </a:t>
                </a:r>
                <a:r>
                  <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rPr>
                  <a:t>China:</a:t>
                </a:r>
                <a:r>
                  <a:rPr kumimoji="0" sz="800" i="0" u="none" strike="noStrike" kern="0" cap="none" spc="5" normalizeH="0" baseline="0" noProof="0" dirty="0">
                    <a:ln>
                      <a:noFill/>
                    </a:ln>
                    <a:solidFill>
                      <a:schemeClr val="bg2">
                        <a:lumMod val="10000"/>
                      </a:schemeClr>
                    </a:solidFill>
                    <a:effectLst/>
                    <a:uLnTx/>
                    <a:uFillTx/>
                    <a:latin typeface="Montserrat" panose="00000500000000000000" pitchFamily="2" charset="0"/>
                    <a:cs typeface="Liberation Sans"/>
                  </a:rPr>
                  <a:t> </a:t>
                </a:r>
                <a:r>
                  <a:rPr kumimoji="0" sz="800" b="1"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-21.71</a:t>
                </a:r>
                <a:r>
                  <a:rPr kumimoji="0" sz="800" i="0" u="none" strike="noStrike" kern="0" cap="none" spc="-10" normalizeH="0" baseline="0" noProof="0" dirty="0">
                    <a:ln>
                      <a:noFill/>
                    </a:ln>
                    <a:solidFill>
                      <a:schemeClr val="bg2">
                        <a:lumMod val="10000"/>
                      </a:schemeClr>
                    </a:solidFill>
                    <a:effectLst/>
                    <a:uLnTx/>
                    <a:uFillTx/>
                    <a:latin typeface="Montserrat" panose="00000500000000000000" pitchFamily="2" charset="0"/>
                    <a:cs typeface="Liberation Sans"/>
                  </a:rPr>
                  <a:t>%</a:t>
                </a:r>
                <a:endParaRPr kumimoji="0" sz="800" i="0" u="none" strike="noStrike" kern="0" cap="none" spc="0" normalizeH="0" baseline="0" noProof="0" dirty="0">
                  <a:ln>
                    <a:noFill/>
                  </a:ln>
                  <a:solidFill>
                    <a:schemeClr val="bg2">
                      <a:lumMod val="10000"/>
                    </a:schemeClr>
                  </a:solidFill>
                  <a:effectLst/>
                  <a:uLnTx/>
                  <a:uFillTx/>
                  <a:latin typeface="Montserrat" panose="00000500000000000000" pitchFamily="2" charset="0"/>
                  <a:cs typeface="Liberation Sans"/>
                </a:endParaRPr>
              </a:p>
            </p:txBody>
          </p:sp>
        </p:grpSp>
      </p:grpSp>
      <p:pic>
        <p:nvPicPr>
          <p:cNvPr id="9" name="object 29"/>
          <p:cNvPicPr/>
          <p:nvPr/>
        </p:nvPicPr>
        <p:blipFill>
          <a:blip r:embed="rId5" cstate="print"/>
          <a:stretch>
            <a:fillRect/>
          </a:stretch>
        </p:blipFill>
        <p:spPr>
          <a:xfrm>
            <a:off x="1503416" y="1788964"/>
            <a:ext cx="2362200" cy="1827116"/>
          </a:xfrm>
          <a:prstGeom prst="rect">
            <a:avLst/>
          </a:prstGeom>
        </p:spPr>
      </p:pic>
      <p:pic>
        <p:nvPicPr>
          <p:cNvPr id="10" name="object 31"/>
          <p:cNvPicPr/>
          <p:nvPr/>
        </p:nvPicPr>
        <p:blipFill>
          <a:blip r:embed="rId6" cstate="print"/>
          <a:stretch>
            <a:fillRect/>
          </a:stretch>
        </p:blipFill>
        <p:spPr>
          <a:xfrm>
            <a:off x="4516866" y="1686535"/>
            <a:ext cx="2623493" cy="2029221"/>
          </a:xfrm>
          <a:prstGeom prst="rect">
            <a:avLst/>
          </a:prstGeom>
        </p:spPr>
      </p:pic>
      <p:pic>
        <p:nvPicPr>
          <p:cNvPr id="11" name="object 33"/>
          <p:cNvPicPr/>
          <p:nvPr/>
        </p:nvPicPr>
        <p:blipFill>
          <a:blip r:embed="rId7" cstate="print"/>
          <a:stretch>
            <a:fillRect/>
          </a:stretch>
        </p:blipFill>
        <p:spPr>
          <a:xfrm>
            <a:off x="7716886" y="1686535"/>
            <a:ext cx="2591351" cy="20043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9800" y="397841"/>
            <a:ext cx="8867775" cy="882934"/>
          </a:xfrm>
          <a:prstGeom prst="rect">
            <a:avLst/>
          </a:prstGeom>
        </p:spPr>
        <p:txBody>
          <a:bodyPr vert="horz" wrap="square" lIns="0" tIns="150495" rIns="0" bIns="0" rtlCol="0">
            <a:spAutoFit/>
          </a:bodyPr>
          <a:lstStyle/>
          <a:p>
            <a:pPr marL="12700">
              <a:lnSpc>
                <a:spcPct val="100000"/>
              </a:lnSpc>
              <a:spcBef>
                <a:spcPts val="1185"/>
              </a:spcBef>
            </a:pPr>
            <a:r>
              <a:rPr sz="2800" b="1" spc="-240" dirty="0">
                <a:solidFill>
                  <a:schemeClr val="tx1"/>
                </a:solidFill>
                <a:latin typeface="Montserrat SemiBold" panose="00000700000000000000" pitchFamily="2" charset="0"/>
                <a:cs typeface="Arial" panose="020B0604020202020204"/>
              </a:rPr>
              <a:t>RDGFF</a:t>
            </a:r>
            <a:r>
              <a:rPr sz="2800" b="1" spc="-220" dirty="0">
                <a:solidFill>
                  <a:schemeClr val="tx1"/>
                </a:solidFill>
                <a:latin typeface="Montserrat SemiBold" panose="00000700000000000000" pitchFamily="2" charset="0"/>
                <a:cs typeface="Arial" panose="020B0604020202020204"/>
              </a:rPr>
              <a:t> </a:t>
            </a:r>
            <a:r>
              <a:rPr sz="2800" b="1" spc="-195" dirty="0">
                <a:solidFill>
                  <a:schemeClr val="tx1"/>
                </a:solidFill>
                <a:latin typeface="Montserrat SemiBold" panose="00000700000000000000" pitchFamily="2" charset="0"/>
                <a:cs typeface="Arial" panose="020B0604020202020204"/>
              </a:rPr>
              <a:t>Investment</a:t>
            </a:r>
            <a:r>
              <a:rPr sz="2800" b="1" spc="-240" dirty="0">
                <a:solidFill>
                  <a:schemeClr val="tx1"/>
                </a:solidFill>
                <a:latin typeface="Montserrat SemiBold" panose="00000700000000000000" pitchFamily="2" charset="0"/>
                <a:cs typeface="Arial" panose="020B0604020202020204"/>
              </a:rPr>
              <a:t> </a:t>
            </a:r>
            <a:r>
              <a:rPr sz="2800" b="1" spc="-20" dirty="0">
                <a:solidFill>
                  <a:schemeClr val="tx1"/>
                </a:solidFill>
                <a:latin typeface="Montserrat SemiBold" panose="00000700000000000000" pitchFamily="2" charset="0"/>
                <a:cs typeface="Arial" panose="020B0604020202020204"/>
              </a:rPr>
              <a:t>Team</a:t>
            </a:r>
            <a:endParaRPr sz="2800" dirty="0">
              <a:solidFill>
                <a:schemeClr val="tx1"/>
              </a:solidFill>
              <a:latin typeface="Montserrat SemiBold" panose="00000700000000000000" pitchFamily="2" charset="0"/>
              <a:cs typeface="Arial" panose="020B0604020202020204"/>
            </a:endParaRPr>
          </a:p>
          <a:p>
            <a:pPr marL="12700">
              <a:lnSpc>
                <a:spcPct val="100000"/>
              </a:lnSpc>
              <a:spcBef>
                <a:spcPts val="580"/>
              </a:spcBef>
            </a:pPr>
            <a:r>
              <a:rPr sz="1450" spc="-65" dirty="0">
                <a:solidFill>
                  <a:srgbClr val="C7B187"/>
                </a:solidFill>
                <a:latin typeface="Montserrat" panose="00000500000000000000"/>
                <a:cs typeface="Montserrat" panose="00000500000000000000"/>
              </a:rPr>
              <a:t>Dedicated</a:t>
            </a:r>
            <a:r>
              <a:rPr sz="1450" spc="-15"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professionals</a:t>
            </a:r>
            <a:r>
              <a:rPr sz="1450" spc="-10"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responsible</a:t>
            </a:r>
            <a:r>
              <a:rPr sz="1450" spc="-15"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for</a:t>
            </a:r>
            <a:r>
              <a:rPr sz="1450" spc="-10"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RDGFF's</a:t>
            </a:r>
            <a:r>
              <a:rPr sz="1450" spc="-10" dirty="0">
                <a:solidFill>
                  <a:srgbClr val="C7B187"/>
                </a:solidFill>
                <a:latin typeface="Montserrat" panose="00000500000000000000"/>
                <a:cs typeface="Montserrat" panose="00000500000000000000"/>
              </a:rPr>
              <a:t> </a:t>
            </a:r>
            <a:r>
              <a:rPr sz="1450" spc="-50" dirty="0">
                <a:solidFill>
                  <a:srgbClr val="C7B187"/>
                </a:solidFill>
                <a:latin typeface="Montserrat" panose="00000500000000000000"/>
                <a:cs typeface="Montserrat" panose="00000500000000000000"/>
              </a:rPr>
              <a:t>portfolio</a:t>
            </a:r>
            <a:r>
              <a:rPr sz="1450" spc="-1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management</a:t>
            </a:r>
            <a:r>
              <a:rPr sz="1450" spc="-10"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and</a:t>
            </a:r>
            <a:r>
              <a:rPr sz="1450" spc="-1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investment</a:t>
            </a:r>
            <a:r>
              <a:rPr sz="1450" spc="-10"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decisions</a:t>
            </a:r>
            <a:endParaRPr sz="1450" dirty="0">
              <a:solidFill>
                <a:srgbClr val="C7B187"/>
              </a:solidFill>
              <a:latin typeface="Montserrat" panose="00000500000000000000"/>
              <a:cs typeface="Montserrat" panose="00000500000000000000"/>
            </a:endParaRPr>
          </a:p>
        </p:txBody>
      </p:sp>
      <p:sp>
        <p:nvSpPr>
          <p:cNvPr id="3" name="object 3"/>
          <p:cNvSpPr txBox="1"/>
          <p:nvPr/>
        </p:nvSpPr>
        <p:spPr>
          <a:xfrm>
            <a:off x="939800" y="1371624"/>
            <a:ext cx="4089400" cy="258404"/>
          </a:xfrm>
          <a:prstGeom prst="rect">
            <a:avLst/>
          </a:prstGeom>
        </p:spPr>
        <p:txBody>
          <a:bodyPr vert="horz" wrap="square" lIns="0" tIns="12065" rIns="0" bIns="0" rtlCol="0">
            <a:spAutoFit/>
          </a:bodyPr>
          <a:lstStyle/>
          <a:p>
            <a:pPr marL="12700">
              <a:lnSpc>
                <a:spcPct val="100000"/>
              </a:lnSpc>
              <a:spcBef>
                <a:spcPts val="95"/>
              </a:spcBef>
            </a:pPr>
            <a:r>
              <a:rPr sz="1600" spc="-180" dirty="0">
                <a:solidFill>
                  <a:srgbClr val="C7B187"/>
                </a:solidFill>
                <a:latin typeface="Montserrat SemiBold" panose="00000700000000000000" pitchFamily="2" charset="0"/>
                <a:cs typeface="Arial" panose="020B0604020202020204"/>
              </a:rPr>
              <a:t>Core</a:t>
            </a:r>
            <a:r>
              <a:rPr sz="1600" spc="-70" dirty="0">
                <a:solidFill>
                  <a:srgbClr val="C7B187"/>
                </a:solidFill>
                <a:latin typeface="Montserrat SemiBold" panose="00000700000000000000" pitchFamily="2" charset="0"/>
                <a:cs typeface="Arial" panose="020B0604020202020204"/>
              </a:rPr>
              <a:t> </a:t>
            </a:r>
            <a:r>
              <a:rPr sz="1600" spc="-145" dirty="0">
                <a:solidFill>
                  <a:srgbClr val="C7B187"/>
                </a:solidFill>
                <a:latin typeface="Montserrat SemiBold" panose="00000700000000000000" pitchFamily="2" charset="0"/>
                <a:cs typeface="Arial" panose="020B0604020202020204"/>
              </a:rPr>
              <a:t>Portfolio</a:t>
            </a:r>
            <a:r>
              <a:rPr sz="1600" spc="-70" dirty="0">
                <a:solidFill>
                  <a:srgbClr val="C7B187"/>
                </a:solidFill>
                <a:latin typeface="Montserrat SemiBold" panose="00000700000000000000" pitchFamily="2" charset="0"/>
                <a:cs typeface="Arial" panose="020B0604020202020204"/>
              </a:rPr>
              <a:t> </a:t>
            </a:r>
            <a:r>
              <a:rPr sz="1600" spc="-195" dirty="0">
                <a:solidFill>
                  <a:srgbClr val="C7B187"/>
                </a:solidFill>
                <a:latin typeface="Montserrat SemiBold" panose="00000700000000000000" pitchFamily="2" charset="0"/>
                <a:cs typeface="Arial" panose="020B0604020202020204"/>
              </a:rPr>
              <a:t>Management</a:t>
            </a:r>
            <a:r>
              <a:rPr sz="1600" spc="-130" dirty="0">
                <a:solidFill>
                  <a:srgbClr val="C7B187"/>
                </a:solidFill>
                <a:latin typeface="Montserrat SemiBold" panose="00000700000000000000" pitchFamily="2" charset="0"/>
                <a:cs typeface="Arial" panose="020B0604020202020204"/>
              </a:rPr>
              <a:t> </a:t>
            </a:r>
            <a:r>
              <a:rPr sz="1600" spc="-175" dirty="0">
                <a:solidFill>
                  <a:srgbClr val="C7B187"/>
                </a:solidFill>
                <a:latin typeface="Montserrat SemiBold" panose="00000700000000000000" pitchFamily="2" charset="0"/>
                <a:cs typeface="Arial" panose="020B0604020202020204"/>
              </a:rPr>
              <a:t>Team</a:t>
            </a:r>
            <a:endParaRPr sz="1600" dirty="0">
              <a:latin typeface="Montserrat SemiBold" panose="00000700000000000000" pitchFamily="2" charset="0"/>
              <a:cs typeface="Arial" panose="020B0604020202020204"/>
            </a:endParaRPr>
          </a:p>
        </p:txBody>
      </p:sp>
      <p:grpSp>
        <p:nvGrpSpPr>
          <p:cNvPr id="53" name="object 53"/>
          <p:cNvGrpSpPr/>
          <p:nvPr/>
        </p:nvGrpSpPr>
        <p:grpSpPr>
          <a:xfrm>
            <a:off x="992507" y="5157892"/>
            <a:ext cx="10287000" cy="1095375"/>
            <a:chOff x="952499" y="4895849"/>
            <a:chExt cx="10287000" cy="1095375"/>
          </a:xfrm>
        </p:grpSpPr>
        <p:sp>
          <p:nvSpPr>
            <p:cNvPr id="54" name="object 54"/>
            <p:cNvSpPr/>
            <p:nvPr/>
          </p:nvSpPr>
          <p:spPr>
            <a:xfrm>
              <a:off x="971549" y="4895849"/>
              <a:ext cx="10267950" cy="1095375"/>
            </a:xfrm>
            <a:custGeom>
              <a:avLst/>
              <a:gdLst/>
              <a:ahLst/>
              <a:cxnLst/>
              <a:rect l="l" t="t" r="r" b="b"/>
              <a:pathLst>
                <a:path w="10267950" h="1095375">
                  <a:moveTo>
                    <a:pt x="10196752" y="1095374"/>
                  </a:moveTo>
                  <a:lnTo>
                    <a:pt x="53397" y="1095374"/>
                  </a:lnTo>
                  <a:lnTo>
                    <a:pt x="49680" y="1094885"/>
                  </a:lnTo>
                  <a:lnTo>
                    <a:pt x="14085" y="1069517"/>
                  </a:lnTo>
                  <a:lnTo>
                    <a:pt x="366" y="1029133"/>
                  </a:lnTo>
                  <a:lnTo>
                    <a:pt x="0" y="1024178"/>
                  </a:lnTo>
                  <a:lnTo>
                    <a:pt x="0" y="1019174"/>
                  </a:lnTo>
                  <a:lnTo>
                    <a:pt x="0" y="71196"/>
                  </a:lnTo>
                  <a:lnTo>
                    <a:pt x="11716" y="29705"/>
                  </a:lnTo>
                  <a:lnTo>
                    <a:pt x="42320" y="2439"/>
                  </a:lnTo>
                  <a:lnTo>
                    <a:pt x="53397" y="0"/>
                  </a:lnTo>
                  <a:lnTo>
                    <a:pt x="10196752" y="0"/>
                  </a:lnTo>
                  <a:lnTo>
                    <a:pt x="10238242" y="15621"/>
                  </a:lnTo>
                  <a:lnTo>
                    <a:pt x="10264062" y="51661"/>
                  </a:lnTo>
                  <a:lnTo>
                    <a:pt x="10267949" y="71196"/>
                  </a:lnTo>
                  <a:lnTo>
                    <a:pt x="10267949" y="1024178"/>
                  </a:lnTo>
                  <a:lnTo>
                    <a:pt x="10252325" y="1065668"/>
                  </a:lnTo>
                  <a:lnTo>
                    <a:pt x="10216287" y="1091487"/>
                  </a:lnTo>
                  <a:lnTo>
                    <a:pt x="10201706" y="1094885"/>
                  </a:lnTo>
                  <a:lnTo>
                    <a:pt x="10196752" y="1095374"/>
                  </a:lnTo>
                  <a:close/>
                </a:path>
              </a:pathLst>
            </a:custGeom>
            <a:solidFill>
              <a:srgbClr val="C7B187">
                <a:alpha val="10198"/>
              </a:srgbClr>
            </a:solidFill>
          </p:spPr>
          <p:txBody>
            <a:bodyPr wrap="square" lIns="0" tIns="0" rIns="0" bIns="0" rtlCol="0"/>
            <a:lstStyle/>
            <a:p>
              <a:endParaRPr/>
            </a:p>
          </p:txBody>
        </p:sp>
        <p:sp>
          <p:nvSpPr>
            <p:cNvPr id="55" name="object 55"/>
            <p:cNvSpPr/>
            <p:nvPr/>
          </p:nvSpPr>
          <p:spPr>
            <a:xfrm>
              <a:off x="952499" y="4896127"/>
              <a:ext cx="70485" cy="1095375"/>
            </a:xfrm>
            <a:custGeom>
              <a:avLst/>
              <a:gdLst/>
              <a:ahLst/>
              <a:cxnLst/>
              <a:rect l="l" t="t" r="r" b="b"/>
              <a:pathLst>
                <a:path w="70484" h="1095375">
                  <a:moveTo>
                    <a:pt x="70450" y="1094819"/>
                  </a:moveTo>
                  <a:lnTo>
                    <a:pt x="33857" y="1082266"/>
                  </a:lnTo>
                  <a:lnTo>
                    <a:pt x="5800" y="1048057"/>
                  </a:lnTo>
                  <a:lnTo>
                    <a:pt x="0" y="1018897"/>
                  </a:lnTo>
                  <a:lnTo>
                    <a:pt x="0" y="75922"/>
                  </a:lnTo>
                  <a:lnTo>
                    <a:pt x="12830" y="33579"/>
                  </a:lnTo>
                  <a:lnTo>
                    <a:pt x="47039" y="5522"/>
                  </a:lnTo>
                  <a:lnTo>
                    <a:pt x="70449" y="0"/>
                  </a:lnTo>
                  <a:lnTo>
                    <a:pt x="66287" y="1655"/>
                  </a:lnTo>
                  <a:lnTo>
                    <a:pt x="56951" y="9389"/>
                  </a:lnTo>
                  <a:lnTo>
                    <a:pt x="41000" y="46760"/>
                  </a:lnTo>
                  <a:lnTo>
                    <a:pt x="38100" y="75922"/>
                  </a:lnTo>
                  <a:lnTo>
                    <a:pt x="38100" y="1018897"/>
                  </a:lnTo>
                  <a:lnTo>
                    <a:pt x="44515" y="1061238"/>
                  </a:lnTo>
                  <a:lnTo>
                    <a:pt x="66287" y="1093162"/>
                  </a:lnTo>
                  <a:lnTo>
                    <a:pt x="70450" y="1094819"/>
                  </a:lnTo>
                  <a:close/>
                </a:path>
              </a:pathLst>
            </a:custGeom>
            <a:solidFill>
              <a:srgbClr val="C7B187"/>
            </a:solidFill>
          </p:spPr>
          <p:txBody>
            <a:bodyPr wrap="square" lIns="0" tIns="0" rIns="0" bIns="0" rtlCol="0"/>
            <a:lstStyle/>
            <a:p>
              <a:endParaRPr/>
            </a:p>
          </p:txBody>
        </p:sp>
        <p:pic>
          <p:nvPicPr>
            <p:cNvPr id="56" name="object 56"/>
            <p:cNvPicPr/>
            <p:nvPr/>
          </p:nvPicPr>
          <p:blipFill>
            <a:blip r:embed="rId2" cstate="print"/>
            <a:stretch>
              <a:fillRect/>
            </a:stretch>
          </p:blipFill>
          <p:spPr>
            <a:xfrm>
              <a:off x="1111448" y="5048249"/>
              <a:ext cx="158472" cy="152995"/>
            </a:xfrm>
            <a:prstGeom prst="rect">
              <a:avLst/>
            </a:prstGeom>
          </p:spPr>
        </p:pic>
      </p:grpSp>
      <p:sp>
        <p:nvSpPr>
          <p:cNvPr id="57" name="object 57"/>
          <p:cNvSpPr txBox="1"/>
          <p:nvPr/>
        </p:nvSpPr>
        <p:spPr>
          <a:xfrm>
            <a:off x="1098551" y="5163804"/>
            <a:ext cx="10041255" cy="935355"/>
          </a:xfrm>
          <a:prstGeom prst="rect">
            <a:avLst/>
          </a:prstGeom>
        </p:spPr>
        <p:txBody>
          <a:bodyPr vert="horz" wrap="square" lIns="0" tIns="83185" rIns="0" bIns="0" rtlCol="0">
            <a:spAutoFit/>
          </a:bodyPr>
          <a:lstStyle/>
          <a:p>
            <a:pPr marL="296545">
              <a:lnSpc>
                <a:spcPct val="100000"/>
              </a:lnSpc>
              <a:spcBef>
                <a:spcPts val="655"/>
              </a:spcBef>
            </a:pPr>
            <a:r>
              <a:rPr sz="1350" b="1" spc="-145" dirty="0">
                <a:solidFill>
                  <a:srgbClr val="C7B187"/>
                </a:solidFill>
                <a:latin typeface="Arial" panose="020B0604020202020204"/>
                <a:cs typeface="Arial" panose="020B0604020202020204"/>
              </a:rPr>
              <a:t>RDGFF</a:t>
            </a:r>
            <a:r>
              <a:rPr sz="1350" b="1" spc="-114" dirty="0">
                <a:solidFill>
                  <a:srgbClr val="C7B187"/>
                </a:solidFill>
                <a:latin typeface="Arial" panose="020B0604020202020204"/>
                <a:cs typeface="Arial" panose="020B0604020202020204"/>
              </a:rPr>
              <a:t> </a:t>
            </a:r>
            <a:r>
              <a:rPr sz="1350" b="1" spc="-135" dirty="0">
                <a:solidFill>
                  <a:srgbClr val="C7B187"/>
                </a:solidFill>
                <a:latin typeface="Arial" panose="020B0604020202020204"/>
                <a:cs typeface="Arial" panose="020B0604020202020204"/>
              </a:rPr>
              <a:t>Team</a:t>
            </a:r>
            <a:r>
              <a:rPr sz="1350" b="1" spc="-95" dirty="0">
                <a:solidFill>
                  <a:srgbClr val="C7B187"/>
                </a:solidFill>
                <a:latin typeface="Arial" panose="020B0604020202020204"/>
                <a:cs typeface="Arial" panose="020B0604020202020204"/>
              </a:rPr>
              <a:t> </a:t>
            </a:r>
            <a:r>
              <a:rPr sz="1350" b="1" spc="-30" dirty="0">
                <a:solidFill>
                  <a:srgbClr val="C7B187"/>
                </a:solidFill>
                <a:latin typeface="Arial" panose="020B0604020202020204"/>
                <a:cs typeface="Arial" panose="020B0604020202020204"/>
              </a:rPr>
              <a:t>Advantage</a:t>
            </a:r>
            <a:endParaRPr sz="1350" dirty="0">
              <a:latin typeface="Arial" panose="020B0604020202020204"/>
              <a:cs typeface="Arial" panose="020B0604020202020204"/>
            </a:endParaRPr>
          </a:p>
          <a:p>
            <a:pPr marL="12700" marR="5080">
              <a:lnSpc>
                <a:spcPct val="114000"/>
              </a:lnSpc>
              <a:spcBef>
                <a:spcPts val="260"/>
              </a:spcBef>
            </a:pPr>
            <a:r>
              <a:rPr sz="1150" spc="-75" dirty="0">
                <a:solidFill>
                  <a:srgbClr val="545454"/>
                </a:solidFill>
                <a:latin typeface="Montserrat" panose="00000500000000000000"/>
                <a:cs typeface="Montserrat" panose="00000500000000000000"/>
              </a:rPr>
              <a:t>The</a:t>
            </a:r>
            <a:r>
              <a:rPr sz="1150" dirty="0">
                <a:solidFill>
                  <a:srgbClr val="545454"/>
                </a:solidFill>
                <a:latin typeface="Montserrat" panose="00000500000000000000"/>
                <a:cs typeface="Montserrat" panose="00000500000000000000"/>
              </a:rPr>
              <a:t> </a:t>
            </a:r>
            <a:r>
              <a:rPr sz="1150" spc="-85" dirty="0">
                <a:solidFill>
                  <a:srgbClr val="545454"/>
                </a:solidFill>
                <a:latin typeface="Montserrat" panose="00000500000000000000"/>
                <a:cs typeface="Montserrat" panose="00000500000000000000"/>
              </a:rPr>
              <a:t>RDGFF</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investment</a:t>
            </a:r>
            <a:r>
              <a:rPr sz="1150" spc="5" dirty="0">
                <a:solidFill>
                  <a:srgbClr val="545454"/>
                </a:solidFill>
                <a:latin typeface="Montserrat" panose="00000500000000000000"/>
                <a:cs typeface="Montserrat" panose="00000500000000000000"/>
              </a:rPr>
              <a:t> </a:t>
            </a:r>
            <a:r>
              <a:rPr sz="1150" spc="-90" dirty="0">
                <a:solidFill>
                  <a:srgbClr val="545454"/>
                </a:solidFill>
                <a:latin typeface="Montserrat" panose="00000500000000000000"/>
                <a:cs typeface="Montserrat" panose="00000500000000000000"/>
              </a:rPr>
              <a:t>team</a:t>
            </a:r>
            <a:r>
              <a:rPr sz="1150" spc="5" dirty="0">
                <a:solidFill>
                  <a:srgbClr val="545454"/>
                </a:solidFill>
                <a:latin typeface="Montserrat" panose="00000500000000000000"/>
                <a:cs typeface="Montserrat" panose="00000500000000000000"/>
              </a:rPr>
              <a:t> </a:t>
            </a:r>
            <a:r>
              <a:rPr sz="1150" spc="-75" dirty="0">
                <a:solidFill>
                  <a:srgbClr val="545454"/>
                </a:solidFill>
                <a:latin typeface="Montserrat" panose="00000500000000000000"/>
                <a:cs typeface="Montserrat" panose="00000500000000000000"/>
              </a:rPr>
              <a:t>leverages</a:t>
            </a:r>
            <a:r>
              <a:rPr sz="1150" spc="5" dirty="0">
                <a:solidFill>
                  <a:srgbClr val="545454"/>
                </a:solidFill>
                <a:latin typeface="Montserrat" panose="00000500000000000000"/>
                <a:cs typeface="Montserrat" panose="00000500000000000000"/>
              </a:rPr>
              <a:t> </a:t>
            </a:r>
            <a:r>
              <a:rPr sz="1150" spc="-75" dirty="0">
                <a:solidFill>
                  <a:srgbClr val="545454"/>
                </a:solidFill>
                <a:latin typeface="Montserrat" panose="00000500000000000000"/>
                <a:cs typeface="Montserrat" panose="00000500000000000000"/>
              </a:rPr>
              <a:t>complementary</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expertise</a:t>
            </a:r>
            <a:r>
              <a:rPr sz="1150"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to</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deliver</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consistent</a:t>
            </a:r>
            <a:r>
              <a:rPr sz="1150" spc="5" dirty="0">
                <a:solidFill>
                  <a:srgbClr val="545454"/>
                </a:solidFill>
                <a:latin typeface="Montserrat" panose="00000500000000000000"/>
                <a:cs typeface="Montserrat" panose="00000500000000000000"/>
              </a:rPr>
              <a:t> </a:t>
            </a:r>
            <a:r>
              <a:rPr sz="1150" spc="-55" dirty="0">
                <a:solidFill>
                  <a:srgbClr val="545454"/>
                </a:solidFill>
                <a:latin typeface="Montserrat" panose="00000500000000000000"/>
                <a:cs typeface="Montserrat" panose="00000500000000000000"/>
              </a:rPr>
              <a:t>all-</a:t>
            </a:r>
            <a:r>
              <a:rPr sz="1150" spc="-75" dirty="0">
                <a:solidFill>
                  <a:srgbClr val="545454"/>
                </a:solidFill>
                <a:latin typeface="Montserrat" panose="00000500000000000000"/>
                <a:cs typeface="Montserrat" panose="00000500000000000000"/>
              </a:rPr>
              <a:t>weather</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performance</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across</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multiple</a:t>
            </a:r>
            <a:r>
              <a:rPr sz="1150"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asset</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classes</a:t>
            </a:r>
            <a:r>
              <a:rPr sz="1150" spc="5" dirty="0">
                <a:solidFill>
                  <a:srgbClr val="545454"/>
                </a:solidFill>
                <a:latin typeface="Montserrat" panose="00000500000000000000"/>
                <a:cs typeface="Montserrat" panose="00000500000000000000"/>
              </a:rPr>
              <a:t> </a:t>
            </a:r>
            <a:r>
              <a:rPr sz="1150" spc="-25" dirty="0">
                <a:solidFill>
                  <a:srgbClr val="545454"/>
                </a:solidFill>
                <a:latin typeface="Montserrat" panose="00000500000000000000"/>
                <a:cs typeface="Montserrat" panose="00000500000000000000"/>
              </a:rPr>
              <a:t>and </a:t>
            </a:r>
            <a:r>
              <a:rPr sz="1150" spc="-80" dirty="0">
                <a:solidFill>
                  <a:srgbClr val="545454"/>
                </a:solidFill>
                <a:latin typeface="Montserrat" panose="00000500000000000000"/>
                <a:cs typeface="Montserrat" panose="00000500000000000000"/>
              </a:rPr>
              <a:t>market</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cycles.</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Their</a:t>
            </a:r>
            <a:r>
              <a:rPr sz="1150" spc="10"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strength</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in</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identifying</a:t>
            </a:r>
            <a:r>
              <a:rPr sz="1150" spc="10"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idiosyncratic</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alpha</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opportunities</a:t>
            </a:r>
            <a:r>
              <a:rPr sz="1150" spc="10" dirty="0">
                <a:solidFill>
                  <a:srgbClr val="545454"/>
                </a:solidFill>
                <a:latin typeface="Montserrat" panose="00000500000000000000"/>
                <a:cs typeface="Montserrat" panose="00000500000000000000"/>
              </a:rPr>
              <a:t> </a:t>
            </a:r>
            <a:r>
              <a:rPr sz="1150" spc="-80" dirty="0">
                <a:solidFill>
                  <a:srgbClr val="545454"/>
                </a:solidFill>
                <a:latin typeface="Montserrat" panose="00000500000000000000"/>
                <a:cs typeface="Montserrat" panose="00000500000000000000"/>
              </a:rPr>
              <a:t>and</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implementing</a:t>
            </a:r>
            <a:r>
              <a:rPr sz="1150" spc="5"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balanced</a:t>
            </a:r>
            <a:r>
              <a:rPr sz="1150" spc="10" dirty="0">
                <a:solidFill>
                  <a:srgbClr val="545454"/>
                </a:solidFill>
                <a:latin typeface="Montserrat" panose="00000500000000000000"/>
                <a:cs typeface="Montserrat" panose="00000500000000000000"/>
              </a:rPr>
              <a:t> </a:t>
            </a:r>
            <a:r>
              <a:rPr sz="1150" spc="-75" dirty="0">
                <a:solidFill>
                  <a:srgbClr val="545454"/>
                </a:solidFill>
                <a:latin typeface="Montserrat" panose="00000500000000000000"/>
                <a:cs typeface="Montserrat" panose="00000500000000000000"/>
              </a:rPr>
              <a:t>50/50</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Asia-</a:t>
            </a:r>
            <a:r>
              <a:rPr sz="1150" spc="-80" dirty="0">
                <a:solidFill>
                  <a:srgbClr val="545454"/>
                </a:solidFill>
                <a:latin typeface="Montserrat" panose="00000500000000000000"/>
                <a:cs typeface="Montserrat" panose="00000500000000000000"/>
              </a:rPr>
              <a:t>US/EU</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allocation</a:t>
            </a:r>
            <a:r>
              <a:rPr sz="1150" spc="10"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ensures</a:t>
            </a:r>
            <a:r>
              <a:rPr sz="1150" spc="5" dirty="0">
                <a:solidFill>
                  <a:srgbClr val="545454"/>
                </a:solidFill>
                <a:latin typeface="Montserrat" panose="00000500000000000000"/>
                <a:cs typeface="Montserrat" panose="00000500000000000000"/>
              </a:rPr>
              <a:t> </a:t>
            </a:r>
            <a:r>
              <a:rPr sz="1150" spc="-10" dirty="0">
                <a:solidFill>
                  <a:srgbClr val="545454"/>
                </a:solidFill>
                <a:latin typeface="Montserrat" panose="00000500000000000000"/>
                <a:cs typeface="Montserrat" panose="00000500000000000000"/>
              </a:rPr>
              <a:t>optimal </a:t>
            </a:r>
            <a:r>
              <a:rPr sz="1150" spc="-60" dirty="0">
                <a:solidFill>
                  <a:srgbClr val="545454"/>
                </a:solidFill>
                <a:latin typeface="Montserrat" panose="00000500000000000000"/>
                <a:cs typeface="Montserrat" panose="00000500000000000000"/>
              </a:rPr>
              <a:t>diversification</a:t>
            </a:r>
            <a:r>
              <a:rPr sz="1150" dirty="0">
                <a:solidFill>
                  <a:srgbClr val="545454"/>
                </a:solidFill>
                <a:latin typeface="Montserrat" panose="00000500000000000000"/>
                <a:cs typeface="Montserrat" panose="00000500000000000000"/>
              </a:rPr>
              <a:t> </a:t>
            </a:r>
            <a:r>
              <a:rPr sz="1150" spc="-70" dirty="0">
                <a:solidFill>
                  <a:srgbClr val="545454"/>
                </a:solidFill>
                <a:latin typeface="Montserrat" panose="00000500000000000000"/>
                <a:cs typeface="Montserrat" panose="00000500000000000000"/>
              </a:rPr>
              <a:t>while</a:t>
            </a:r>
            <a:r>
              <a:rPr sz="1150" spc="5" dirty="0">
                <a:solidFill>
                  <a:srgbClr val="545454"/>
                </a:solidFill>
                <a:latin typeface="Montserrat" panose="00000500000000000000"/>
                <a:cs typeface="Montserrat" panose="00000500000000000000"/>
              </a:rPr>
              <a:t> </a:t>
            </a:r>
            <a:r>
              <a:rPr sz="1150" spc="-60" dirty="0">
                <a:solidFill>
                  <a:srgbClr val="545454"/>
                </a:solidFill>
                <a:latin typeface="Montserrat" panose="00000500000000000000"/>
                <a:cs typeface="Montserrat" panose="00000500000000000000"/>
              </a:rPr>
              <a:t>capitalizing</a:t>
            </a:r>
            <a:r>
              <a:rPr sz="1150" dirty="0">
                <a:solidFill>
                  <a:srgbClr val="545454"/>
                </a:solidFill>
                <a:latin typeface="Montserrat" panose="00000500000000000000"/>
                <a:cs typeface="Montserrat" panose="00000500000000000000"/>
              </a:rPr>
              <a:t> </a:t>
            </a:r>
            <a:r>
              <a:rPr sz="1150" spc="-75" dirty="0">
                <a:solidFill>
                  <a:srgbClr val="545454"/>
                </a:solidFill>
                <a:latin typeface="Montserrat" panose="00000500000000000000"/>
                <a:cs typeface="Montserrat" panose="00000500000000000000"/>
              </a:rPr>
              <a:t>on</a:t>
            </a:r>
            <a:r>
              <a:rPr sz="1150" spc="5"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unique</a:t>
            </a:r>
            <a:r>
              <a:rPr sz="1150" dirty="0">
                <a:solidFill>
                  <a:srgbClr val="545454"/>
                </a:solidFill>
                <a:latin typeface="Montserrat" panose="00000500000000000000"/>
                <a:cs typeface="Montserrat" panose="00000500000000000000"/>
              </a:rPr>
              <a:t> </a:t>
            </a:r>
            <a:r>
              <a:rPr sz="1150" spc="-65" dirty="0">
                <a:solidFill>
                  <a:srgbClr val="545454"/>
                </a:solidFill>
                <a:latin typeface="Montserrat" panose="00000500000000000000"/>
                <a:cs typeface="Montserrat" panose="00000500000000000000"/>
              </a:rPr>
              <a:t>regional</a:t>
            </a:r>
            <a:r>
              <a:rPr sz="1150" spc="5" dirty="0">
                <a:solidFill>
                  <a:srgbClr val="545454"/>
                </a:solidFill>
                <a:latin typeface="Montserrat" panose="00000500000000000000"/>
                <a:cs typeface="Montserrat" panose="00000500000000000000"/>
              </a:rPr>
              <a:t> </a:t>
            </a:r>
            <a:r>
              <a:rPr sz="1150" spc="-10" dirty="0">
                <a:solidFill>
                  <a:srgbClr val="545454"/>
                </a:solidFill>
                <a:latin typeface="Montserrat" panose="00000500000000000000"/>
                <a:cs typeface="Montserrat" panose="00000500000000000000"/>
              </a:rPr>
              <a:t>insights.</a:t>
            </a:r>
            <a:endParaRPr sz="1150" dirty="0">
              <a:latin typeface="Montserrat" panose="00000500000000000000"/>
              <a:cs typeface="Montserrat" panose="00000500000000000000"/>
            </a:endParaRPr>
          </a:p>
        </p:txBody>
      </p:sp>
      <p:graphicFrame>
        <p:nvGraphicFramePr>
          <p:cNvPr id="60" name="Table 59"/>
          <p:cNvGraphicFramePr>
            <a:graphicFrameLocks noGrp="1"/>
          </p:cNvGraphicFramePr>
          <p:nvPr/>
        </p:nvGraphicFramePr>
        <p:xfrm>
          <a:off x="6934200" y="1698521"/>
          <a:ext cx="4311650" cy="3292869"/>
        </p:xfrm>
        <a:graphic>
          <a:graphicData uri="http://schemas.openxmlformats.org/drawingml/2006/table">
            <a:tbl>
              <a:tblPr firstRow="1" bandRow="1">
                <a:gradFill rotWithShape="1">
                  <a:gsLst>
                    <a:gs pos="0">
                      <a:srgbClr val="F2EFEA">
                        <a:satMod val="103000"/>
                        <a:lumMod val="102000"/>
                        <a:tint val="94000"/>
                      </a:srgbClr>
                    </a:gs>
                    <a:gs pos="50000">
                      <a:srgbClr val="F2EFEA">
                        <a:satMod val="110000"/>
                        <a:lumMod val="100000"/>
                        <a:shade val="100000"/>
                      </a:srgbClr>
                    </a:gs>
                    <a:gs pos="100000">
                      <a:srgbClr val="F2EFEA">
                        <a:lumMod val="99000"/>
                        <a:satMod val="120000"/>
                        <a:shade val="78000"/>
                      </a:srgbClr>
                    </a:gs>
                  </a:gsLst>
                  <a:lin ang="5400000" scaled="0"/>
                </a:gradFill>
                <a:effectLst>
                  <a:outerShdw blurRad="57150" dist="19050" dir="5400000" algn="ctr" rotWithShape="0">
                    <a:srgbClr val="000000">
                      <a:alpha val="63000"/>
                    </a:srgbClr>
                  </a:outerShdw>
                </a:effectLst>
              </a:tblPr>
              <a:tblGrid>
                <a:gridCol w="4311650">
                  <a:extLst>
                    <a:ext uri="{9D8B030D-6E8A-4147-A177-3AD203B41FA5}">
                      <a16:colId xmlns:a16="http://schemas.microsoft.com/office/drawing/2014/main" val="20000"/>
                    </a:ext>
                  </a:extLst>
                </a:gridCol>
              </a:tblGrid>
              <a:tr h="1187874">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r>
                        <a:rPr lang="en-US" altLang="zh-TW" b="1" dirty="0">
                          <a:solidFill>
                            <a:srgbClr val="000000"/>
                          </a:solidFill>
                          <a:latin typeface="+mn-lt"/>
                        </a:rPr>
                        <a:t>                                                           </a:t>
                      </a:r>
                      <a:endParaRPr lang="en-US" b="1" dirty="0">
                        <a:solidFill>
                          <a:srgbClr val="000000"/>
                        </a:solidFill>
                        <a:latin typeface="+mn-lt"/>
                      </a:endParaRP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w="6350" cap="flat" cmpd="sng" algn="ctr">
                      <a:solidFill>
                        <a:srgbClr val="F2EFEA">
                          <a:tint val="50000"/>
                        </a:srgbClr>
                      </a:solidFill>
                      <a:prstDash val="solid"/>
                      <a:miter lim="800000"/>
                    </a:lnT>
                    <a:lnB w="19050" cap="flat" cmpd="sng" algn="ctr">
                      <a:solidFill>
                        <a:srgbClr val="FFFFFF"/>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7121">
                <a:tc>
                  <a:txBody>
                    <a:bodyPr/>
                    <a:lstStyle>
                      <a:lvl1pPr marL="0">
                        <a:defRPr>
                          <a:solidFill>
                            <a:schemeClr val="lt1"/>
                          </a:solidFill>
                          <a:latin typeface="Calibri" panose="020F0502020204030204"/>
                        </a:defRPr>
                      </a:lvl1pPr>
                      <a:lvl2pPr marL="457200">
                        <a:defRPr>
                          <a:solidFill>
                            <a:schemeClr val="lt1"/>
                          </a:solidFill>
                          <a:latin typeface="Calibri" panose="020F0502020204030204"/>
                        </a:defRPr>
                      </a:lvl2pPr>
                      <a:lvl3pPr marL="914400">
                        <a:defRPr>
                          <a:solidFill>
                            <a:schemeClr val="lt1"/>
                          </a:solidFill>
                          <a:latin typeface="Calibri" panose="020F0502020204030204"/>
                        </a:defRPr>
                      </a:lvl3pPr>
                      <a:lvl4pPr marL="1371600">
                        <a:defRPr>
                          <a:solidFill>
                            <a:schemeClr val="lt1"/>
                          </a:solidFill>
                          <a:latin typeface="Calibri" panose="020F0502020204030204"/>
                        </a:defRPr>
                      </a:lvl4pPr>
                      <a:lvl5pPr marL="1828800">
                        <a:defRPr>
                          <a:solidFill>
                            <a:schemeClr val="lt1"/>
                          </a:solidFill>
                          <a:latin typeface="Calibri" panose="020F0502020204030204"/>
                        </a:defRPr>
                      </a:lvl5pPr>
                      <a:lvl6pPr marL="2286000">
                        <a:defRPr>
                          <a:solidFill>
                            <a:schemeClr val="lt1"/>
                          </a:solidFill>
                          <a:latin typeface="Calibri" panose="020F0502020204030204"/>
                        </a:defRPr>
                      </a:lvl6pPr>
                      <a:lvl7pPr marL="2743200">
                        <a:defRPr>
                          <a:solidFill>
                            <a:schemeClr val="lt1"/>
                          </a:solidFill>
                          <a:latin typeface="Calibri" panose="020F0502020204030204"/>
                        </a:defRPr>
                      </a:lvl7pPr>
                      <a:lvl8pPr marL="3200400">
                        <a:defRPr>
                          <a:solidFill>
                            <a:schemeClr val="lt1"/>
                          </a:solidFill>
                          <a:latin typeface="Calibri" panose="020F0502020204030204"/>
                        </a:defRPr>
                      </a:lvl8pPr>
                      <a:lvl9pPr marL="3657600">
                        <a:defRPr>
                          <a:solidFill>
                            <a:schemeClr val="lt1"/>
                          </a:solidFill>
                          <a:latin typeface="Calibri" panose="020F0502020204030204"/>
                        </a:defRPr>
                      </a:lvl9pPr>
                    </a:lstStyle>
                    <a:p>
                      <a:r>
                        <a:rPr lang="zh-TW" altLang="en-US" b="1" dirty="0">
                          <a:solidFill>
                            <a:srgbClr val="000000"/>
                          </a:solidFill>
                          <a:latin typeface="Montserrat" panose="00000500000000000000" pitchFamily="2" charset="0"/>
                        </a:rPr>
                        <a:t>                                               </a:t>
                      </a:r>
                      <a:r>
                        <a:rPr lang="en-US" altLang="zh-TW" sz="1000" b="1" dirty="0">
                          <a:solidFill>
                            <a:srgbClr val="000000"/>
                          </a:solidFill>
                          <a:latin typeface="Montserrat" panose="00000500000000000000" pitchFamily="2" charset="0"/>
                        </a:rPr>
                        <a:t>Mid-Back Office</a:t>
                      </a:r>
                      <a:endParaRPr lang="en-US" sz="1000" b="1" dirty="0">
                        <a:solidFill>
                          <a:srgbClr val="000000"/>
                        </a:solidFill>
                        <a:latin typeface="Montserrat" panose="00000500000000000000" pitchFamily="2" charset="0"/>
                      </a:endParaRP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w="19050" cap="flat" cmpd="sng" algn="ctr">
                      <a:solidFill>
                        <a:srgbClr val="FFFFFF"/>
                      </a:solidFill>
                      <a:prstDash val="solid"/>
                      <a:miter lim="800000"/>
                    </a:lnT>
                    <a:lnB>
                      <a:noFill/>
                    </a:lnB>
                    <a:lnTlToBr w="12700" cmpd="sng">
                      <a:noFill/>
                      <a:prstDash val="solid"/>
                    </a:lnTlToBr>
                    <a:lnBlToTr w="12700" cmpd="sng">
                      <a:noFill/>
                      <a:prstDash val="solid"/>
                    </a:lnBlToTr>
                    <a:solidFill>
                      <a:srgbClr val="FFFFFF">
                        <a:alpha val="20000"/>
                      </a:srgbClr>
                    </a:solidFill>
                  </a:tcPr>
                </a:tc>
                <a:extLst>
                  <a:ext uri="{0D108BD9-81ED-4DB2-BD59-A6C34878D82A}">
                    <a16:rowId xmlns:a16="http://schemas.microsoft.com/office/drawing/2014/main" val="10001"/>
                  </a:ext>
                </a:extLst>
              </a:tr>
              <a:tr h="1187874">
                <a:tc>
                  <a:txBody>
                    <a:bodyPr/>
                    <a:lstStyle>
                      <a:lvl1pPr marL="0">
                        <a:defRPr>
                          <a:solidFill>
                            <a:schemeClr val="lt1"/>
                          </a:solidFill>
                          <a:latin typeface="Calibri" panose="020F0502020204030204"/>
                        </a:defRPr>
                      </a:lvl1pPr>
                      <a:lvl2pPr marL="457200">
                        <a:defRPr>
                          <a:solidFill>
                            <a:schemeClr val="lt1"/>
                          </a:solidFill>
                          <a:latin typeface="Calibri" panose="020F0502020204030204"/>
                        </a:defRPr>
                      </a:lvl2pPr>
                      <a:lvl3pPr marL="914400">
                        <a:defRPr>
                          <a:solidFill>
                            <a:schemeClr val="lt1"/>
                          </a:solidFill>
                          <a:latin typeface="Calibri" panose="020F0502020204030204"/>
                        </a:defRPr>
                      </a:lvl3pPr>
                      <a:lvl4pPr marL="1371600">
                        <a:defRPr>
                          <a:solidFill>
                            <a:schemeClr val="lt1"/>
                          </a:solidFill>
                          <a:latin typeface="Calibri" panose="020F0502020204030204"/>
                        </a:defRPr>
                      </a:lvl4pPr>
                      <a:lvl5pPr marL="1828800">
                        <a:defRPr>
                          <a:solidFill>
                            <a:schemeClr val="lt1"/>
                          </a:solidFill>
                          <a:latin typeface="Calibri" panose="020F0502020204030204"/>
                        </a:defRPr>
                      </a:lvl5pPr>
                      <a:lvl6pPr marL="2286000">
                        <a:defRPr>
                          <a:solidFill>
                            <a:schemeClr val="lt1"/>
                          </a:solidFill>
                          <a:latin typeface="Calibri" panose="020F0502020204030204"/>
                        </a:defRPr>
                      </a:lvl6pPr>
                      <a:lvl7pPr marL="2743200">
                        <a:defRPr>
                          <a:solidFill>
                            <a:schemeClr val="lt1"/>
                          </a:solidFill>
                          <a:latin typeface="Calibri" panose="020F0502020204030204"/>
                        </a:defRPr>
                      </a:lvl7pPr>
                      <a:lvl8pPr marL="3200400">
                        <a:defRPr>
                          <a:solidFill>
                            <a:schemeClr val="lt1"/>
                          </a:solidFill>
                          <a:latin typeface="Calibri" panose="020F0502020204030204"/>
                        </a:defRPr>
                      </a:lvl8pPr>
                      <a:lvl9pPr marL="3657600">
                        <a:defRPr>
                          <a:solidFill>
                            <a:schemeClr val="lt1"/>
                          </a:solidFill>
                          <a:latin typeface="Calibri" panose="020F0502020204030204"/>
                        </a:defRPr>
                      </a:lvl9pPr>
                    </a:lstStyle>
                    <a:p>
                      <a:endParaRPr lang="en-US" b="1" dirty="0">
                        <a:solidFill>
                          <a:srgbClr val="000000"/>
                        </a:solidFill>
                        <a:latin typeface="+mn-lt"/>
                      </a:endParaRP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a:noFill/>
                    </a:lnT>
                    <a:lnB w="6350" cap="flat" cmpd="sng" algn="ctr">
                      <a:solidFill>
                        <a:srgbClr val="F2EFEA">
                          <a:tint val="50000"/>
                        </a:srgbClr>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61" name="Table 60"/>
          <p:cNvGraphicFramePr>
            <a:graphicFrameLocks noGrp="1"/>
          </p:cNvGraphicFramePr>
          <p:nvPr/>
        </p:nvGraphicFramePr>
        <p:xfrm>
          <a:off x="992507" y="1764615"/>
          <a:ext cx="5740399" cy="3245361"/>
        </p:xfrm>
        <a:graphic>
          <a:graphicData uri="http://schemas.openxmlformats.org/drawingml/2006/table">
            <a:tbl>
              <a:tblPr firstRow="1" bandRow="1">
                <a:gradFill rotWithShape="1">
                  <a:gsLst>
                    <a:gs pos="0">
                      <a:srgbClr val="F2EFEA">
                        <a:satMod val="103000"/>
                        <a:lumMod val="102000"/>
                        <a:tint val="94000"/>
                      </a:srgbClr>
                    </a:gs>
                    <a:gs pos="50000">
                      <a:srgbClr val="F2EFEA">
                        <a:satMod val="110000"/>
                        <a:lumMod val="100000"/>
                        <a:shade val="100000"/>
                      </a:srgbClr>
                    </a:gs>
                    <a:gs pos="100000">
                      <a:srgbClr val="F2EFEA">
                        <a:lumMod val="99000"/>
                        <a:satMod val="120000"/>
                        <a:shade val="78000"/>
                      </a:srgbClr>
                    </a:gs>
                  </a:gsLst>
                  <a:lin ang="5400000" scaled="0"/>
                </a:gradFill>
                <a:effectLst>
                  <a:outerShdw blurRad="57150" dist="19050" dir="5400000" algn="ctr" rotWithShape="0">
                    <a:srgbClr val="000000">
                      <a:alpha val="63000"/>
                    </a:srgbClr>
                  </a:outerShdw>
                </a:effectLst>
              </a:tblPr>
              <a:tblGrid>
                <a:gridCol w="5740399">
                  <a:extLst>
                    <a:ext uri="{9D8B030D-6E8A-4147-A177-3AD203B41FA5}">
                      <a16:colId xmlns:a16="http://schemas.microsoft.com/office/drawing/2014/main" val="20000"/>
                    </a:ext>
                  </a:extLst>
                </a:gridCol>
              </a:tblGrid>
              <a:tr h="1119672">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r>
                        <a:rPr lang="en-US" sz="1000" b="1" dirty="0">
                          <a:solidFill>
                            <a:srgbClr val="000000"/>
                          </a:solidFill>
                          <a:latin typeface="Montserrat" panose="00000500000000000000" pitchFamily="2" charset="0"/>
                        </a:rPr>
                        <a:t>Strategic Level</a:t>
                      </a: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w="6350" cap="flat" cmpd="sng" algn="ctr">
                      <a:solidFill>
                        <a:srgbClr val="F2EFEA">
                          <a:tint val="50000"/>
                        </a:srgbClr>
                      </a:solidFill>
                      <a:prstDash val="solid"/>
                      <a:miter lim="800000"/>
                    </a:lnT>
                    <a:lnB w="19050" cap="flat" cmpd="sng" algn="ctr">
                      <a:solidFill>
                        <a:srgbClr val="FFFFFF"/>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06017">
                <a:tc>
                  <a:txBody>
                    <a:bodyPr/>
                    <a:lstStyle>
                      <a:lvl1pPr marL="0">
                        <a:defRPr>
                          <a:solidFill>
                            <a:schemeClr val="lt1"/>
                          </a:solidFill>
                          <a:latin typeface="Calibri" panose="020F0502020204030204"/>
                        </a:defRPr>
                      </a:lvl1pPr>
                      <a:lvl2pPr marL="457200">
                        <a:defRPr>
                          <a:solidFill>
                            <a:schemeClr val="lt1"/>
                          </a:solidFill>
                          <a:latin typeface="Calibri" panose="020F0502020204030204"/>
                        </a:defRPr>
                      </a:lvl2pPr>
                      <a:lvl3pPr marL="914400">
                        <a:defRPr>
                          <a:solidFill>
                            <a:schemeClr val="lt1"/>
                          </a:solidFill>
                          <a:latin typeface="Calibri" panose="020F0502020204030204"/>
                        </a:defRPr>
                      </a:lvl3pPr>
                      <a:lvl4pPr marL="1371600">
                        <a:defRPr>
                          <a:solidFill>
                            <a:schemeClr val="lt1"/>
                          </a:solidFill>
                          <a:latin typeface="Calibri" panose="020F0502020204030204"/>
                        </a:defRPr>
                      </a:lvl4pPr>
                      <a:lvl5pPr marL="1828800">
                        <a:defRPr>
                          <a:solidFill>
                            <a:schemeClr val="lt1"/>
                          </a:solidFill>
                          <a:latin typeface="Calibri" panose="020F0502020204030204"/>
                        </a:defRPr>
                      </a:lvl5pPr>
                      <a:lvl6pPr marL="2286000">
                        <a:defRPr>
                          <a:solidFill>
                            <a:schemeClr val="lt1"/>
                          </a:solidFill>
                          <a:latin typeface="Calibri" panose="020F0502020204030204"/>
                        </a:defRPr>
                      </a:lvl6pPr>
                      <a:lvl7pPr marL="2743200">
                        <a:defRPr>
                          <a:solidFill>
                            <a:schemeClr val="lt1"/>
                          </a:solidFill>
                          <a:latin typeface="Calibri" panose="020F0502020204030204"/>
                        </a:defRPr>
                      </a:lvl7pPr>
                      <a:lvl8pPr marL="3200400">
                        <a:defRPr>
                          <a:solidFill>
                            <a:schemeClr val="lt1"/>
                          </a:solidFill>
                          <a:latin typeface="Calibri" panose="020F0502020204030204"/>
                        </a:defRPr>
                      </a:lvl8pPr>
                      <a:lvl9pPr marL="3657600">
                        <a:defRPr>
                          <a:solidFill>
                            <a:schemeClr val="lt1"/>
                          </a:solidFill>
                          <a:latin typeface="Calibri" panose="020F0502020204030204"/>
                        </a:defRPr>
                      </a:lvl9pPr>
                    </a:lstStyle>
                    <a:p>
                      <a:r>
                        <a:rPr lang="en-US" sz="1000" b="1" dirty="0">
                          <a:solidFill>
                            <a:srgbClr val="000000"/>
                          </a:solidFill>
                          <a:latin typeface="Montserrat" panose="00000500000000000000" pitchFamily="2" charset="0"/>
                        </a:rPr>
                        <a:t>Research </a:t>
                      </a:r>
                      <a:r>
                        <a:rPr lang="en-US" altLang="zh-TW" sz="1000" b="1" dirty="0">
                          <a:solidFill>
                            <a:srgbClr val="000000"/>
                          </a:solidFill>
                          <a:latin typeface="Montserrat" panose="00000500000000000000" pitchFamily="2" charset="0"/>
                        </a:rPr>
                        <a:t>Team </a:t>
                      </a:r>
                      <a:endParaRPr lang="en-US" sz="1000" b="1" dirty="0">
                        <a:solidFill>
                          <a:srgbClr val="000000"/>
                        </a:solidFill>
                        <a:latin typeface="Montserrat" panose="00000500000000000000" pitchFamily="2" charset="0"/>
                      </a:endParaRP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w="19050" cap="flat" cmpd="sng" algn="ctr">
                      <a:solidFill>
                        <a:srgbClr val="FFFFFF"/>
                      </a:solidFill>
                      <a:prstDash val="solid"/>
                      <a:miter lim="800000"/>
                    </a:lnT>
                    <a:lnB>
                      <a:noFill/>
                    </a:lnB>
                    <a:lnTlToBr w="12700" cmpd="sng">
                      <a:noFill/>
                      <a:prstDash val="solid"/>
                    </a:lnTlToBr>
                    <a:lnBlToTr w="12700" cmpd="sng">
                      <a:noFill/>
                      <a:prstDash val="solid"/>
                    </a:lnBlToTr>
                    <a:solidFill>
                      <a:srgbClr val="FFFFFF">
                        <a:alpha val="20000"/>
                      </a:srgbClr>
                    </a:solidFill>
                  </a:tcPr>
                </a:tc>
                <a:extLst>
                  <a:ext uri="{0D108BD9-81ED-4DB2-BD59-A6C34878D82A}">
                    <a16:rowId xmlns:a16="http://schemas.microsoft.com/office/drawing/2014/main" val="10001"/>
                  </a:ext>
                </a:extLst>
              </a:tr>
              <a:tr h="1119672">
                <a:tc>
                  <a:txBody>
                    <a:bodyPr/>
                    <a:lstStyle>
                      <a:lvl1pPr marL="0">
                        <a:defRPr>
                          <a:solidFill>
                            <a:schemeClr val="lt1"/>
                          </a:solidFill>
                          <a:latin typeface="Calibri" panose="020F0502020204030204"/>
                        </a:defRPr>
                      </a:lvl1pPr>
                      <a:lvl2pPr marL="457200">
                        <a:defRPr>
                          <a:solidFill>
                            <a:schemeClr val="lt1"/>
                          </a:solidFill>
                          <a:latin typeface="Calibri" panose="020F0502020204030204"/>
                        </a:defRPr>
                      </a:lvl2pPr>
                      <a:lvl3pPr marL="914400">
                        <a:defRPr>
                          <a:solidFill>
                            <a:schemeClr val="lt1"/>
                          </a:solidFill>
                          <a:latin typeface="Calibri" panose="020F0502020204030204"/>
                        </a:defRPr>
                      </a:lvl3pPr>
                      <a:lvl4pPr marL="1371600">
                        <a:defRPr>
                          <a:solidFill>
                            <a:schemeClr val="lt1"/>
                          </a:solidFill>
                          <a:latin typeface="Calibri" panose="020F0502020204030204"/>
                        </a:defRPr>
                      </a:lvl4pPr>
                      <a:lvl5pPr marL="1828800">
                        <a:defRPr>
                          <a:solidFill>
                            <a:schemeClr val="lt1"/>
                          </a:solidFill>
                          <a:latin typeface="Calibri" panose="020F0502020204030204"/>
                        </a:defRPr>
                      </a:lvl5pPr>
                      <a:lvl6pPr marL="2286000">
                        <a:defRPr>
                          <a:solidFill>
                            <a:schemeClr val="lt1"/>
                          </a:solidFill>
                          <a:latin typeface="Calibri" panose="020F0502020204030204"/>
                        </a:defRPr>
                      </a:lvl6pPr>
                      <a:lvl7pPr marL="2743200">
                        <a:defRPr>
                          <a:solidFill>
                            <a:schemeClr val="lt1"/>
                          </a:solidFill>
                          <a:latin typeface="Calibri" panose="020F0502020204030204"/>
                        </a:defRPr>
                      </a:lvl7pPr>
                      <a:lvl8pPr marL="3200400">
                        <a:defRPr>
                          <a:solidFill>
                            <a:schemeClr val="lt1"/>
                          </a:solidFill>
                          <a:latin typeface="Calibri" panose="020F0502020204030204"/>
                        </a:defRPr>
                      </a:lvl8pPr>
                      <a:lvl9pPr marL="3657600">
                        <a:defRPr>
                          <a:solidFill>
                            <a:schemeClr val="lt1"/>
                          </a:solidFill>
                          <a:latin typeface="Calibri" panose="020F0502020204030204"/>
                        </a:defRPr>
                      </a:lvl9pPr>
                    </a:lstStyle>
                    <a:p>
                      <a:endParaRPr lang="en-US" b="1" dirty="0">
                        <a:solidFill>
                          <a:srgbClr val="000000"/>
                        </a:solidFill>
                        <a:latin typeface="+mn-lt"/>
                      </a:endParaRPr>
                    </a:p>
                  </a:txBody>
                  <a:tcPr>
                    <a:lnL w="6350" cap="flat" cmpd="sng" algn="ctr">
                      <a:solidFill>
                        <a:srgbClr val="F2EFEA">
                          <a:tint val="50000"/>
                        </a:srgbClr>
                      </a:solidFill>
                      <a:prstDash val="solid"/>
                      <a:miter lim="800000"/>
                    </a:lnL>
                    <a:lnR w="6350" cap="flat" cmpd="sng" algn="ctr">
                      <a:solidFill>
                        <a:srgbClr val="F2EFEA">
                          <a:tint val="50000"/>
                        </a:srgbClr>
                      </a:solidFill>
                      <a:prstDash val="solid"/>
                      <a:miter lim="800000"/>
                    </a:lnR>
                    <a:lnT>
                      <a:noFill/>
                    </a:lnT>
                    <a:lnB w="6350" cap="flat" cmpd="sng" algn="ctr">
                      <a:solidFill>
                        <a:srgbClr val="F2EFEA">
                          <a:tint val="50000"/>
                        </a:srgbClr>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 name="Group 3"/>
          <p:cNvGrpSpPr/>
          <p:nvPr/>
        </p:nvGrpSpPr>
        <p:grpSpPr>
          <a:xfrm>
            <a:off x="1637088" y="1937348"/>
            <a:ext cx="8566351" cy="2917385"/>
            <a:chOff x="1637088" y="1937348"/>
            <a:chExt cx="8566351" cy="2917385"/>
          </a:xfrm>
        </p:grpSpPr>
        <p:sp>
          <p:nvSpPr>
            <p:cNvPr id="5" name="Freeform: Shape 4"/>
            <p:cNvSpPr/>
            <p:nvPr/>
          </p:nvSpPr>
          <p:spPr>
            <a:xfrm>
              <a:off x="6717823" y="2610441"/>
              <a:ext cx="2695186" cy="440307"/>
            </a:xfrm>
            <a:custGeom>
              <a:avLst/>
              <a:gdLst/>
              <a:ahLst/>
              <a:cxnLst/>
              <a:rect l="0" t="0" r="0" b="0"/>
              <a:pathLst>
                <a:path>
                  <a:moveTo>
                    <a:pt x="0" y="0"/>
                  </a:moveTo>
                  <a:lnTo>
                    <a:pt x="0" y="269430"/>
                  </a:lnTo>
                  <a:lnTo>
                    <a:pt x="2680228" y="269430"/>
                  </a:lnTo>
                  <a:lnTo>
                    <a:pt x="2680228" y="433551"/>
                  </a:lnTo>
                </a:path>
              </a:pathLst>
            </a:custGeom>
            <a:noFill/>
            <a:ln w="12700" cap="flat" cmpd="sng" algn="ctr">
              <a:solidFill>
                <a:srgbClr val="BDAD96">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6" name="Freeform: Shape 5"/>
            <p:cNvSpPr/>
            <p:nvPr/>
          </p:nvSpPr>
          <p:spPr>
            <a:xfrm>
              <a:off x="7731995" y="3703728"/>
              <a:ext cx="1691432" cy="388897"/>
            </a:xfrm>
            <a:custGeom>
              <a:avLst/>
              <a:gdLst/>
              <a:ahLst/>
              <a:cxnLst/>
              <a:rect l="0" t="0" r="0" b="0"/>
              <a:pathLst>
                <a:path>
                  <a:moveTo>
                    <a:pt x="0" y="0"/>
                  </a:moveTo>
                  <a:lnTo>
                    <a:pt x="0" y="242273"/>
                  </a:lnTo>
                  <a:lnTo>
                    <a:pt x="1825640" y="242273"/>
                  </a:lnTo>
                  <a:lnTo>
                    <a:pt x="1825640" y="406393"/>
                  </a:lnTo>
                </a:path>
              </a:pathLst>
            </a:custGeom>
            <a:noFill/>
            <a:ln w="12700" cap="flat" cmpd="sng" algn="ctr">
              <a:solidFill>
                <a:srgbClr val="BDAD96">
                  <a:shade val="8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Shape 6"/>
            <p:cNvSpPr/>
            <p:nvPr/>
          </p:nvSpPr>
          <p:spPr>
            <a:xfrm>
              <a:off x="7686275" y="3703728"/>
              <a:ext cx="91440" cy="370569"/>
            </a:xfrm>
            <a:custGeom>
              <a:avLst/>
              <a:gdLst/>
              <a:ahLst/>
              <a:cxnLst/>
              <a:rect l="0" t="0" r="0" b="0"/>
              <a:pathLst>
                <a:path>
                  <a:moveTo>
                    <a:pt x="45720" y="0"/>
                  </a:moveTo>
                  <a:lnTo>
                    <a:pt x="45720" y="242273"/>
                  </a:lnTo>
                  <a:lnTo>
                    <a:pt x="48763" y="242273"/>
                  </a:lnTo>
                  <a:lnTo>
                    <a:pt x="48763" y="406393"/>
                  </a:lnTo>
                </a:path>
              </a:pathLst>
            </a:custGeom>
            <a:noFill/>
            <a:ln w="12700" cap="flat" cmpd="sng" algn="ctr">
              <a:solidFill>
                <a:srgbClr val="BDAD96">
                  <a:shade val="8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8" name="Freeform: Shape 7"/>
            <p:cNvSpPr/>
            <p:nvPr/>
          </p:nvSpPr>
          <p:spPr>
            <a:xfrm>
              <a:off x="6717823" y="2610441"/>
              <a:ext cx="1014171" cy="420195"/>
            </a:xfrm>
            <a:custGeom>
              <a:avLst/>
              <a:gdLst/>
              <a:ahLst/>
              <a:cxnLst/>
              <a:rect l="0" t="0" r="0" b="0"/>
              <a:pathLst>
                <a:path>
                  <a:moveTo>
                    <a:pt x="0" y="0"/>
                  </a:moveTo>
                  <a:lnTo>
                    <a:pt x="0" y="269430"/>
                  </a:lnTo>
                  <a:lnTo>
                    <a:pt x="857630" y="269430"/>
                  </a:lnTo>
                  <a:lnTo>
                    <a:pt x="857630" y="433551"/>
                  </a:lnTo>
                </a:path>
              </a:pathLst>
            </a:custGeom>
            <a:noFill/>
            <a:ln w="12700" cap="flat" cmpd="sng" algn="ctr">
              <a:solidFill>
                <a:srgbClr val="BDAD96">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9" name="Freeform: Shape 8"/>
            <p:cNvSpPr/>
            <p:nvPr/>
          </p:nvSpPr>
          <p:spPr>
            <a:xfrm>
              <a:off x="4031228" y="3703728"/>
              <a:ext cx="1744130" cy="388897"/>
            </a:xfrm>
            <a:custGeom>
              <a:avLst/>
              <a:gdLst/>
              <a:ahLst/>
              <a:cxnLst/>
              <a:rect l="0" t="0" r="0" b="0"/>
              <a:pathLst>
                <a:path>
                  <a:moveTo>
                    <a:pt x="0" y="0"/>
                  </a:moveTo>
                  <a:lnTo>
                    <a:pt x="0" y="242273"/>
                  </a:lnTo>
                  <a:lnTo>
                    <a:pt x="1822597" y="242273"/>
                  </a:lnTo>
                  <a:lnTo>
                    <a:pt x="1822597" y="406393"/>
                  </a:lnTo>
                </a:path>
              </a:pathLst>
            </a:custGeom>
            <a:noFill/>
            <a:ln w="12700" cap="flat" cmpd="sng" algn="ctr">
              <a:solidFill>
                <a:srgbClr val="BDAD96">
                  <a:shade val="8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0" name="Freeform: Shape 9"/>
            <p:cNvSpPr/>
            <p:nvPr/>
          </p:nvSpPr>
          <p:spPr>
            <a:xfrm>
              <a:off x="3985508" y="3703728"/>
              <a:ext cx="91440" cy="388897"/>
            </a:xfrm>
            <a:custGeom>
              <a:avLst/>
              <a:gdLst/>
              <a:ahLst/>
              <a:cxnLst/>
              <a:rect l="0" t="0" r="0" b="0"/>
              <a:pathLst>
                <a:path>
                  <a:moveTo>
                    <a:pt x="45720" y="0"/>
                  </a:moveTo>
                  <a:lnTo>
                    <a:pt x="45720" y="406393"/>
                  </a:lnTo>
                </a:path>
              </a:pathLst>
            </a:custGeom>
            <a:noFill/>
            <a:ln w="12700" cap="flat" cmpd="sng" algn="ctr">
              <a:solidFill>
                <a:srgbClr val="BDAD96">
                  <a:shade val="8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1" name="Freeform: Shape 10"/>
            <p:cNvSpPr/>
            <p:nvPr/>
          </p:nvSpPr>
          <p:spPr>
            <a:xfrm>
              <a:off x="2287097" y="3703728"/>
              <a:ext cx="1744130" cy="388897"/>
            </a:xfrm>
            <a:custGeom>
              <a:avLst/>
              <a:gdLst/>
              <a:ahLst/>
              <a:cxnLst/>
              <a:rect l="0" t="0" r="0" b="0"/>
              <a:pathLst>
                <a:path>
                  <a:moveTo>
                    <a:pt x="1822597" y="0"/>
                  </a:moveTo>
                  <a:lnTo>
                    <a:pt x="1822597" y="242273"/>
                  </a:lnTo>
                  <a:lnTo>
                    <a:pt x="0" y="242273"/>
                  </a:lnTo>
                  <a:lnTo>
                    <a:pt x="0" y="406393"/>
                  </a:lnTo>
                </a:path>
              </a:pathLst>
            </a:custGeom>
            <a:noFill/>
            <a:ln w="12700" cap="flat" cmpd="sng" algn="ctr">
              <a:solidFill>
                <a:srgbClr val="BDAD96">
                  <a:shade val="8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2" name="Freeform: Shape 11"/>
            <p:cNvSpPr/>
            <p:nvPr/>
          </p:nvSpPr>
          <p:spPr>
            <a:xfrm>
              <a:off x="4031228" y="2610441"/>
              <a:ext cx="2686595" cy="420195"/>
            </a:xfrm>
            <a:custGeom>
              <a:avLst/>
              <a:gdLst/>
              <a:ahLst/>
              <a:cxnLst/>
              <a:rect l="0" t="0" r="0" b="0"/>
              <a:pathLst>
                <a:path>
                  <a:moveTo>
                    <a:pt x="2784520" y="0"/>
                  </a:moveTo>
                  <a:lnTo>
                    <a:pt x="2784520" y="269430"/>
                  </a:lnTo>
                  <a:lnTo>
                    <a:pt x="0" y="269430"/>
                  </a:lnTo>
                  <a:lnTo>
                    <a:pt x="0" y="433551"/>
                  </a:lnTo>
                </a:path>
              </a:pathLst>
            </a:custGeom>
            <a:noFill/>
            <a:ln w="12700" cap="flat" cmpd="sng" algn="ctr">
              <a:solidFill>
                <a:srgbClr val="BDAD96">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3" name="Freeform: Shape 12"/>
            <p:cNvSpPr/>
            <p:nvPr/>
          </p:nvSpPr>
          <p:spPr>
            <a:xfrm>
              <a:off x="6067814" y="1937348"/>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Jan Yang</a:t>
              </a:r>
            </a:p>
          </p:txBody>
        </p:sp>
        <p:sp>
          <p:nvSpPr>
            <p:cNvPr id="14" name="Freeform: Shape 13"/>
            <p:cNvSpPr/>
            <p:nvPr/>
          </p:nvSpPr>
          <p:spPr>
            <a:xfrm>
              <a:off x="6291842" y="2455551"/>
              <a:ext cx="1242008" cy="234983"/>
            </a:xfrm>
            <a:custGeom>
              <a:avLst/>
              <a:gdLst>
                <a:gd name="connsiteX0" fmla="*/ 0 w 1242008"/>
                <a:gd name="connsiteY0" fmla="*/ 0 h 234983"/>
                <a:gd name="connsiteX1" fmla="*/ 1242008 w 1242008"/>
                <a:gd name="connsiteY1" fmla="*/ 0 h 234983"/>
                <a:gd name="connsiteX2" fmla="*/ 1242008 w 1242008"/>
                <a:gd name="connsiteY2" fmla="*/ 234983 h 234983"/>
                <a:gd name="connsiteX3" fmla="*/ 0 w 1242008"/>
                <a:gd name="connsiteY3" fmla="*/ 234983 h 234983"/>
                <a:gd name="connsiteX4" fmla="*/ 0 w 1242008"/>
                <a:gd name="connsiteY4" fmla="*/ 0 h 234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008" h="234983">
                  <a:moveTo>
                    <a:pt x="0" y="0"/>
                  </a:moveTo>
                  <a:lnTo>
                    <a:pt x="1242008" y="0"/>
                  </a:lnTo>
                  <a:lnTo>
                    <a:pt x="1242008" y="234983"/>
                  </a:lnTo>
                  <a:lnTo>
                    <a:pt x="0" y="234983"/>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Chief Investment Officer</a:t>
              </a:r>
            </a:p>
          </p:txBody>
        </p:sp>
        <p:sp>
          <p:nvSpPr>
            <p:cNvPr id="15" name="Freeform: Shape 14"/>
            <p:cNvSpPr/>
            <p:nvPr/>
          </p:nvSpPr>
          <p:spPr>
            <a:xfrm>
              <a:off x="3381219" y="303063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Andy Lang</a:t>
              </a:r>
            </a:p>
          </p:txBody>
        </p:sp>
        <p:sp>
          <p:nvSpPr>
            <p:cNvPr id="16" name="Freeform: Shape 15"/>
            <p:cNvSpPr/>
            <p:nvPr/>
          </p:nvSpPr>
          <p:spPr>
            <a:xfrm>
              <a:off x="3641223" y="3554152"/>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Research</a:t>
              </a:r>
              <a:r>
                <a:rPr lang="zh-TW" altLang="en-US" sz="750" kern="1200" dirty="0">
                  <a:solidFill>
                    <a:srgbClr val="535659">
                      <a:hueOff val="0"/>
                      <a:satOff val="0"/>
                      <a:lumOff val="0"/>
                      <a:alphaOff val="0"/>
                    </a:srgbClr>
                  </a:solidFill>
                  <a:latin typeface="Montserrat" panose="00000500000000000000" pitchFamily="2" charset="0"/>
                  <a:ea typeface="PMingLiU" panose="02020500000000000000" pitchFamily="18" charset="-120"/>
                  <a:cs typeface="+mn-cs"/>
                </a:rPr>
                <a:t> </a:t>
              </a:r>
              <a:r>
                <a:rPr lang="en-US" altLang="zh-TW" sz="750" kern="1200" dirty="0">
                  <a:solidFill>
                    <a:srgbClr val="535659">
                      <a:hueOff val="0"/>
                      <a:satOff val="0"/>
                      <a:lumOff val="0"/>
                      <a:alphaOff val="0"/>
                    </a:srgbClr>
                  </a:solidFill>
                  <a:latin typeface="Montserrat" panose="00000500000000000000" pitchFamily="2" charset="0"/>
                  <a:ea typeface="PMingLiU" panose="02020500000000000000" pitchFamily="18" charset="-120"/>
                  <a:cs typeface="+mn-cs"/>
                </a:rPr>
                <a:t>Head</a:t>
              </a:r>
              <a:endParaRPr lang="en-US" sz="750" kern="1200" dirty="0">
                <a:solidFill>
                  <a:srgbClr val="535659">
                    <a:hueOff val="0"/>
                    <a:satOff val="0"/>
                    <a:lumOff val="0"/>
                    <a:alphaOff val="0"/>
                  </a:srgbClr>
                </a:solidFill>
                <a:latin typeface="Montserrat" panose="00000500000000000000" pitchFamily="2" charset="0"/>
                <a:ea typeface="+mn-ea"/>
                <a:cs typeface="+mn-cs"/>
              </a:endParaRPr>
            </a:p>
          </p:txBody>
        </p:sp>
        <p:sp>
          <p:nvSpPr>
            <p:cNvPr id="17" name="Freeform: Shape 16"/>
            <p:cNvSpPr/>
            <p:nvPr/>
          </p:nvSpPr>
          <p:spPr>
            <a:xfrm>
              <a:off x="1637088" y="409262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Eric Hon</a:t>
              </a:r>
            </a:p>
          </p:txBody>
        </p:sp>
        <p:sp>
          <p:nvSpPr>
            <p:cNvPr id="18" name="Freeform: Shape 17"/>
            <p:cNvSpPr/>
            <p:nvPr/>
          </p:nvSpPr>
          <p:spPr>
            <a:xfrm>
              <a:off x="1897092" y="4616143"/>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Global Macro Strategist</a:t>
              </a:r>
            </a:p>
          </p:txBody>
        </p:sp>
        <p:sp>
          <p:nvSpPr>
            <p:cNvPr id="19" name="Freeform: Shape 18"/>
            <p:cNvSpPr/>
            <p:nvPr/>
          </p:nvSpPr>
          <p:spPr>
            <a:xfrm>
              <a:off x="3381219" y="409262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Marshall Chang</a:t>
              </a:r>
            </a:p>
          </p:txBody>
        </p:sp>
        <p:sp>
          <p:nvSpPr>
            <p:cNvPr id="20" name="Freeform: Shape 19"/>
            <p:cNvSpPr/>
            <p:nvPr/>
          </p:nvSpPr>
          <p:spPr>
            <a:xfrm>
              <a:off x="3641223" y="4616143"/>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Fund Research Analyst </a:t>
              </a:r>
            </a:p>
          </p:txBody>
        </p:sp>
        <p:sp>
          <p:nvSpPr>
            <p:cNvPr id="21" name="Freeform: Shape 20"/>
            <p:cNvSpPr/>
            <p:nvPr/>
          </p:nvSpPr>
          <p:spPr>
            <a:xfrm>
              <a:off x="5125350" y="409262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Ephod Intelligence</a:t>
              </a:r>
            </a:p>
          </p:txBody>
        </p:sp>
        <p:sp>
          <p:nvSpPr>
            <p:cNvPr id="22" name="Freeform: Shape 21"/>
            <p:cNvSpPr/>
            <p:nvPr/>
          </p:nvSpPr>
          <p:spPr>
            <a:xfrm>
              <a:off x="5385353" y="4616143"/>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Quantitative Modelling</a:t>
              </a:r>
            </a:p>
          </p:txBody>
        </p:sp>
        <p:sp>
          <p:nvSpPr>
            <p:cNvPr id="23" name="Freeform: Shape 22"/>
            <p:cNvSpPr/>
            <p:nvPr/>
          </p:nvSpPr>
          <p:spPr>
            <a:xfrm>
              <a:off x="7081985" y="303063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Kelly Wu </a:t>
              </a:r>
            </a:p>
          </p:txBody>
        </p:sp>
        <p:sp>
          <p:nvSpPr>
            <p:cNvPr id="24" name="Freeform: Shape 23"/>
            <p:cNvSpPr/>
            <p:nvPr/>
          </p:nvSpPr>
          <p:spPr>
            <a:xfrm>
              <a:off x="7364385" y="3584843"/>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Chief Operating Officer</a:t>
              </a:r>
            </a:p>
          </p:txBody>
        </p:sp>
        <p:sp>
          <p:nvSpPr>
            <p:cNvPr id="25" name="Freeform: Shape 24"/>
            <p:cNvSpPr/>
            <p:nvPr/>
          </p:nvSpPr>
          <p:spPr>
            <a:xfrm>
              <a:off x="7086597" y="4074298"/>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Dennis Lyu</a:t>
              </a:r>
            </a:p>
          </p:txBody>
        </p:sp>
        <p:sp>
          <p:nvSpPr>
            <p:cNvPr id="26" name="Freeform: Shape 25"/>
            <p:cNvSpPr/>
            <p:nvPr/>
          </p:nvSpPr>
          <p:spPr>
            <a:xfrm>
              <a:off x="7093266" y="4601916"/>
              <a:ext cx="1489630" cy="252817"/>
            </a:xfrm>
            <a:custGeom>
              <a:avLst/>
              <a:gdLst>
                <a:gd name="connsiteX0" fmla="*/ 0 w 1489630"/>
                <a:gd name="connsiteY0" fmla="*/ 0 h 252817"/>
                <a:gd name="connsiteX1" fmla="*/ 1489630 w 1489630"/>
                <a:gd name="connsiteY1" fmla="*/ 0 h 252817"/>
                <a:gd name="connsiteX2" fmla="*/ 1489630 w 1489630"/>
                <a:gd name="connsiteY2" fmla="*/ 252817 h 252817"/>
                <a:gd name="connsiteX3" fmla="*/ 0 w 1489630"/>
                <a:gd name="connsiteY3" fmla="*/ 252817 h 252817"/>
                <a:gd name="connsiteX4" fmla="*/ 0 w 1489630"/>
                <a:gd name="connsiteY4" fmla="*/ 0 h 25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630" h="252817">
                  <a:moveTo>
                    <a:pt x="0" y="0"/>
                  </a:moveTo>
                  <a:lnTo>
                    <a:pt x="1489630" y="0"/>
                  </a:lnTo>
                  <a:lnTo>
                    <a:pt x="1489630" y="252817"/>
                  </a:lnTo>
                  <a:lnTo>
                    <a:pt x="0" y="252817"/>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dirty="0">
                  <a:solidFill>
                    <a:srgbClr val="535659">
                      <a:hueOff val="0"/>
                      <a:satOff val="0"/>
                      <a:lumOff val="0"/>
                      <a:alphaOff val="0"/>
                    </a:srgbClr>
                  </a:solidFill>
                  <a:latin typeface="Montserrat" panose="00000500000000000000" pitchFamily="2" charset="0"/>
                  <a:ea typeface="+mn-ea"/>
                  <a:cs typeface="+mn-cs"/>
                </a:rPr>
                <a:t>Risk </a:t>
              </a:r>
              <a:r>
                <a:rPr lang="en-US" altLang="zh-TW" sz="750" kern="1200" dirty="0">
                  <a:solidFill>
                    <a:srgbClr val="535659">
                      <a:hueOff val="0"/>
                      <a:satOff val="0"/>
                      <a:lumOff val="0"/>
                      <a:alphaOff val="0"/>
                    </a:srgbClr>
                  </a:solidFill>
                  <a:latin typeface="Montserrat" panose="00000500000000000000" pitchFamily="2" charset="0"/>
                  <a:ea typeface="+mn-ea"/>
                  <a:cs typeface="+mn-cs"/>
                </a:rPr>
                <a:t>&amp;</a:t>
              </a:r>
              <a:r>
                <a:rPr lang="zh-TW" altLang="en-US" sz="750" kern="1200" dirty="0">
                  <a:solidFill>
                    <a:srgbClr val="535659">
                      <a:hueOff val="0"/>
                      <a:satOff val="0"/>
                      <a:lumOff val="0"/>
                      <a:alphaOff val="0"/>
                    </a:srgbClr>
                  </a:solidFill>
                  <a:latin typeface="Montserrat" panose="00000500000000000000" pitchFamily="2" charset="0"/>
                  <a:ea typeface="+mn-ea"/>
                  <a:cs typeface="+mn-cs"/>
                </a:rPr>
                <a:t> </a:t>
              </a:r>
              <a:r>
                <a:rPr lang="en-US" sz="750" kern="1200" dirty="0">
                  <a:solidFill>
                    <a:srgbClr val="535659">
                      <a:hueOff val="0"/>
                      <a:satOff val="0"/>
                      <a:lumOff val="0"/>
                      <a:alphaOff val="0"/>
                    </a:srgbClr>
                  </a:solidFill>
                  <a:latin typeface="Montserrat" panose="00000500000000000000" pitchFamily="2" charset="0"/>
                  <a:ea typeface="+mn-ea"/>
                  <a:cs typeface="+mn-cs"/>
                </a:rPr>
                <a:t>Operations Specialist</a:t>
              </a:r>
            </a:p>
          </p:txBody>
        </p:sp>
        <p:sp>
          <p:nvSpPr>
            <p:cNvPr id="27" name="Freeform: Shape 26"/>
            <p:cNvSpPr/>
            <p:nvPr/>
          </p:nvSpPr>
          <p:spPr>
            <a:xfrm>
              <a:off x="8773418" y="4092626"/>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ontserrat" panose="00000500000000000000" pitchFamily="2" charset="0"/>
                  <a:ea typeface="+mn-ea"/>
                  <a:cs typeface="+mn-cs"/>
                </a:rPr>
                <a:t>Samantha Lam </a:t>
              </a:r>
            </a:p>
          </p:txBody>
        </p:sp>
        <p:sp>
          <p:nvSpPr>
            <p:cNvPr id="28" name="Freeform: Shape 27"/>
            <p:cNvSpPr/>
            <p:nvPr/>
          </p:nvSpPr>
          <p:spPr>
            <a:xfrm>
              <a:off x="9033422" y="4616143"/>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b="0" i="0" kern="1200" dirty="0">
                  <a:solidFill>
                    <a:srgbClr val="535659">
                      <a:hueOff val="0"/>
                      <a:satOff val="0"/>
                      <a:lumOff val="0"/>
                      <a:alphaOff val="0"/>
                    </a:srgbClr>
                  </a:solidFill>
                  <a:latin typeface="Montserrat" panose="00000500000000000000" pitchFamily="2" charset="0"/>
                  <a:ea typeface="+mn-ea"/>
                  <a:cs typeface="+mn-cs"/>
                </a:rPr>
                <a:t>Administration Officer</a:t>
              </a:r>
              <a:endParaRPr lang="en-US" sz="750" kern="1200" dirty="0">
                <a:solidFill>
                  <a:srgbClr val="535659">
                    <a:hueOff val="0"/>
                    <a:satOff val="0"/>
                    <a:lumOff val="0"/>
                    <a:alphaOff val="0"/>
                  </a:srgbClr>
                </a:solidFill>
                <a:latin typeface="Montserrat" panose="00000500000000000000" pitchFamily="2" charset="0"/>
                <a:ea typeface="+mn-ea"/>
                <a:cs typeface="+mn-cs"/>
              </a:endParaRPr>
            </a:p>
          </p:txBody>
        </p:sp>
        <p:sp>
          <p:nvSpPr>
            <p:cNvPr id="29" name="Freeform: Shape 28"/>
            <p:cNvSpPr/>
            <p:nvPr/>
          </p:nvSpPr>
          <p:spPr>
            <a:xfrm>
              <a:off x="8763000" y="3050748"/>
              <a:ext cx="1300019" cy="673092"/>
            </a:xfrm>
            <a:custGeom>
              <a:avLst/>
              <a:gdLst>
                <a:gd name="connsiteX0" fmla="*/ 0 w 1300019"/>
                <a:gd name="connsiteY0" fmla="*/ 0 h 673092"/>
                <a:gd name="connsiteX1" fmla="*/ 1300019 w 1300019"/>
                <a:gd name="connsiteY1" fmla="*/ 0 h 673092"/>
                <a:gd name="connsiteX2" fmla="*/ 1300019 w 1300019"/>
                <a:gd name="connsiteY2" fmla="*/ 673092 h 673092"/>
                <a:gd name="connsiteX3" fmla="*/ 0 w 1300019"/>
                <a:gd name="connsiteY3" fmla="*/ 673092 h 673092"/>
                <a:gd name="connsiteX4" fmla="*/ 0 w 1300019"/>
                <a:gd name="connsiteY4" fmla="*/ 0 h 67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019" h="673092">
                  <a:moveTo>
                    <a:pt x="0" y="0"/>
                  </a:moveTo>
                  <a:lnTo>
                    <a:pt x="1300019" y="0"/>
                  </a:lnTo>
                  <a:lnTo>
                    <a:pt x="1300019" y="673092"/>
                  </a:lnTo>
                  <a:lnTo>
                    <a:pt x="0" y="673092"/>
                  </a:lnTo>
                  <a:lnTo>
                    <a:pt x="0" y="0"/>
                  </a:lnTo>
                  <a:close/>
                </a:path>
              </a:pathLst>
            </a:custGeom>
            <a:solidFill>
              <a:srgbClr val="BDAD96">
                <a:hueOff val="0"/>
                <a:satOff val="0"/>
                <a:lumOff val="0"/>
                <a:alphaOff val="0"/>
              </a:srgb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255" tIns="8255" rIns="8255" bIns="94981" numCol="1" spcCol="1270" anchor="ctr" anchorCtr="0">
              <a:noAutofit/>
            </a:bodyPr>
            <a:lstStyle/>
            <a:p>
              <a:pPr marL="0" lvl="0" indent="0" algn="ctr" defTabSz="577850">
                <a:lnSpc>
                  <a:spcPct val="90000"/>
                </a:lnSpc>
                <a:spcBef>
                  <a:spcPct val="0"/>
                </a:spcBef>
                <a:spcAft>
                  <a:spcPct val="35000"/>
                </a:spcAft>
                <a:buNone/>
              </a:pPr>
              <a:r>
                <a:rPr lang="en-US" altLang="zh-TW" sz="1300" kern="1200" dirty="0">
                  <a:solidFill>
                    <a:srgbClr val="FFFFFF"/>
                  </a:solidFill>
                  <a:latin typeface="Montserrat" panose="00000500000000000000" pitchFamily="2" charset="0"/>
                  <a:ea typeface="PMingLiU" panose="02020500000000000000" pitchFamily="18" charset="-120"/>
                  <a:cs typeface="+mn-cs"/>
                </a:rPr>
                <a:t>Lin Zi</a:t>
              </a:r>
              <a:endParaRPr lang="en-US" sz="1300" kern="1200" dirty="0">
                <a:solidFill>
                  <a:srgbClr val="FFFFFF"/>
                </a:solidFill>
                <a:latin typeface="Montserrat" panose="00000500000000000000" pitchFamily="2" charset="0"/>
                <a:ea typeface="+mn-ea"/>
                <a:cs typeface="+mn-cs"/>
              </a:endParaRPr>
            </a:p>
          </p:txBody>
        </p:sp>
        <p:sp>
          <p:nvSpPr>
            <p:cNvPr id="30" name="Freeform: Shape 29"/>
            <p:cNvSpPr/>
            <p:nvPr/>
          </p:nvSpPr>
          <p:spPr>
            <a:xfrm>
              <a:off x="8950505" y="3554152"/>
              <a:ext cx="1170017" cy="224364"/>
            </a:xfrm>
            <a:custGeom>
              <a:avLst/>
              <a:gdLst>
                <a:gd name="connsiteX0" fmla="*/ 0 w 1170017"/>
                <a:gd name="connsiteY0" fmla="*/ 0 h 224364"/>
                <a:gd name="connsiteX1" fmla="*/ 1170017 w 1170017"/>
                <a:gd name="connsiteY1" fmla="*/ 0 h 224364"/>
                <a:gd name="connsiteX2" fmla="*/ 1170017 w 1170017"/>
                <a:gd name="connsiteY2" fmla="*/ 224364 h 224364"/>
                <a:gd name="connsiteX3" fmla="*/ 0 w 1170017"/>
                <a:gd name="connsiteY3" fmla="*/ 224364 h 224364"/>
                <a:gd name="connsiteX4" fmla="*/ 0 w 1170017"/>
                <a:gd name="connsiteY4" fmla="*/ 0 h 22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17" h="224364">
                  <a:moveTo>
                    <a:pt x="0" y="0"/>
                  </a:moveTo>
                  <a:lnTo>
                    <a:pt x="1170017" y="0"/>
                  </a:lnTo>
                  <a:lnTo>
                    <a:pt x="1170017" y="224364"/>
                  </a:lnTo>
                  <a:lnTo>
                    <a:pt x="0" y="224364"/>
                  </a:lnTo>
                  <a:lnTo>
                    <a:pt x="0" y="0"/>
                  </a:lnTo>
                  <a:close/>
                </a:path>
              </a:pathLst>
            </a:custGeom>
            <a:solidFill>
              <a:srgbClr val="FFFFFF">
                <a:alpha val="90000"/>
                <a:hueOff val="0"/>
                <a:satOff val="0"/>
                <a:lumOff val="0"/>
                <a:alphaOff val="0"/>
              </a:srgbClr>
            </a:solidFill>
            <a:ln w="12700" cap="flat" cmpd="sng" algn="ctr">
              <a:solidFill>
                <a:srgbClr val="BDAD9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0320" tIns="5080" rIns="20320" bIns="5080" numCol="1" spcCol="1270" anchor="ctr" anchorCtr="0">
              <a:noAutofit/>
            </a:bodyPr>
            <a:lstStyle/>
            <a:p>
              <a:pPr marL="0" lvl="0" indent="0" algn="r" defTabSz="333375">
                <a:lnSpc>
                  <a:spcPct val="90000"/>
                </a:lnSpc>
                <a:spcBef>
                  <a:spcPct val="0"/>
                </a:spcBef>
                <a:spcAft>
                  <a:spcPct val="35000"/>
                </a:spcAft>
                <a:buNone/>
              </a:pPr>
              <a:r>
                <a:rPr lang="en-US" sz="750" kern="1200">
                  <a:solidFill>
                    <a:srgbClr val="535659">
                      <a:hueOff val="0"/>
                      <a:satOff val="0"/>
                      <a:lumOff val="0"/>
                      <a:alphaOff val="0"/>
                    </a:srgbClr>
                  </a:solidFill>
                  <a:latin typeface="Montserrat" panose="00000500000000000000" pitchFamily="2" charset="0"/>
                  <a:ea typeface="+mn-ea"/>
                  <a:cs typeface="+mn-cs"/>
                </a:rPr>
                <a:t>IR &amp; BD</a:t>
              </a:r>
              <a:endParaRPr lang="en-US" sz="750" kern="1200" dirty="0">
                <a:solidFill>
                  <a:srgbClr val="535659">
                    <a:hueOff val="0"/>
                    <a:satOff val="0"/>
                    <a:lumOff val="0"/>
                    <a:alphaOff val="0"/>
                  </a:srgbClr>
                </a:solidFill>
                <a:latin typeface="Montserrat" panose="00000500000000000000" pitchFamily="2" charset="0"/>
                <a:ea typeface="+mn-ea"/>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8590" y="462027"/>
            <a:ext cx="2075814" cy="446917"/>
          </a:xfrm>
          <a:prstGeom prst="rect">
            <a:avLst/>
          </a:prstGeom>
        </p:spPr>
        <p:txBody>
          <a:bodyPr vert="horz" wrap="square" lIns="0" tIns="15875" rIns="0" bIns="0" rtlCol="0">
            <a:spAutoFit/>
          </a:bodyPr>
          <a:lstStyle/>
          <a:p>
            <a:pPr marL="12700">
              <a:lnSpc>
                <a:spcPct val="100000"/>
              </a:lnSpc>
              <a:spcBef>
                <a:spcPts val="125"/>
              </a:spcBef>
            </a:pPr>
            <a:r>
              <a:rPr sz="2800" b="1" spc="-225" dirty="0">
                <a:solidFill>
                  <a:srgbClr val="333333"/>
                </a:solidFill>
                <a:latin typeface="Montserrat SemiBold" panose="00000700000000000000"/>
                <a:cs typeface="Montserrat SemiBold" panose="00000700000000000000"/>
              </a:rPr>
              <a:t>Fund</a:t>
            </a:r>
            <a:r>
              <a:rPr sz="2800" b="1" spc="-114" dirty="0">
                <a:solidFill>
                  <a:srgbClr val="333333"/>
                </a:solidFill>
                <a:latin typeface="Montserrat SemiBold" panose="00000700000000000000"/>
                <a:cs typeface="Montserrat SemiBold" panose="00000700000000000000"/>
              </a:rPr>
              <a:t> </a:t>
            </a:r>
            <a:r>
              <a:rPr sz="2800" b="1" spc="-215" dirty="0">
                <a:solidFill>
                  <a:srgbClr val="333333"/>
                </a:solidFill>
                <a:latin typeface="Montserrat SemiBold" panose="00000700000000000000"/>
                <a:cs typeface="Montserrat SemiBold" panose="00000700000000000000"/>
              </a:rPr>
              <a:t>Terms</a:t>
            </a:r>
            <a:endParaRPr sz="2800" dirty="0">
              <a:latin typeface="Montserrat SemiBold" panose="00000700000000000000"/>
              <a:cs typeface="Montserrat SemiBold" panose="00000700000000000000"/>
            </a:endParaRPr>
          </a:p>
        </p:txBody>
      </p:sp>
      <p:sp>
        <p:nvSpPr>
          <p:cNvPr id="3" name="object 3"/>
          <p:cNvSpPr txBox="1"/>
          <p:nvPr/>
        </p:nvSpPr>
        <p:spPr>
          <a:xfrm>
            <a:off x="1122362" y="944968"/>
            <a:ext cx="2781935" cy="241092"/>
          </a:xfrm>
          <a:prstGeom prst="rect">
            <a:avLst/>
          </a:prstGeom>
        </p:spPr>
        <p:txBody>
          <a:bodyPr vert="horz" wrap="square" lIns="0" tIns="17780" rIns="0" bIns="0" rtlCol="0">
            <a:spAutoFit/>
          </a:bodyPr>
          <a:lstStyle/>
          <a:p>
            <a:pPr marL="12700">
              <a:lnSpc>
                <a:spcPct val="100000"/>
              </a:lnSpc>
              <a:spcBef>
                <a:spcPts val="140"/>
              </a:spcBef>
            </a:pPr>
            <a:r>
              <a:rPr sz="1450" spc="-65" dirty="0">
                <a:solidFill>
                  <a:srgbClr val="C7B187"/>
                </a:solidFill>
                <a:latin typeface="Montserrat" panose="00000500000000000000"/>
                <a:cs typeface="Montserrat" panose="00000500000000000000"/>
              </a:rPr>
              <a:t>River</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Delta</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35"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sp>
        <p:nvSpPr>
          <p:cNvPr id="4" name="object 4"/>
          <p:cNvSpPr txBox="1"/>
          <p:nvPr/>
        </p:nvSpPr>
        <p:spPr>
          <a:xfrm>
            <a:off x="1130300" y="1449527"/>
            <a:ext cx="1229360" cy="259715"/>
          </a:xfrm>
          <a:prstGeom prst="rect">
            <a:avLst/>
          </a:prstGeom>
        </p:spPr>
        <p:txBody>
          <a:bodyPr vert="horz" wrap="square" lIns="0" tIns="17145" rIns="0" bIns="0" rtlCol="0">
            <a:spAutoFit/>
          </a:bodyPr>
          <a:lstStyle/>
          <a:p>
            <a:pPr marL="12700">
              <a:lnSpc>
                <a:spcPct val="100000"/>
              </a:lnSpc>
              <a:spcBef>
                <a:spcPts val="135"/>
              </a:spcBef>
            </a:pPr>
            <a:r>
              <a:rPr sz="1500" b="1" spc="-114" dirty="0">
                <a:solidFill>
                  <a:srgbClr val="C7B187"/>
                </a:solidFill>
                <a:latin typeface="Montserrat SemiBold" panose="00000700000000000000"/>
                <a:cs typeface="Montserrat SemiBold" panose="00000700000000000000"/>
              </a:rPr>
              <a:t>Fee</a:t>
            </a:r>
            <a:r>
              <a:rPr sz="1500" b="1" spc="-20" dirty="0">
                <a:solidFill>
                  <a:srgbClr val="C7B187"/>
                </a:solidFill>
                <a:latin typeface="Montserrat SemiBold" panose="00000700000000000000"/>
                <a:cs typeface="Montserrat SemiBold" panose="00000700000000000000"/>
              </a:rPr>
              <a:t> </a:t>
            </a:r>
            <a:r>
              <a:rPr sz="1500" b="1" spc="-80" dirty="0">
                <a:solidFill>
                  <a:srgbClr val="C7B187"/>
                </a:solidFill>
                <a:latin typeface="Montserrat SemiBold" panose="00000700000000000000"/>
                <a:cs typeface="Montserrat SemiBold" panose="00000700000000000000"/>
              </a:rPr>
              <a:t>Structure</a:t>
            </a:r>
            <a:endParaRPr sz="1500">
              <a:latin typeface="Montserrat SemiBold" panose="00000700000000000000"/>
              <a:cs typeface="Montserrat SemiBold" panose="00000700000000000000"/>
            </a:endParaRPr>
          </a:p>
        </p:txBody>
      </p:sp>
      <p:sp>
        <p:nvSpPr>
          <p:cNvPr id="5" name="object 5"/>
          <p:cNvSpPr txBox="1"/>
          <p:nvPr/>
        </p:nvSpPr>
        <p:spPr>
          <a:xfrm>
            <a:off x="1130300" y="3494453"/>
            <a:ext cx="2037080" cy="194945"/>
          </a:xfrm>
          <a:prstGeom prst="rect">
            <a:avLst/>
          </a:prstGeom>
        </p:spPr>
        <p:txBody>
          <a:bodyPr vert="horz" wrap="square" lIns="0" tIns="13970" rIns="0" bIns="0" rtlCol="0">
            <a:spAutoFit/>
          </a:bodyPr>
          <a:lstStyle/>
          <a:p>
            <a:pPr marL="12700">
              <a:lnSpc>
                <a:spcPct val="100000"/>
              </a:lnSpc>
              <a:spcBef>
                <a:spcPts val="110"/>
              </a:spcBef>
            </a:pPr>
            <a:r>
              <a:rPr sz="1100" b="1" spc="-100" dirty="0">
                <a:solidFill>
                  <a:srgbClr val="C7B187"/>
                </a:solidFill>
                <a:latin typeface="Montserrat SemiBold" panose="00000700000000000000"/>
                <a:cs typeface="Montserrat SemiBold" panose="00000700000000000000"/>
              </a:rPr>
              <a:t>Fund</a:t>
            </a:r>
            <a:r>
              <a:rPr sz="1100" b="1" spc="-10" dirty="0">
                <a:solidFill>
                  <a:srgbClr val="C7B187"/>
                </a:solidFill>
                <a:latin typeface="Montserrat SemiBold" panose="00000700000000000000"/>
                <a:cs typeface="Montserrat SemiBold" panose="00000700000000000000"/>
              </a:rPr>
              <a:t> </a:t>
            </a:r>
            <a:r>
              <a:rPr sz="1100" b="1" spc="-70" dirty="0">
                <a:solidFill>
                  <a:srgbClr val="C7B187"/>
                </a:solidFill>
                <a:latin typeface="Montserrat SemiBold" panose="00000700000000000000"/>
                <a:cs typeface="Montserrat SemiBold" panose="00000700000000000000"/>
              </a:rPr>
              <a:t>Structure:</a:t>
            </a:r>
            <a:r>
              <a:rPr sz="1100" b="1" spc="-10" dirty="0">
                <a:solidFill>
                  <a:srgbClr val="C7B187"/>
                </a:solidFill>
                <a:latin typeface="Montserrat SemiBold" panose="00000700000000000000"/>
                <a:cs typeface="Montserrat SemiBold" panose="00000700000000000000"/>
              </a:rPr>
              <a:t> </a:t>
            </a:r>
            <a:r>
              <a:rPr sz="1050" spc="-65" dirty="0">
                <a:solidFill>
                  <a:srgbClr val="333333"/>
                </a:solidFill>
                <a:latin typeface="Montserrat" panose="00000500000000000000"/>
                <a:cs typeface="Montserrat" panose="00000500000000000000"/>
              </a:rPr>
              <a:t>Cayman</a:t>
            </a:r>
            <a:r>
              <a:rPr sz="1050"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Islands</a:t>
            </a:r>
            <a:endParaRPr sz="1050">
              <a:latin typeface="Montserrat" panose="00000500000000000000"/>
              <a:cs typeface="Montserrat" panose="00000500000000000000"/>
            </a:endParaRPr>
          </a:p>
        </p:txBody>
      </p:sp>
      <p:sp>
        <p:nvSpPr>
          <p:cNvPr id="6" name="object 6"/>
          <p:cNvSpPr txBox="1"/>
          <p:nvPr/>
        </p:nvSpPr>
        <p:spPr>
          <a:xfrm>
            <a:off x="1130300" y="3727354"/>
            <a:ext cx="1299210" cy="189865"/>
          </a:xfrm>
          <a:prstGeom prst="rect">
            <a:avLst/>
          </a:prstGeom>
        </p:spPr>
        <p:txBody>
          <a:bodyPr vert="horz" wrap="square" lIns="0" tIns="15875" rIns="0" bIns="0" rtlCol="0">
            <a:spAutoFit/>
          </a:bodyPr>
          <a:lstStyle/>
          <a:p>
            <a:pPr marL="12700">
              <a:lnSpc>
                <a:spcPct val="100000"/>
              </a:lnSpc>
              <a:spcBef>
                <a:spcPts val="125"/>
              </a:spcBef>
            </a:pPr>
            <a:r>
              <a:rPr sz="1050" spc="-65" dirty="0">
                <a:solidFill>
                  <a:srgbClr val="333333"/>
                </a:solidFill>
                <a:latin typeface="Montserrat" panose="00000500000000000000"/>
                <a:cs typeface="Montserrat" panose="00000500000000000000"/>
              </a:rPr>
              <a:t>Exempted</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Company</a:t>
            </a:r>
            <a:endParaRPr sz="1050">
              <a:latin typeface="Montserrat" panose="00000500000000000000"/>
              <a:cs typeface="Montserrat" panose="00000500000000000000"/>
            </a:endParaRPr>
          </a:p>
        </p:txBody>
      </p:sp>
      <p:sp>
        <p:nvSpPr>
          <p:cNvPr id="7" name="object 7"/>
          <p:cNvSpPr txBox="1"/>
          <p:nvPr/>
        </p:nvSpPr>
        <p:spPr>
          <a:xfrm>
            <a:off x="3492500" y="3494453"/>
            <a:ext cx="1919605" cy="194945"/>
          </a:xfrm>
          <a:prstGeom prst="rect">
            <a:avLst/>
          </a:prstGeom>
        </p:spPr>
        <p:txBody>
          <a:bodyPr vert="horz" wrap="square" lIns="0" tIns="13970" rIns="0" bIns="0" rtlCol="0">
            <a:spAutoFit/>
          </a:bodyPr>
          <a:lstStyle/>
          <a:p>
            <a:pPr marL="12700">
              <a:lnSpc>
                <a:spcPct val="100000"/>
              </a:lnSpc>
              <a:spcBef>
                <a:spcPts val="110"/>
              </a:spcBef>
            </a:pPr>
            <a:r>
              <a:rPr sz="1100" b="1" spc="-100" dirty="0">
                <a:solidFill>
                  <a:srgbClr val="C7B187"/>
                </a:solidFill>
                <a:latin typeface="Montserrat SemiBold" panose="00000700000000000000"/>
                <a:cs typeface="Montserrat SemiBold" panose="00000700000000000000"/>
              </a:rPr>
              <a:t>Fund</a:t>
            </a:r>
            <a:r>
              <a:rPr sz="1100" b="1" spc="15" dirty="0">
                <a:solidFill>
                  <a:srgbClr val="C7B187"/>
                </a:solidFill>
                <a:latin typeface="Montserrat SemiBold" panose="00000700000000000000"/>
                <a:cs typeface="Montserrat SemiBold" panose="00000700000000000000"/>
              </a:rPr>
              <a:t> </a:t>
            </a:r>
            <a:r>
              <a:rPr sz="1100" b="1" spc="-80" dirty="0">
                <a:solidFill>
                  <a:srgbClr val="C7B187"/>
                </a:solidFill>
                <a:latin typeface="Montserrat SemiBold" panose="00000700000000000000"/>
                <a:cs typeface="Montserrat SemiBold" panose="00000700000000000000"/>
              </a:rPr>
              <a:t>Type:</a:t>
            </a:r>
            <a:r>
              <a:rPr sz="1100" b="1" spc="20" dirty="0">
                <a:solidFill>
                  <a:srgbClr val="C7B187"/>
                </a:solidFill>
                <a:latin typeface="Montserrat SemiBold" panose="00000700000000000000"/>
                <a:cs typeface="Montserrat SemiBold" panose="00000700000000000000"/>
              </a:rPr>
              <a:t> </a:t>
            </a:r>
            <a:r>
              <a:rPr sz="1050" spc="-60" dirty="0">
                <a:solidFill>
                  <a:srgbClr val="333333"/>
                </a:solidFill>
                <a:latin typeface="Montserrat" panose="00000500000000000000"/>
                <a:cs typeface="Montserrat" panose="00000500000000000000"/>
              </a:rPr>
              <a:t>Open-ended</a:t>
            </a:r>
            <a:r>
              <a:rPr sz="1050" spc="30"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Fund</a:t>
            </a:r>
            <a:endParaRPr sz="1050">
              <a:latin typeface="Montserrat" panose="00000500000000000000"/>
              <a:cs typeface="Montserrat" panose="00000500000000000000"/>
            </a:endParaRPr>
          </a:p>
        </p:txBody>
      </p:sp>
      <p:sp>
        <p:nvSpPr>
          <p:cNvPr id="8" name="object 8"/>
          <p:cNvSpPr txBox="1"/>
          <p:nvPr/>
        </p:nvSpPr>
        <p:spPr>
          <a:xfrm>
            <a:off x="1130300" y="3999278"/>
            <a:ext cx="2136775" cy="194945"/>
          </a:xfrm>
          <a:prstGeom prst="rect">
            <a:avLst/>
          </a:prstGeom>
        </p:spPr>
        <p:txBody>
          <a:bodyPr vert="horz" wrap="square" lIns="0" tIns="13970" rIns="0" bIns="0" rtlCol="0">
            <a:spAutoFit/>
          </a:bodyPr>
          <a:lstStyle/>
          <a:p>
            <a:pPr marL="12700">
              <a:lnSpc>
                <a:spcPct val="100000"/>
              </a:lnSpc>
              <a:spcBef>
                <a:spcPts val="110"/>
              </a:spcBef>
            </a:pPr>
            <a:r>
              <a:rPr sz="1100" b="1" spc="-75" dirty="0">
                <a:solidFill>
                  <a:srgbClr val="C7B187"/>
                </a:solidFill>
                <a:latin typeface="Montserrat SemiBold" panose="00000700000000000000"/>
                <a:cs typeface="Montserrat SemiBold" panose="00000700000000000000"/>
              </a:rPr>
              <a:t>Regulation:</a:t>
            </a:r>
            <a:r>
              <a:rPr sz="1100" b="1" spc="-5" dirty="0">
                <a:solidFill>
                  <a:srgbClr val="C7B187"/>
                </a:solidFill>
                <a:latin typeface="Montserrat SemiBold" panose="00000700000000000000"/>
                <a:cs typeface="Montserrat SemiBold" panose="00000700000000000000"/>
              </a:rPr>
              <a:t> </a:t>
            </a:r>
            <a:r>
              <a:rPr sz="1050" spc="-50" dirty="0">
                <a:solidFill>
                  <a:srgbClr val="333333"/>
                </a:solidFill>
                <a:latin typeface="Montserrat" panose="00000500000000000000"/>
                <a:cs typeface="Montserrat" panose="00000500000000000000"/>
              </a:rPr>
              <a:t>Registered</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spc="10" dirty="0">
                <a:solidFill>
                  <a:srgbClr val="333333"/>
                </a:solidFill>
                <a:latin typeface="Montserrat" panose="00000500000000000000"/>
                <a:cs typeface="Montserrat" panose="00000500000000000000"/>
              </a:rPr>
              <a:t> </a:t>
            </a:r>
            <a:r>
              <a:rPr sz="1050" spc="-25" dirty="0">
                <a:solidFill>
                  <a:srgbClr val="333333"/>
                </a:solidFill>
                <a:latin typeface="Montserrat" panose="00000500000000000000"/>
                <a:cs typeface="Montserrat" panose="00000500000000000000"/>
              </a:rPr>
              <a:t>CIMA</a:t>
            </a:r>
            <a:endParaRPr sz="1050">
              <a:latin typeface="Montserrat" panose="00000500000000000000"/>
              <a:cs typeface="Montserrat" panose="00000500000000000000"/>
            </a:endParaRPr>
          </a:p>
        </p:txBody>
      </p:sp>
      <p:sp>
        <p:nvSpPr>
          <p:cNvPr id="9" name="object 9"/>
          <p:cNvSpPr txBox="1"/>
          <p:nvPr/>
        </p:nvSpPr>
        <p:spPr>
          <a:xfrm>
            <a:off x="3492500" y="3999278"/>
            <a:ext cx="2451100" cy="183384"/>
          </a:xfrm>
          <a:prstGeom prst="rect">
            <a:avLst/>
          </a:prstGeom>
        </p:spPr>
        <p:txBody>
          <a:bodyPr vert="horz" wrap="square" lIns="0" tIns="13970" rIns="0" bIns="0" rtlCol="0">
            <a:spAutoFit/>
          </a:bodyPr>
          <a:lstStyle/>
          <a:p>
            <a:pPr marL="12700">
              <a:lnSpc>
                <a:spcPct val="100000"/>
              </a:lnSpc>
              <a:spcBef>
                <a:spcPts val="110"/>
              </a:spcBef>
            </a:pPr>
            <a:r>
              <a:rPr sz="1100" b="1" spc="-95" dirty="0">
                <a:solidFill>
                  <a:srgbClr val="C7B187"/>
                </a:solidFill>
                <a:latin typeface="Montserrat SemiBold" panose="00000700000000000000"/>
                <a:cs typeface="Montserrat SemiBold" panose="00000700000000000000"/>
              </a:rPr>
              <a:t>Minimum</a:t>
            </a:r>
            <a:r>
              <a:rPr sz="1100" b="1" spc="-10" dirty="0">
                <a:solidFill>
                  <a:srgbClr val="C7B187"/>
                </a:solidFill>
                <a:latin typeface="Montserrat SemiBold" panose="00000700000000000000"/>
                <a:cs typeface="Montserrat SemiBold" panose="00000700000000000000"/>
              </a:rPr>
              <a:t> </a:t>
            </a:r>
            <a:r>
              <a:rPr sz="1100" b="1" spc="-80" dirty="0">
                <a:solidFill>
                  <a:srgbClr val="C7B187"/>
                </a:solidFill>
                <a:latin typeface="Montserrat SemiBold" panose="00000700000000000000"/>
                <a:cs typeface="Montserrat SemiBold" panose="00000700000000000000"/>
              </a:rPr>
              <a:t>Investment:</a:t>
            </a:r>
            <a:r>
              <a:rPr sz="1100" b="1" spc="-5" dirty="0">
                <a:solidFill>
                  <a:srgbClr val="C7B187"/>
                </a:solidFill>
                <a:latin typeface="Montserrat SemiBold" panose="00000700000000000000"/>
                <a:cs typeface="Montserrat SemiBold" panose="00000700000000000000"/>
              </a:rPr>
              <a:t> </a:t>
            </a:r>
            <a:r>
              <a:rPr sz="1050" spc="-65" dirty="0">
                <a:solidFill>
                  <a:srgbClr val="333333"/>
                </a:solidFill>
                <a:latin typeface="Montserrat" panose="00000500000000000000"/>
                <a:cs typeface="Montserrat" panose="00000500000000000000"/>
              </a:rPr>
              <a:t>USD</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1</a:t>
            </a:r>
            <a:r>
              <a:rPr lang="en-US" sz="1050" spc="-40" dirty="0">
                <a:solidFill>
                  <a:srgbClr val="333333"/>
                </a:solidFill>
                <a:latin typeface="Montserrat" panose="00000500000000000000"/>
                <a:cs typeface="Montserrat" panose="00000500000000000000"/>
              </a:rPr>
              <a:t>0</a:t>
            </a:r>
            <a:r>
              <a:rPr sz="1050" spc="-40" dirty="0">
                <a:solidFill>
                  <a:srgbClr val="333333"/>
                </a:solidFill>
                <a:latin typeface="Montserrat" panose="00000500000000000000"/>
                <a:cs typeface="Montserrat" panose="00000500000000000000"/>
              </a:rPr>
              <a:t>,000,000</a:t>
            </a:r>
            <a:endParaRPr sz="1050" dirty="0">
              <a:latin typeface="Montserrat" panose="00000500000000000000"/>
              <a:cs typeface="Montserrat" panose="00000500000000000000"/>
            </a:endParaRPr>
          </a:p>
        </p:txBody>
      </p:sp>
      <p:sp>
        <p:nvSpPr>
          <p:cNvPr id="10" name="object 10"/>
          <p:cNvSpPr txBox="1"/>
          <p:nvPr/>
        </p:nvSpPr>
        <p:spPr>
          <a:xfrm>
            <a:off x="1130300" y="4392752"/>
            <a:ext cx="1383030" cy="259715"/>
          </a:xfrm>
          <a:prstGeom prst="rect">
            <a:avLst/>
          </a:prstGeom>
        </p:spPr>
        <p:txBody>
          <a:bodyPr vert="horz" wrap="square" lIns="0" tIns="17145" rIns="0" bIns="0" rtlCol="0">
            <a:spAutoFit/>
          </a:bodyPr>
          <a:lstStyle/>
          <a:p>
            <a:pPr marL="12700">
              <a:lnSpc>
                <a:spcPct val="100000"/>
              </a:lnSpc>
              <a:spcBef>
                <a:spcPts val="135"/>
              </a:spcBef>
            </a:pPr>
            <a:r>
              <a:rPr sz="1500" b="1" spc="-85" dirty="0">
                <a:solidFill>
                  <a:srgbClr val="C7B187"/>
                </a:solidFill>
                <a:latin typeface="Montserrat SemiBold" panose="00000700000000000000"/>
                <a:cs typeface="Montserrat SemiBold" panose="00000700000000000000"/>
              </a:rPr>
              <a:t>Liquidity</a:t>
            </a:r>
            <a:r>
              <a:rPr sz="1500" b="1" spc="-35"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Terms</a:t>
            </a:r>
            <a:endParaRPr sz="1500">
              <a:latin typeface="Montserrat SemiBold" panose="00000700000000000000"/>
              <a:cs typeface="Montserrat SemiBold" panose="00000700000000000000"/>
            </a:endParaRPr>
          </a:p>
        </p:txBody>
      </p:sp>
      <p:pic>
        <p:nvPicPr>
          <p:cNvPr id="11" name="object 11"/>
          <p:cNvPicPr/>
          <p:nvPr/>
        </p:nvPicPr>
        <p:blipFill>
          <a:blip r:embed="rId2" cstate="print"/>
          <a:stretch>
            <a:fillRect/>
          </a:stretch>
        </p:blipFill>
        <p:spPr>
          <a:xfrm>
            <a:off x="1143000" y="4781549"/>
            <a:ext cx="100012" cy="114300"/>
          </a:xfrm>
          <a:prstGeom prst="rect">
            <a:avLst/>
          </a:prstGeom>
        </p:spPr>
      </p:pic>
      <p:sp>
        <p:nvSpPr>
          <p:cNvPr id="12" name="object 12"/>
          <p:cNvSpPr txBox="1"/>
          <p:nvPr/>
        </p:nvSpPr>
        <p:spPr>
          <a:xfrm>
            <a:off x="1325562" y="4729092"/>
            <a:ext cx="1604645" cy="210820"/>
          </a:xfrm>
          <a:prstGeom prst="rect">
            <a:avLst/>
          </a:prstGeom>
        </p:spPr>
        <p:txBody>
          <a:bodyPr vert="horz" wrap="square" lIns="0" tIns="13970" rIns="0" bIns="0" rtlCol="0">
            <a:spAutoFit/>
          </a:bodyPr>
          <a:lstStyle/>
          <a:p>
            <a:pPr marL="12700">
              <a:lnSpc>
                <a:spcPct val="100000"/>
              </a:lnSpc>
              <a:spcBef>
                <a:spcPts val="110"/>
              </a:spcBef>
            </a:pPr>
            <a:r>
              <a:rPr sz="1200" b="1" spc="-90" dirty="0">
                <a:solidFill>
                  <a:srgbClr val="333333"/>
                </a:solidFill>
                <a:latin typeface="Montserrat" panose="00000500000000000000"/>
                <a:cs typeface="Montserrat" panose="00000500000000000000"/>
              </a:rPr>
              <a:t>Subscriptions:</a:t>
            </a:r>
            <a:r>
              <a:rPr sz="1200" b="1" spc="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Monthly</a:t>
            </a:r>
            <a:endParaRPr sz="1150">
              <a:latin typeface="Montserrat" panose="00000500000000000000"/>
              <a:cs typeface="Montserrat" panose="00000500000000000000"/>
            </a:endParaRPr>
          </a:p>
        </p:txBody>
      </p:sp>
      <p:pic>
        <p:nvPicPr>
          <p:cNvPr id="13" name="object 13"/>
          <p:cNvPicPr/>
          <p:nvPr/>
        </p:nvPicPr>
        <p:blipFill>
          <a:blip r:embed="rId3" cstate="print"/>
          <a:stretch>
            <a:fillRect/>
          </a:stretch>
        </p:blipFill>
        <p:spPr>
          <a:xfrm>
            <a:off x="3505200" y="4781549"/>
            <a:ext cx="85747" cy="114300"/>
          </a:xfrm>
          <a:prstGeom prst="rect">
            <a:avLst/>
          </a:prstGeom>
        </p:spPr>
      </p:pic>
      <p:sp>
        <p:nvSpPr>
          <p:cNvPr id="14" name="object 14"/>
          <p:cNvSpPr txBox="1"/>
          <p:nvPr/>
        </p:nvSpPr>
        <p:spPr>
          <a:xfrm>
            <a:off x="3673475" y="4729092"/>
            <a:ext cx="1662430" cy="210820"/>
          </a:xfrm>
          <a:prstGeom prst="rect">
            <a:avLst/>
          </a:prstGeom>
        </p:spPr>
        <p:txBody>
          <a:bodyPr vert="horz" wrap="square" lIns="0" tIns="13970" rIns="0" bIns="0" rtlCol="0">
            <a:spAutoFit/>
          </a:bodyPr>
          <a:lstStyle/>
          <a:p>
            <a:pPr marL="12700">
              <a:lnSpc>
                <a:spcPct val="100000"/>
              </a:lnSpc>
              <a:spcBef>
                <a:spcPts val="110"/>
              </a:spcBef>
            </a:pPr>
            <a:r>
              <a:rPr sz="1200" b="1" spc="-100" dirty="0">
                <a:solidFill>
                  <a:srgbClr val="333333"/>
                </a:solidFill>
                <a:latin typeface="Montserrat" panose="00000500000000000000"/>
                <a:cs typeface="Montserrat" panose="00000500000000000000"/>
              </a:rPr>
              <a:t>Redemptions:</a:t>
            </a:r>
            <a:r>
              <a:rPr sz="1200" b="1" spc="-1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Quarterly</a:t>
            </a:r>
            <a:endParaRPr sz="1150">
              <a:latin typeface="Montserrat" panose="00000500000000000000"/>
              <a:cs typeface="Montserrat" panose="00000500000000000000"/>
            </a:endParaRPr>
          </a:p>
        </p:txBody>
      </p:sp>
      <p:pic>
        <p:nvPicPr>
          <p:cNvPr id="15" name="object 15"/>
          <p:cNvPicPr/>
          <p:nvPr/>
        </p:nvPicPr>
        <p:blipFill>
          <a:blip r:embed="rId4" cstate="print"/>
          <a:stretch>
            <a:fillRect/>
          </a:stretch>
        </p:blipFill>
        <p:spPr>
          <a:xfrm>
            <a:off x="1143000" y="5038724"/>
            <a:ext cx="100012" cy="114300"/>
          </a:xfrm>
          <a:prstGeom prst="rect">
            <a:avLst/>
          </a:prstGeom>
        </p:spPr>
      </p:pic>
      <p:sp>
        <p:nvSpPr>
          <p:cNvPr id="16" name="object 16"/>
          <p:cNvSpPr txBox="1"/>
          <p:nvPr/>
        </p:nvSpPr>
        <p:spPr>
          <a:xfrm>
            <a:off x="1325562" y="4986267"/>
            <a:ext cx="2112645" cy="210820"/>
          </a:xfrm>
          <a:prstGeom prst="rect">
            <a:avLst/>
          </a:prstGeom>
        </p:spPr>
        <p:txBody>
          <a:bodyPr vert="horz" wrap="square" lIns="0" tIns="13970" rIns="0" bIns="0" rtlCol="0">
            <a:spAutoFit/>
          </a:bodyPr>
          <a:lstStyle/>
          <a:p>
            <a:pPr marL="12700">
              <a:lnSpc>
                <a:spcPct val="100000"/>
              </a:lnSpc>
              <a:spcBef>
                <a:spcPts val="110"/>
              </a:spcBef>
            </a:pPr>
            <a:r>
              <a:rPr sz="1200" b="1" spc="-105" dirty="0">
                <a:solidFill>
                  <a:srgbClr val="333333"/>
                </a:solidFill>
                <a:latin typeface="Montserrat" panose="00000500000000000000"/>
                <a:cs typeface="Montserrat" panose="00000500000000000000"/>
              </a:rPr>
              <a:t>Lock-</a:t>
            </a:r>
            <a:r>
              <a:rPr sz="1200" b="1" spc="-95" dirty="0">
                <a:solidFill>
                  <a:srgbClr val="333333"/>
                </a:solidFill>
                <a:latin typeface="Montserrat" panose="00000500000000000000"/>
                <a:cs typeface="Montserrat" panose="00000500000000000000"/>
              </a:rPr>
              <a:t>up:</a:t>
            </a:r>
            <a:r>
              <a:rPr sz="1200" b="1"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12-</a:t>
            </a:r>
            <a:r>
              <a:rPr sz="1150" spc="-85" dirty="0">
                <a:solidFill>
                  <a:srgbClr val="333333"/>
                </a:solidFill>
                <a:latin typeface="Montserrat" panose="00000500000000000000"/>
                <a:cs typeface="Montserrat" panose="00000500000000000000"/>
              </a:rPr>
              <a:t>month</a:t>
            </a:r>
            <a:r>
              <a:rPr sz="1150" spc="3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soft</a:t>
            </a:r>
            <a:r>
              <a:rPr sz="1150" spc="3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lock-</a:t>
            </a:r>
            <a:r>
              <a:rPr sz="1150" spc="-25" dirty="0">
                <a:solidFill>
                  <a:srgbClr val="333333"/>
                </a:solidFill>
                <a:latin typeface="Montserrat" panose="00000500000000000000"/>
                <a:cs typeface="Montserrat" panose="00000500000000000000"/>
              </a:rPr>
              <a:t>up</a:t>
            </a:r>
            <a:endParaRPr sz="1150">
              <a:latin typeface="Montserrat" panose="00000500000000000000"/>
              <a:cs typeface="Montserrat" panose="00000500000000000000"/>
            </a:endParaRPr>
          </a:p>
        </p:txBody>
      </p:sp>
      <p:pic>
        <p:nvPicPr>
          <p:cNvPr id="17" name="object 17"/>
          <p:cNvPicPr/>
          <p:nvPr/>
        </p:nvPicPr>
        <p:blipFill>
          <a:blip r:embed="rId5" cstate="print"/>
          <a:stretch>
            <a:fillRect/>
          </a:stretch>
        </p:blipFill>
        <p:spPr>
          <a:xfrm>
            <a:off x="3504485" y="5052297"/>
            <a:ext cx="87131" cy="87131"/>
          </a:xfrm>
          <a:prstGeom prst="rect">
            <a:avLst/>
          </a:prstGeom>
        </p:spPr>
      </p:pic>
      <p:sp>
        <p:nvSpPr>
          <p:cNvPr id="18" name="object 18"/>
          <p:cNvSpPr txBox="1"/>
          <p:nvPr/>
        </p:nvSpPr>
        <p:spPr>
          <a:xfrm>
            <a:off x="3673475" y="4986267"/>
            <a:ext cx="1734820" cy="210820"/>
          </a:xfrm>
          <a:prstGeom prst="rect">
            <a:avLst/>
          </a:prstGeom>
        </p:spPr>
        <p:txBody>
          <a:bodyPr vert="horz" wrap="square" lIns="0" tIns="13970" rIns="0" bIns="0" rtlCol="0">
            <a:spAutoFit/>
          </a:bodyPr>
          <a:lstStyle/>
          <a:p>
            <a:pPr marL="12700">
              <a:lnSpc>
                <a:spcPct val="100000"/>
              </a:lnSpc>
              <a:spcBef>
                <a:spcPts val="110"/>
              </a:spcBef>
            </a:pPr>
            <a:r>
              <a:rPr sz="1200" b="1" spc="-95" dirty="0">
                <a:solidFill>
                  <a:srgbClr val="333333"/>
                </a:solidFill>
                <a:latin typeface="Montserrat" panose="00000500000000000000"/>
                <a:cs typeface="Montserrat" panose="00000500000000000000"/>
              </a:rPr>
              <a:t>Gate:</a:t>
            </a:r>
            <a:r>
              <a:rPr sz="1200" b="1" spc="-20" dirty="0">
                <a:solidFill>
                  <a:srgbClr val="333333"/>
                </a:solidFill>
                <a:latin typeface="Montserrat" panose="00000500000000000000"/>
                <a:cs typeface="Montserrat" panose="00000500000000000000"/>
              </a:rPr>
              <a:t> </a:t>
            </a:r>
            <a:r>
              <a:rPr sz="1150" spc="-90" dirty="0">
                <a:solidFill>
                  <a:srgbClr val="333333"/>
                </a:solidFill>
                <a:latin typeface="Montserrat" panose="00000500000000000000"/>
                <a:cs typeface="Montserrat" panose="00000500000000000000"/>
              </a:rPr>
              <a:t>20%</a:t>
            </a:r>
            <a:r>
              <a:rPr sz="1150" spc="2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fund-</a:t>
            </a:r>
            <a:r>
              <a:rPr sz="1150" spc="-70" dirty="0">
                <a:solidFill>
                  <a:srgbClr val="333333"/>
                </a:solidFill>
                <a:latin typeface="Montserrat" panose="00000500000000000000"/>
                <a:cs typeface="Montserrat" panose="00000500000000000000"/>
              </a:rPr>
              <a:t>level</a:t>
            </a:r>
            <a:r>
              <a:rPr sz="1150" spc="1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gate</a:t>
            </a:r>
            <a:endParaRPr sz="1150" dirty="0">
              <a:latin typeface="Montserrat" panose="00000500000000000000"/>
              <a:cs typeface="Montserrat" panose="00000500000000000000"/>
            </a:endParaRPr>
          </a:p>
        </p:txBody>
      </p:sp>
      <p:sp>
        <p:nvSpPr>
          <p:cNvPr id="19" name="object 19"/>
          <p:cNvSpPr/>
          <p:nvPr/>
        </p:nvSpPr>
        <p:spPr>
          <a:xfrm>
            <a:off x="6324599" y="2124074"/>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0" name="object 20"/>
          <p:cNvSpPr/>
          <p:nvPr/>
        </p:nvSpPr>
        <p:spPr>
          <a:xfrm>
            <a:off x="6324599" y="2447924"/>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1" name="object 21"/>
          <p:cNvSpPr/>
          <p:nvPr/>
        </p:nvSpPr>
        <p:spPr>
          <a:xfrm>
            <a:off x="6324599" y="2771774"/>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2" name="object 22"/>
          <p:cNvSpPr/>
          <p:nvPr/>
        </p:nvSpPr>
        <p:spPr>
          <a:xfrm>
            <a:off x="6324599" y="3222466"/>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3" name="object 23"/>
          <p:cNvSpPr/>
          <p:nvPr/>
        </p:nvSpPr>
        <p:spPr>
          <a:xfrm>
            <a:off x="6324599" y="4509141"/>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4" name="object 24"/>
          <p:cNvSpPr/>
          <p:nvPr/>
        </p:nvSpPr>
        <p:spPr>
          <a:xfrm>
            <a:off x="6324599" y="4832991"/>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5" name="object 25"/>
          <p:cNvSpPr/>
          <p:nvPr/>
        </p:nvSpPr>
        <p:spPr>
          <a:xfrm>
            <a:off x="6324599" y="5156841"/>
            <a:ext cx="4724400" cy="9525"/>
          </a:xfrm>
          <a:custGeom>
            <a:avLst/>
            <a:gdLst/>
            <a:ahLst/>
            <a:cxnLst/>
            <a:rect l="l" t="t" r="r" b="b"/>
            <a:pathLst>
              <a:path w="4724400" h="9525">
                <a:moveTo>
                  <a:pt x="4724399" y="9524"/>
                </a:moveTo>
                <a:lnTo>
                  <a:pt x="0" y="9524"/>
                </a:lnTo>
                <a:lnTo>
                  <a:pt x="0" y="0"/>
                </a:lnTo>
                <a:lnTo>
                  <a:pt x="4724399" y="0"/>
                </a:lnTo>
                <a:lnTo>
                  <a:pt x="4724399" y="9524"/>
                </a:lnTo>
                <a:close/>
              </a:path>
            </a:pathLst>
          </a:custGeom>
          <a:solidFill>
            <a:srgbClr val="DFDFDF"/>
          </a:solidFill>
        </p:spPr>
        <p:txBody>
          <a:bodyPr wrap="square" lIns="0" tIns="0" rIns="0" bIns="0" rtlCol="0"/>
          <a:lstStyle/>
          <a:p>
            <a:endParaRPr/>
          </a:p>
        </p:txBody>
      </p:sp>
      <p:sp>
        <p:nvSpPr>
          <p:cNvPr id="26" name="object 26"/>
          <p:cNvSpPr txBox="1"/>
          <p:nvPr/>
        </p:nvSpPr>
        <p:spPr>
          <a:xfrm>
            <a:off x="6311899" y="1449527"/>
            <a:ext cx="1549400" cy="259715"/>
          </a:xfrm>
          <a:prstGeom prst="rect">
            <a:avLst/>
          </a:prstGeom>
        </p:spPr>
        <p:txBody>
          <a:bodyPr vert="horz" wrap="square" lIns="0" tIns="17145" rIns="0" bIns="0" rtlCol="0">
            <a:spAutoFit/>
          </a:bodyPr>
          <a:lstStyle/>
          <a:p>
            <a:pPr marL="12700">
              <a:lnSpc>
                <a:spcPct val="100000"/>
              </a:lnSpc>
              <a:spcBef>
                <a:spcPts val="135"/>
              </a:spcBef>
            </a:pPr>
            <a:r>
              <a:rPr sz="1500" b="1" spc="-90" dirty="0">
                <a:solidFill>
                  <a:srgbClr val="C7B187"/>
                </a:solidFill>
                <a:latin typeface="Montserrat SemiBold" panose="00000700000000000000"/>
                <a:cs typeface="Montserrat SemiBold" panose="00000700000000000000"/>
              </a:rPr>
              <a:t>Service</a:t>
            </a:r>
            <a:r>
              <a:rPr sz="1500" b="1" spc="10" dirty="0">
                <a:solidFill>
                  <a:srgbClr val="C7B187"/>
                </a:solidFill>
                <a:latin typeface="Montserrat SemiBold" panose="00000700000000000000"/>
                <a:cs typeface="Montserrat SemiBold" panose="00000700000000000000"/>
              </a:rPr>
              <a:t> </a:t>
            </a:r>
            <a:r>
              <a:rPr sz="1500" b="1" spc="-85" dirty="0">
                <a:solidFill>
                  <a:srgbClr val="C7B187"/>
                </a:solidFill>
                <a:latin typeface="Montserrat SemiBold" panose="00000700000000000000"/>
                <a:cs typeface="Montserrat SemiBold" panose="00000700000000000000"/>
              </a:rPr>
              <a:t>Providers</a:t>
            </a:r>
            <a:endParaRPr sz="1500">
              <a:latin typeface="Montserrat SemiBold" panose="00000700000000000000"/>
              <a:cs typeface="Montserrat SemiBold" panose="00000700000000000000"/>
            </a:endParaRPr>
          </a:p>
        </p:txBody>
      </p:sp>
      <p:sp>
        <p:nvSpPr>
          <p:cNvPr id="27" name="object 27"/>
          <p:cNvSpPr txBox="1"/>
          <p:nvPr/>
        </p:nvSpPr>
        <p:spPr>
          <a:xfrm>
            <a:off x="6311899" y="1847685"/>
            <a:ext cx="1443355"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Investment</a:t>
            </a:r>
            <a:r>
              <a:rPr sz="1150" b="0" spc="-15" dirty="0">
                <a:solidFill>
                  <a:srgbClr val="C7B187"/>
                </a:solidFill>
                <a:latin typeface="Montserrat Medium" panose="00000600000000000000"/>
                <a:cs typeface="Montserrat Medium" panose="00000600000000000000"/>
              </a:rPr>
              <a:t> </a:t>
            </a:r>
            <a:r>
              <a:rPr sz="1150" b="0" spc="-60" dirty="0">
                <a:solidFill>
                  <a:srgbClr val="C7B187"/>
                </a:solidFill>
                <a:latin typeface="Montserrat Medium" panose="00000600000000000000"/>
                <a:cs typeface="Montserrat Medium" panose="00000600000000000000"/>
              </a:rPr>
              <a:t>Manager</a:t>
            </a:r>
            <a:endParaRPr sz="1150">
              <a:latin typeface="Montserrat Medium" panose="00000600000000000000"/>
              <a:cs typeface="Montserrat Medium" panose="00000600000000000000"/>
            </a:endParaRPr>
          </a:p>
        </p:txBody>
      </p:sp>
      <p:sp>
        <p:nvSpPr>
          <p:cNvPr id="28" name="object 28"/>
          <p:cNvSpPr txBox="1"/>
          <p:nvPr/>
        </p:nvSpPr>
        <p:spPr>
          <a:xfrm>
            <a:off x="8839200" y="1849945"/>
            <a:ext cx="2212975" cy="202565"/>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333333"/>
                </a:solidFill>
                <a:latin typeface="Montserrat" panose="00000500000000000000"/>
                <a:cs typeface="Montserrat" panose="00000500000000000000"/>
              </a:rPr>
              <a:t>River</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Delta</a:t>
            </a:r>
            <a:r>
              <a:rPr sz="115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Wealth</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Management</a:t>
            </a:r>
            <a:endParaRPr sz="1150" dirty="0">
              <a:latin typeface="Montserrat" panose="00000500000000000000"/>
              <a:cs typeface="Montserrat" panose="00000500000000000000"/>
            </a:endParaRPr>
          </a:p>
        </p:txBody>
      </p:sp>
      <p:sp>
        <p:nvSpPr>
          <p:cNvPr id="29" name="object 29"/>
          <p:cNvSpPr txBox="1"/>
          <p:nvPr/>
        </p:nvSpPr>
        <p:spPr>
          <a:xfrm>
            <a:off x="6311899" y="2171535"/>
            <a:ext cx="962660"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Administrator</a:t>
            </a:r>
            <a:endParaRPr sz="1150">
              <a:latin typeface="Montserrat Medium" panose="00000600000000000000"/>
              <a:cs typeface="Montserrat Medium" panose="00000600000000000000"/>
            </a:endParaRPr>
          </a:p>
        </p:txBody>
      </p:sp>
      <p:sp>
        <p:nvSpPr>
          <p:cNvPr id="30" name="object 30"/>
          <p:cNvSpPr txBox="1"/>
          <p:nvPr/>
        </p:nvSpPr>
        <p:spPr>
          <a:xfrm>
            <a:off x="9449493" y="2173795"/>
            <a:ext cx="1612265" cy="202565"/>
          </a:xfrm>
          <a:prstGeom prst="rect">
            <a:avLst/>
          </a:prstGeom>
        </p:spPr>
        <p:txBody>
          <a:bodyPr vert="horz" wrap="square" lIns="0" tIns="13335" rIns="0" bIns="0" rtlCol="0">
            <a:spAutoFit/>
          </a:bodyPr>
          <a:lstStyle/>
          <a:p>
            <a:pPr marL="12700">
              <a:lnSpc>
                <a:spcPct val="100000"/>
              </a:lnSpc>
              <a:spcBef>
                <a:spcPts val="105"/>
              </a:spcBef>
            </a:pPr>
            <a:r>
              <a:rPr sz="1150" spc="-80" dirty="0">
                <a:solidFill>
                  <a:srgbClr val="333333"/>
                </a:solidFill>
                <a:latin typeface="Montserrat" panose="00000500000000000000"/>
                <a:cs typeface="Montserrat" panose="00000500000000000000"/>
              </a:rPr>
              <a:t>Apex</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Fund</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Services</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Ltd.</a:t>
            </a:r>
            <a:endParaRPr sz="1150" dirty="0">
              <a:latin typeface="Montserrat" panose="00000500000000000000"/>
              <a:cs typeface="Montserrat" panose="00000500000000000000"/>
            </a:endParaRPr>
          </a:p>
        </p:txBody>
      </p:sp>
      <p:sp>
        <p:nvSpPr>
          <p:cNvPr id="31" name="object 31"/>
          <p:cNvSpPr txBox="1"/>
          <p:nvPr/>
        </p:nvSpPr>
        <p:spPr>
          <a:xfrm>
            <a:off x="6311899" y="2495385"/>
            <a:ext cx="532130" cy="205104"/>
          </a:xfrm>
          <a:prstGeom prst="rect">
            <a:avLst/>
          </a:prstGeom>
        </p:spPr>
        <p:txBody>
          <a:bodyPr vert="horz" wrap="square" lIns="0" tIns="15875" rIns="0" bIns="0" rtlCol="0">
            <a:spAutoFit/>
          </a:bodyPr>
          <a:lstStyle/>
          <a:p>
            <a:pPr marL="12700">
              <a:lnSpc>
                <a:spcPct val="100000"/>
              </a:lnSpc>
              <a:spcBef>
                <a:spcPts val="125"/>
              </a:spcBef>
            </a:pPr>
            <a:r>
              <a:rPr sz="1150" b="0" spc="-60" dirty="0">
                <a:solidFill>
                  <a:srgbClr val="C7B187"/>
                </a:solidFill>
                <a:latin typeface="Montserrat Medium" panose="00000600000000000000"/>
                <a:cs typeface="Montserrat Medium" panose="00000600000000000000"/>
              </a:rPr>
              <a:t>Auditor</a:t>
            </a:r>
            <a:endParaRPr sz="1150">
              <a:latin typeface="Montserrat Medium" panose="00000600000000000000"/>
              <a:cs typeface="Montserrat Medium" panose="00000600000000000000"/>
            </a:endParaRPr>
          </a:p>
        </p:txBody>
      </p:sp>
      <p:sp>
        <p:nvSpPr>
          <p:cNvPr id="32" name="object 32"/>
          <p:cNvSpPr txBox="1"/>
          <p:nvPr/>
        </p:nvSpPr>
        <p:spPr>
          <a:xfrm>
            <a:off x="10345544" y="2514429"/>
            <a:ext cx="905756" cy="190437"/>
          </a:xfrm>
          <a:prstGeom prst="rect">
            <a:avLst/>
          </a:prstGeom>
        </p:spPr>
        <p:txBody>
          <a:bodyPr vert="horz" wrap="square" lIns="0" tIns="13335" rIns="0" bIns="0" rtlCol="0">
            <a:spAutoFit/>
          </a:bodyPr>
          <a:lstStyle/>
          <a:p>
            <a:pPr marL="12700">
              <a:lnSpc>
                <a:spcPct val="100000"/>
              </a:lnSpc>
              <a:spcBef>
                <a:spcPts val="105"/>
              </a:spcBef>
            </a:pPr>
            <a:r>
              <a:rPr sz="1150" spc="-75" dirty="0">
                <a:solidFill>
                  <a:srgbClr val="333333"/>
                </a:solidFill>
                <a:latin typeface="Montserrat" panose="00000500000000000000"/>
                <a:cs typeface="Montserrat" panose="00000500000000000000"/>
              </a:rPr>
              <a:t>KPMG</a:t>
            </a:r>
            <a:r>
              <a:rPr lang="en-US" sz="1150" spc="-75" dirty="0">
                <a:solidFill>
                  <a:srgbClr val="333333"/>
                </a:solidFill>
                <a:latin typeface="Montserrat" panose="00000500000000000000"/>
                <a:cs typeface="Montserrat" panose="00000500000000000000"/>
              </a:rPr>
              <a:t> LLP</a:t>
            </a:r>
            <a:endParaRPr sz="1150" dirty="0">
              <a:latin typeface="Montserrat" panose="00000500000000000000"/>
              <a:cs typeface="Montserrat" panose="00000500000000000000"/>
            </a:endParaRPr>
          </a:p>
        </p:txBody>
      </p:sp>
      <p:sp>
        <p:nvSpPr>
          <p:cNvPr id="33" name="object 33"/>
          <p:cNvSpPr txBox="1"/>
          <p:nvPr/>
        </p:nvSpPr>
        <p:spPr>
          <a:xfrm>
            <a:off x="6311899" y="2819235"/>
            <a:ext cx="974090"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Legal</a:t>
            </a:r>
            <a:r>
              <a:rPr sz="1150" b="0" spc="10" dirty="0">
                <a:solidFill>
                  <a:srgbClr val="C7B187"/>
                </a:solidFill>
                <a:latin typeface="Montserrat Medium" panose="00000600000000000000"/>
                <a:cs typeface="Montserrat Medium" panose="00000600000000000000"/>
              </a:rPr>
              <a:t> </a:t>
            </a:r>
            <a:r>
              <a:rPr sz="1150" b="0" spc="-65" dirty="0">
                <a:solidFill>
                  <a:srgbClr val="C7B187"/>
                </a:solidFill>
                <a:latin typeface="Montserrat Medium" panose="00000600000000000000"/>
                <a:cs typeface="Montserrat Medium" panose="00000600000000000000"/>
              </a:rPr>
              <a:t>Counsel</a:t>
            </a:r>
            <a:endParaRPr sz="1150">
              <a:latin typeface="Montserrat Medium" panose="00000600000000000000"/>
              <a:cs typeface="Montserrat Medium" panose="00000600000000000000"/>
            </a:endParaRPr>
          </a:p>
        </p:txBody>
      </p:sp>
      <p:sp>
        <p:nvSpPr>
          <p:cNvPr id="34" name="object 34"/>
          <p:cNvSpPr txBox="1"/>
          <p:nvPr/>
        </p:nvSpPr>
        <p:spPr>
          <a:xfrm>
            <a:off x="8915400" y="2821495"/>
            <a:ext cx="2146230" cy="367408"/>
          </a:xfrm>
          <a:prstGeom prst="rect">
            <a:avLst/>
          </a:prstGeom>
        </p:spPr>
        <p:txBody>
          <a:bodyPr vert="horz" wrap="square" lIns="0" tIns="13335" rIns="0" bIns="0" rtlCol="0">
            <a:spAutoFit/>
          </a:bodyPr>
          <a:lstStyle/>
          <a:p>
            <a:pPr marL="12700" algn="r">
              <a:lnSpc>
                <a:spcPct val="100000"/>
              </a:lnSpc>
              <a:spcBef>
                <a:spcPts val="105"/>
              </a:spcBef>
            </a:pPr>
            <a:r>
              <a:rPr lang="en-US" sz="1150" spc="-75" dirty="0">
                <a:solidFill>
                  <a:srgbClr val="333333"/>
                </a:solidFill>
                <a:latin typeface="Montserrat" panose="00000500000000000000"/>
                <a:cs typeface="Montserrat" panose="00000500000000000000"/>
              </a:rPr>
              <a:t>Ogier (Cayman)</a:t>
            </a:r>
            <a:br>
              <a:rPr lang="en-US" sz="1150" spc="-75" dirty="0">
                <a:solidFill>
                  <a:srgbClr val="333333"/>
                </a:solidFill>
                <a:latin typeface="Montserrat" panose="00000500000000000000"/>
                <a:cs typeface="Montserrat" panose="00000500000000000000"/>
              </a:rPr>
            </a:br>
            <a:r>
              <a:rPr lang="en-US" sz="1150" spc="-75" dirty="0">
                <a:solidFill>
                  <a:srgbClr val="333333"/>
                </a:solidFill>
                <a:latin typeface="Montserrat" panose="00000500000000000000"/>
                <a:cs typeface="Montserrat" panose="00000500000000000000"/>
              </a:rPr>
              <a:t>Jun He Law </a:t>
            </a:r>
            <a:r>
              <a:rPr lang="en-US" altLang="zh-TW" sz="1150" spc="-75" dirty="0">
                <a:solidFill>
                  <a:srgbClr val="333333"/>
                </a:solidFill>
                <a:latin typeface="Montserrat" panose="00000500000000000000"/>
                <a:cs typeface="Montserrat" panose="00000500000000000000"/>
              </a:rPr>
              <a:t>Offices (Hong Kong)</a:t>
            </a:r>
            <a:endParaRPr sz="1150" dirty="0">
              <a:latin typeface="Montserrat" panose="00000500000000000000"/>
              <a:cs typeface="Montserrat" panose="00000500000000000000"/>
            </a:endParaRPr>
          </a:p>
        </p:txBody>
      </p:sp>
      <p:sp>
        <p:nvSpPr>
          <p:cNvPr id="35" name="object 35"/>
          <p:cNvSpPr txBox="1"/>
          <p:nvPr/>
        </p:nvSpPr>
        <p:spPr>
          <a:xfrm>
            <a:off x="6311899" y="3245962"/>
            <a:ext cx="711835"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Custodian</a:t>
            </a:r>
            <a:endParaRPr sz="1150" dirty="0">
              <a:latin typeface="Montserrat Medium" panose="00000600000000000000"/>
              <a:cs typeface="Montserrat Medium" panose="00000600000000000000"/>
            </a:endParaRPr>
          </a:p>
        </p:txBody>
      </p:sp>
      <p:sp>
        <p:nvSpPr>
          <p:cNvPr id="36" name="object 36"/>
          <p:cNvSpPr txBox="1"/>
          <p:nvPr/>
        </p:nvSpPr>
        <p:spPr>
          <a:xfrm>
            <a:off x="8763000" y="3248222"/>
            <a:ext cx="2299265" cy="190437"/>
          </a:xfrm>
          <a:prstGeom prst="rect">
            <a:avLst/>
          </a:prstGeom>
        </p:spPr>
        <p:txBody>
          <a:bodyPr vert="horz" wrap="square" lIns="0" tIns="13335" rIns="0" bIns="0" rtlCol="0">
            <a:spAutoFit/>
          </a:bodyPr>
          <a:lstStyle/>
          <a:p>
            <a:pPr marL="12700">
              <a:lnSpc>
                <a:spcPct val="100000"/>
              </a:lnSpc>
              <a:spcBef>
                <a:spcPts val="105"/>
              </a:spcBef>
            </a:pPr>
            <a:r>
              <a:rPr lang="en-US" sz="1150" spc="-20" dirty="0">
                <a:solidFill>
                  <a:srgbClr val="333333"/>
                </a:solidFill>
                <a:latin typeface="Montserrat" panose="00000500000000000000"/>
                <a:cs typeface="Montserrat" panose="00000500000000000000"/>
              </a:rPr>
              <a:t>DBS </a:t>
            </a:r>
            <a:r>
              <a:rPr sz="1150" spc="-20" dirty="0">
                <a:solidFill>
                  <a:srgbClr val="333333"/>
                </a:solidFill>
                <a:latin typeface="Montserrat" panose="00000500000000000000"/>
                <a:cs typeface="Montserrat" panose="00000500000000000000"/>
              </a:rPr>
              <a:t>Bank</a:t>
            </a:r>
            <a:r>
              <a:rPr lang="en-US" sz="1150" spc="-20" dirty="0">
                <a:solidFill>
                  <a:srgbClr val="333333"/>
                </a:solidFill>
                <a:latin typeface="Montserrat" panose="00000500000000000000"/>
                <a:cs typeface="Montserrat" panose="00000500000000000000"/>
              </a:rPr>
              <a:t> (Hong Kong) Limited</a:t>
            </a:r>
            <a:endParaRPr sz="1150" dirty="0">
              <a:latin typeface="Montserrat" panose="00000500000000000000"/>
              <a:cs typeface="Montserrat" panose="00000500000000000000"/>
            </a:endParaRPr>
          </a:p>
        </p:txBody>
      </p:sp>
      <p:sp>
        <p:nvSpPr>
          <p:cNvPr id="37" name="object 37"/>
          <p:cNvSpPr txBox="1"/>
          <p:nvPr/>
        </p:nvSpPr>
        <p:spPr>
          <a:xfrm>
            <a:off x="6311899" y="3834594"/>
            <a:ext cx="1723389" cy="259715"/>
          </a:xfrm>
          <a:prstGeom prst="rect">
            <a:avLst/>
          </a:prstGeom>
        </p:spPr>
        <p:txBody>
          <a:bodyPr vert="horz" wrap="square" lIns="0" tIns="17145" rIns="0" bIns="0" rtlCol="0">
            <a:spAutoFit/>
          </a:bodyPr>
          <a:lstStyle/>
          <a:p>
            <a:pPr marL="12700">
              <a:lnSpc>
                <a:spcPct val="100000"/>
              </a:lnSpc>
              <a:spcBef>
                <a:spcPts val="135"/>
              </a:spcBef>
            </a:pPr>
            <a:r>
              <a:rPr sz="1500" b="1" spc="-95" dirty="0">
                <a:solidFill>
                  <a:srgbClr val="C7B187"/>
                </a:solidFill>
                <a:latin typeface="Montserrat SemiBold" panose="00000700000000000000"/>
                <a:cs typeface="Montserrat SemiBold" panose="00000700000000000000"/>
              </a:rPr>
              <a:t>Operational</a:t>
            </a:r>
            <a:r>
              <a:rPr sz="1500" b="1" spc="-35" dirty="0">
                <a:solidFill>
                  <a:srgbClr val="C7B187"/>
                </a:solidFill>
                <a:latin typeface="Montserrat SemiBold" panose="00000700000000000000"/>
                <a:cs typeface="Montserrat SemiBold" panose="00000700000000000000"/>
              </a:rPr>
              <a:t> </a:t>
            </a:r>
            <a:r>
              <a:rPr sz="1500" b="1" spc="-75" dirty="0">
                <a:solidFill>
                  <a:srgbClr val="C7B187"/>
                </a:solidFill>
                <a:latin typeface="Montserrat SemiBold" panose="00000700000000000000"/>
                <a:cs typeface="Montserrat SemiBold" panose="00000700000000000000"/>
              </a:rPr>
              <a:t>Details</a:t>
            </a:r>
            <a:endParaRPr sz="1500" dirty="0">
              <a:latin typeface="Montserrat SemiBold" panose="00000700000000000000"/>
              <a:cs typeface="Montserrat SemiBold" panose="00000700000000000000"/>
            </a:endParaRPr>
          </a:p>
        </p:txBody>
      </p:sp>
      <p:sp>
        <p:nvSpPr>
          <p:cNvPr id="38" name="object 38"/>
          <p:cNvSpPr txBox="1"/>
          <p:nvPr/>
        </p:nvSpPr>
        <p:spPr>
          <a:xfrm>
            <a:off x="6311899" y="4232752"/>
            <a:ext cx="1180465" cy="205104"/>
          </a:xfrm>
          <a:prstGeom prst="rect">
            <a:avLst/>
          </a:prstGeom>
        </p:spPr>
        <p:txBody>
          <a:bodyPr vert="horz" wrap="square" lIns="0" tIns="15875" rIns="0" bIns="0" rtlCol="0">
            <a:spAutoFit/>
          </a:bodyPr>
          <a:lstStyle/>
          <a:p>
            <a:pPr marL="12700">
              <a:lnSpc>
                <a:spcPct val="100000"/>
              </a:lnSpc>
              <a:spcBef>
                <a:spcPts val="125"/>
              </a:spcBef>
            </a:pPr>
            <a:r>
              <a:rPr sz="1150" b="0" spc="-70" dirty="0">
                <a:solidFill>
                  <a:srgbClr val="C7B187"/>
                </a:solidFill>
                <a:latin typeface="Montserrat Medium" panose="00000600000000000000"/>
                <a:cs typeface="Montserrat Medium" panose="00000600000000000000"/>
              </a:rPr>
              <a:t>High</a:t>
            </a:r>
            <a:r>
              <a:rPr sz="1150" b="0" dirty="0">
                <a:solidFill>
                  <a:srgbClr val="C7B187"/>
                </a:solidFill>
                <a:latin typeface="Montserrat Medium" panose="00000600000000000000"/>
                <a:cs typeface="Montserrat Medium" panose="00000600000000000000"/>
              </a:rPr>
              <a:t> </a:t>
            </a:r>
            <a:r>
              <a:rPr sz="1150" b="0" spc="-90" dirty="0">
                <a:solidFill>
                  <a:srgbClr val="C7B187"/>
                </a:solidFill>
                <a:latin typeface="Montserrat Medium" panose="00000600000000000000"/>
                <a:cs typeface="Montserrat Medium" panose="00000600000000000000"/>
              </a:rPr>
              <a:t>Water</a:t>
            </a:r>
            <a:r>
              <a:rPr sz="1150" b="0" spc="5" dirty="0">
                <a:solidFill>
                  <a:srgbClr val="C7B187"/>
                </a:solidFill>
                <a:latin typeface="Montserrat Medium" panose="00000600000000000000"/>
                <a:cs typeface="Montserrat Medium" panose="00000600000000000000"/>
              </a:rPr>
              <a:t> </a:t>
            </a:r>
            <a:r>
              <a:rPr sz="1150" b="0" spc="-60" dirty="0">
                <a:solidFill>
                  <a:srgbClr val="C7B187"/>
                </a:solidFill>
                <a:latin typeface="Montserrat Medium" panose="00000600000000000000"/>
                <a:cs typeface="Montserrat Medium" panose="00000600000000000000"/>
              </a:rPr>
              <a:t>Mark</a:t>
            </a:r>
            <a:endParaRPr sz="1150">
              <a:latin typeface="Montserrat Medium" panose="00000600000000000000"/>
              <a:cs typeface="Montserrat Medium" panose="00000600000000000000"/>
            </a:endParaRPr>
          </a:p>
        </p:txBody>
      </p:sp>
      <p:sp>
        <p:nvSpPr>
          <p:cNvPr id="39" name="object 39"/>
          <p:cNvSpPr txBox="1"/>
          <p:nvPr/>
        </p:nvSpPr>
        <p:spPr>
          <a:xfrm>
            <a:off x="10813950" y="4235011"/>
            <a:ext cx="248285" cy="202565"/>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333333"/>
                </a:solidFill>
                <a:latin typeface="Montserrat" panose="00000500000000000000"/>
                <a:cs typeface="Montserrat" panose="00000500000000000000"/>
              </a:rPr>
              <a:t>Yes</a:t>
            </a:r>
            <a:endParaRPr sz="1150">
              <a:latin typeface="Montserrat" panose="00000500000000000000"/>
              <a:cs typeface="Montserrat" panose="00000500000000000000"/>
            </a:endParaRPr>
          </a:p>
        </p:txBody>
      </p:sp>
      <p:sp>
        <p:nvSpPr>
          <p:cNvPr id="40" name="object 40"/>
          <p:cNvSpPr txBox="1"/>
          <p:nvPr/>
        </p:nvSpPr>
        <p:spPr>
          <a:xfrm>
            <a:off x="6311899" y="4556602"/>
            <a:ext cx="668020"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Valuation</a:t>
            </a:r>
            <a:endParaRPr sz="1150">
              <a:latin typeface="Montserrat Medium" panose="00000600000000000000"/>
              <a:cs typeface="Montserrat Medium" panose="00000600000000000000"/>
            </a:endParaRPr>
          </a:p>
        </p:txBody>
      </p:sp>
      <p:sp>
        <p:nvSpPr>
          <p:cNvPr id="41" name="object 41"/>
          <p:cNvSpPr txBox="1"/>
          <p:nvPr/>
        </p:nvSpPr>
        <p:spPr>
          <a:xfrm>
            <a:off x="10155981" y="4558861"/>
            <a:ext cx="906144" cy="202565"/>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333333"/>
                </a:solidFill>
                <a:latin typeface="Montserrat" panose="00000500000000000000"/>
                <a:cs typeface="Montserrat" panose="00000500000000000000"/>
              </a:rPr>
              <a:t>Monthly</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NAV</a:t>
            </a:r>
            <a:endParaRPr sz="1150">
              <a:latin typeface="Montserrat" panose="00000500000000000000"/>
              <a:cs typeface="Montserrat" panose="00000500000000000000"/>
            </a:endParaRPr>
          </a:p>
        </p:txBody>
      </p:sp>
      <p:sp>
        <p:nvSpPr>
          <p:cNvPr id="42" name="object 42"/>
          <p:cNvSpPr txBox="1"/>
          <p:nvPr/>
        </p:nvSpPr>
        <p:spPr>
          <a:xfrm>
            <a:off x="6311899" y="4880452"/>
            <a:ext cx="1354455" cy="205104"/>
          </a:xfrm>
          <a:prstGeom prst="rect">
            <a:avLst/>
          </a:prstGeom>
        </p:spPr>
        <p:txBody>
          <a:bodyPr vert="horz" wrap="square" lIns="0" tIns="15875" rIns="0" bIns="0" rtlCol="0">
            <a:spAutoFit/>
          </a:bodyPr>
          <a:lstStyle/>
          <a:p>
            <a:pPr marL="12700">
              <a:lnSpc>
                <a:spcPct val="100000"/>
              </a:lnSpc>
              <a:spcBef>
                <a:spcPts val="125"/>
              </a:spcBef>
            </a:pPr>
            <a:r>
              <a:rPr sz="1150" b="0" spc="-65" dirty="0">
                <a:solidFill>
                  <a:srgbClr val="C7B187"/>
                </a:solidFill>
                <a:latin typeface="Montserrat Medium" panose="00000600000000000000"/>
                <a:cs typeface="Montserrat Medium" panose="00000600000000000000"/>
              </a:rPr>
              <a:t>Redemption</a:t>
            </a:r>
            <a:r>
              <a:rPr sz="1150" b="0" spc="-25" dirty="0">
                <a:solidFill>
                  <a:srgbClr val="C7B187"/>
                </a:solidFill>
                <a:latin typeface="Montserrat Medium" panose="00000600000000000000"/>
                <a:cs typeface="Montserrat Medium" panose="00000600000000000000"/>
              </a:rPr>
              <a:t> </a:t>
            </a:r>
            <a:r>
              <a:rPr sz="1150" b="0" spc="-55" dirty="0">
                <a:solidFill>
                  <a:srgbClr val="C7B187"/>
                </a:solidFill>
                <a:latin typeface="Montserrat Medium" panose="00000600000000000000"/>
                <a:cs typeface="Montserrat Medium" panose="00000600000000000000"/>
              </a:rPr>
              <a:t>Notice</a:t>
            </a:r>
            <a:endParaRPr sz="1150">
              <a:latin typeface="Montserrat Medium" panose="00000600000000000000"/>
              <a:cs typeface="Montserrat Medium" panose="00000600000000000000"/>
            </a:endParaRPr>
          </a:p>
        </p:txBody>
      </p:sp>
      <p:sp>
        <p:nvSpPr>
          <p:cNvPr id="43" name="object 43"/>
          <p:cNvSpPr txBox="1"/>
          <p:nvPr/>
        </p:nvSpPr>
        <p:spPr>
          <a:xfrm>
            <a:off x="10534897" y="4882711"/>
            <a:ext cx="527050" cy="190437"/>
          </a:xfrm>
          <a:prstGeom prst="rect">
            <a:avLst/>
          </a:prstGeom>
        </p:spPr>
        <p:txBody>
          <a:bodyPr vert="horz" wrap="square" lIns="0" tIns="13335" rIns="0" bIns="0" rtlCol="0">
            <a:spAutoFit/>
          </a:bodyPr>
          <a:lstStyle/>
          <a:p>
            <a:pPr marL="12700">
              <a:lnSpc>
                <a:spcPct val="100000"/>
              </a:lnSpc>
              <a:spcBef>
                <a:spcPts val="105"/>
              </a:spcBef>
            </a:pPr>
            <a:r>
              <a:rPr lang="en-US" sz="1150" spc="-80" dirty="0">
                <a:solidFill>
                  <a:srgbClr val="333333"/>
                </a:solidFill>
                <a:latin typeface="Montserrat" panose="00000500000000000000"/>
                <a:cs typeface="Montserrat" panose="00000500000000000000"/>
              </a:rPr>
              <a:t>60</a:t>
            </a:r>
            <a:r>
              <a:rPr sz="1150" spc="-20"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days</a:t>
            </a:r>
            <a:endParaRPr sz="1150" dirty="0">
              <a:latin typeface="Montserrat" panose="00000500000000000000"/>
              <a:cs typeface="Montserrat" panose="00000500000000000000"/>
            </a:endParaRPr>
          </a:p>
        </p:txBody>
      </p:sp>
      <p:sp>
        <p:nvSpPr>
          <p:cNvPr id="44" name="object 44"/>
          <p:cNvSpPr txBox="1"/>
          <p:nvPr/>
        </p:nvSpPr>
        <p:spPr>
          <a:xfrm>
            <a:off x="6311899" y="5204302"/>
            <a:ext cx="786130" cy="205104"/>
          </a:xfrm>
          <a:prstGeom prst="rect">
            <a:avLst/>
          </a:prstGeom>
        </p:spPr>
        <p:txBody>
          <a:bodyPr vert="horz" wrap="square" lIns="0" tIns="15875" rIns="0" bIns="0" rtlCol="0">
            <a:spAutoFit/>
          </a:bodyPr>
          <a:lstStyle/>
          <a:p>
            <a:pPr marL="12700">
              <a:lnSpc>
                <a:spcPct val="100000"/>
              </a:lnSpc>
              <a:spcBef>
                <a:spcPts val="125"/>
              </a:spcBef>
            </a:pPr>
            <a:r>
              <a:rPr sz="1150" b="0" spc="-60" dirty="0">
                <a:solidFill>
                  <a:srgbClr val="C7B187"/>
                </a:solidFill>
                <a:latin typeface="Montserrat Medium" panose="00000600000000000000"/>
                <a:cs typeface="Montserrat Medium" panose="00000600000000000000"/>
              </a:rPr>
              <a:t>Settlement</a:t>
            </a:r>
            <a:endParaRPr sz="1150">
              <a:latin typeface="Montserrat Medium" panose="00000600000000000000"/>
              <a:cs typeface="Montserrat Medium" panose="00000600000000000000"/>
            </a:endParaRPr>
          </a:p>
        </p:txBody>
      </p:sp>
      <p:sp>
        <p:nvSpPr>
          <p:cNvPr id="45" name="object 45"/>
          <p:cNvSpPr txBox="1"/>
          <p:nvPr/>
        </p:nvSpPr>
        <p:spPr>
          <a:xfrm>
            <a:off x="9329985" y="5206561"/>
            <a:ext cx="1719014" cy="190437"/>
          </a:xfrm>
          <a:prstGeom prst="rect">
            <a:avLst/>
          </a:prstGeom>
        </p:spPr>
        <p:txBody>
          <a:bodyPr vert="horz" wrap="square" lIns="0" tIns="13335" rIns="0" bIns="0" rtlCol="0">
            <a:spAutoFit/>
          </a:bodyPr>
          <a:lstStyle/>
          <a:p>
            <a:pPr marL="12700" algn="r">
              <a:lnSpc>
                <a:spcPct val="100000"/>
              </a:lnSpc>
              <a:spcBef>
                <a:spcPts val="105"/>
              </a:spcBef>
            </a:pPr>
            <a:r>
              <a:rPr lang="en-US" sz="1150" spc="-70" dirty="0">
                <a:solidFill>
                  <a:srgbClr val="333333"/>
                </a:solidFill>
                <a:latin typeface="Montserrat" panose="00000500000000000000"/>
                <a:cs typeface="Montserrat" panose="00000500000000000000"/>
              </a:rPr>
              <a:t>Normally within </a:t>
            </a:r>
            <a:r>
              <a:rPr sz="1150" spc="-2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60</a:t>
            </a:r>
            <a:r>
              <a:rPr sz="1150" spc="-20"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days</a:t>
            </a:r>
            <a:endParaRPr sz="1150" dirty="0">
              <a:latin typeface="Montserrat" panose="00000500000000000000"/>
              <a:cs typeface="Montserrat" panose="00000500000000000000"/>
            </a:endParaRPr>
          </a:p>
        </p:txBody>
      </p:sp>
      <p:pic>
        <p:nvPicPr>
          <p:cNvPr id="47" name="object 47"/>
          <p:cNvPicPr/>
          <p:nvPr/>
        </p:nvPicPr>
        <p:blipFill>
          <a:blip r:embed="rId6" cstate="print"/>
          <a:stretch>
            <a:fillRect/>
          </a:stretch>
        </p:blipFill>
        <p:spPr>
          <a:xfrm>
            <a:off x="1142999" y="1809749"/>
            <a:ext cx="4724399" cy="1523999"/>
          </a:xfrm>
          <a:prstGeom prst="rect">
            <a:avLst/>
          </a:prstGeom>
        </p:spPr>
      </p:pic>
      <p:sp>
        <p:nvSpPr>
          <p:cNvPr id="48" name="object 48"/>
          <p:cNvSpPr txBox="1"/>
          <p:nvPr/>
        </p:nvSpPr>
        <p:spPr>
          <a:xfrm>
            <a:off x="1371600" y="2227452"/>
            <a:ext cx="1340039" cy="475708"/>
          </a:xfrm>
          <a:prstGeom prst="rect">
            <a:avLst/>
          </a:prstGeom>
        </p:spPr>
        <p:txBody>
          <a:bodyPr vert="horz" wrap="square" lIns="0" tIns="12700" rIns="0" bIns="0" rtlCol="0">
            <a:spAutoFit/>
          </a:bodyPr>
          <a:lstStyle/>
          <a:p>
            <a:pPr marL="12065" marR="5080" algn="ctr">
              <a:lnSpc>
                <a:spcPct val="109000"/>
              </a:lnSpc>
              <a:spcBef>
                <a:spcPts val="100"/>
              </a:spcBef>
            </a:pPr>
            <a:r>
              <a:rPr sz="1200" b="1" spc="-114" dirty="0">
                <a:solidFill>
                  <a:srgbClr val="C7B187"/>
                </a:solidFill>
                <a:latin typeface="Montserrat SemiBold" panose="00000700000000000000"/>
                <a:cs typeface="Montserrat SemiBold" panose="00000700000000000000"/>
              </a:rPr>
              <a:t>Management </a:t>
            </a:r>
            <a:r>
              <a:rPr sz="1200" b="1" spc="-25" dirty="0">
                <a:solidFill>
                  <a:srgbClr val="C7B187"/>
                </a:solidFill>
                <a:latin typeface="Montserrat SemiBold" panose="00000700000000000000"/>
                <a:cs typeface="Montserrat SemiBold" panose="00000700000000000000"/>
              </a:rPr>
              <a:t>Fee</a:t>
            </a:r>
            <a:endParaRPr sz="1200" dirty="0">
              <a:latin typeface="Montserrat SemiBold" panose="00000700000000000000"/>
              <a:cs typeface="Montserrat SemiBold" panose="00000700000000000000"/>
            </a:endParaRPr>
          </a:p>
          <a:p>
            <a:pPr algn="ctr">
              <a:lnSpc>
                <a:spcPct val="100000"/>
              </a:lnSpc>
              <a:spcBef>
                <a:spcPts val="335"/>
              </a:spcBef>
            </a:pPr>
            <a:r>
              <a:rPr sz="1450" b="1" spc="-25" dirty="0">
                <a:solidFill>
                  <a:srgbClr val="333333"/>
                </a:solidFill>
                <a:latin typeface="Montserrat" panose="00000500000000000000"/>
                <a:cs typeface="Montserrat" panose="00000500000000000000"/>
              </a:rPr>
              <a:t>1%</a:t>
            </a:r>
            <a:endParaRPr sz="1450" dirty="0">
              <a:latin typeface="Montserrat" panose="00000500000000000000"/>
              <a:cs typeface="Montserrat" panose="00000500000000000000"/>
            </a:endParaRPr>
          </a:p>
        </p:txBody>
      </p:sp>
      <p:sp>
        <p:nvSpPr>
          <p:cNvPr id="49" name="object 49"/>
          <p:cNvSpPr txBox="1"/>
          <p:nvPr/>
        </p:nvSpPr>
        <p:spPr>
          <a:xfrm>
            <a:off x="1434653" y="2732246"/>
            <a:ext cx="1144270" cy="368300"/>
          </a:xfrm>
          <a:prstGeom prst="rect">
            <a:avLst/>
          </a:prstGeom>
        </p:spPr>
        <p:txBody>
          <a:bodyPr vert="horz" wrap="square" lIns="0" tIns="12700" rIns="0" bIns="0" rtlCol="0">
            <a:spAutoFit/>
          </a:bodyPr>
          <a:lstStyle/>
          <a:p>
            <a:pPr marL="403225" marR="5080" indent="-390525">
              <a:lnSpc>
                <a:spcPct val="113000"/>
              </a:lnSpc>
              <a:spcBef>
                <a:spcPts val="100"/>
              </a:spcBef>
            </a:pPr>
            <a:r>
              <a:rPr sz="1000" spc="-55" dirty="0">
                <a:solidFill>
                  <a:srgbClr val="666666"/>
                </a:solidFill>
                <a:latin typeface="Montserrat" panose="00000500000000000000"/>
                <a:cs typeface="Montserrat" panose="00000500000000000000"/>
              </a:rPr>
              <a:t>Class</a:t>
            </a:r>
            <a:r>
              <a:rPr sz="1000" spc="-20" dirty="0">
                <a:solidFill>
                  <a:srgbClr val="666666"/>
                </a:solidFill>
                <a:latin typeface="Montserrat" panose="00000500000000000000"/>
                <a:cs typeface="Montserrat" panose="00000500000000000000"/>
              </a:rPr>
              <a:t> </a:t>
            </a:r>
            <a:r>
              <a:rPr sz="1000" spc="-35" dirty="0">
                <a:solidFill>
                  <a:srgbClr val="666666"/>
                </a:solidFill>
                <a:latin typeface="Montserrat" panose="00000500000000000000"/>
                <a:cs typeface="Montserrat" panose="00000500000000000000"/>
              </a:rPr>
              <a:t>A,</a:t>
            </a:r>
            <a:r>
              <a:rPr sz="1000" spc="-20" dirty="0">
                <a:solidFill>
                  <a:srgbClr val="666666"/>
                </a:solidFill>
                <a:latin typeface="Montserrat" panose="00000500000000000000"/>
                <a:cs typeface="Montserrat" panose="00000500000000000000"/>
              </a:rPr>
              <a:t> </a:t>
            </a:r>
            <a:r>
              <a:rPr sz="1000" spc="-55" dirty="0">
                <a:solidFill>
                  <a:srgbClr val="666666"/>
                </a:solidFill>
                <a:latin typeface="Montserrat" panose="00000500000000000000"/>
                <a:cs typeface="Montserrat" panose="00000500000000000000"/>
              </a:rPr>
              <a:t>quarterly</a:t>
            </a:r>
            <a:r>
              <a:rPr sz="1000" spc="-20" dirty="0">
                <a:solidFill>
                  <a:srgbClr val="666666"/>
                </a:solidFill>
                <a:latin typeface="Montserrat" panose="00000500000000000000"/>
                <a:cs typeface="Montserrat" panose="00000500000000000000"/>
              </a:rPr>
              <a:t> </a:t>
            </a:r>
            <a:r>
              <a:rPr sz="1000" spc="-60" dirty="0">
                <a:solidFill>
                  <a:srgbClr val="666666"/>
                </a:solidFill>
                <a:latin typeface="Montserrat" panose="00000500000000000000"/>
                <a:cs typeface="Montserrat" panose="00000500000000000000"/>
              </a:rPr>
              <a:t>in </a:t>
            </a:r>
            <a:r>
              <a:rPr sz="1000" spc="-10" dirty="0">
                <a:solidFill>
                  <a:srgbClr val="666666"/>
                </a:solidFill>
                <a:latin typeface="Montserrat" panose="00000500000000000000"/>
                <a:cs typeface="Montserrat" panose="00000500000000000000"/>
              </a:rPr>
              <a:t>arrear</a:t>
            </a:r>
            <a:endParaRPr sz="1000" dirty="0">
              <a:latin typeface="Montserrat" panose="00000500000000000000"/>
              <a:cs typeface="Montserrat" panose="00000500000000000000"/>
            </a:endParaRPr>
          </a:p>
        </p:txBody>
      </p:sp>
      <p:sp>
        <p:nvSpPr>
          <p:cNvPr id="50" name="object 50"/>
          <p:cNvSpPr txBox="1"/>
          <p:nvPr/>
        </p:nvSpPr>
        <p:spPr>
          <a:xfrm>
            <a:off x="2901503" y="2209229"/>
            <a:ext cx="1207135" cy="507365"/>
          </a:xfrm>
          <a:prstGeom prst="rect">
            <a:avLst/>
          </a:prstGeom>
        </p:spPr>
        <p:txBody>
          <a:bodyPr vert="horz" wrap="square" lIns="0" tIns="48260" rIns="0" bIns="0" rtlCol="0">
            <a:spAutoFit/>
          </a:bodyPr>
          <a:lstStyle/>
          <a:p>
            <a:pPr algn="ctr">
              <a:lnSpc>
                <a:spcPct val="100000"/>
              </a:lnSpc>
              <a:spcBef>
                <a:spcPts val="380"/>
              </a:spcBef>
            </a:pPr>
            <a:r>
              <a:rPr sz="1200" b="1" spc="-105" dirty="0">
                <a:solidFill>
                  <a:srgbClr val="C7B187"/>
                </a:solidFill>
                <a:latin typeface="Montserrat SemiBold" panose="00000700000000000000"/>
                <a:cs typeface="Montserrat SemiBold" panose="00000700000000000000"/>
              </a:rPr>
              <a:t>Performance</a:t>
            </a:r>
            <a:r>
              <a:rPr sz="1200" b="1" spc="10" dirty="0">
                <a:solidFill>
                  <a:srgbClr val="C7B187"/>
                </a:solidFill>
                <a:latin typeface="Montserrat SemiBold" panose="00000700000000000000"/>
                <a:cs typeface="Montserrat SemiBold" panose="00000700000000000000"/>
              </a:rPr>
              <a:t> </a:t>
            </a:r>
            <a:r>
              <a:rPr sz="1200" b="1" spc="-40" dirty="0">
                <a:solidFill>
                  <a:srgbClr val="C7B187"/>
                </a:solidFill>
                <a:latin typeface="Montserrat SemiBold" panose="00000700000000000000"/>
                <a:cs typeface="Montserrat SemiBold" panose="00000700000000000000"/>
              </a:rPr>
              <a:t>Fee</a:t>
            </a:r>
            <a:endParaRPr sz="1200">
              <a:latin typeface="Montserrat SemiBold" panose="00000700000000000000"/>
              <a:cs typeface="Montserrat SemiBold" panose="00000700000000000000"/>
            </a:endParaRPr>
          </a:p>
          <a:p>
            <a:pPr algn="ctr">
              <a:lnSpc>
                <a:spcPct val="100000"/>
              </a:lnSpc>
              <a:spcBef>
                <a:spcPts val="335"/>
              </a:spcBef>
            </a:pPr>
            <a:r>
              <a:rPr sz="1450" b="1" spc="-25" dirty="0">
                <a:solidFill>
                  <a:srgbClr val="333333"/>
                </a:solidFill>
                <a:latin typeface="Montserrat" panose="00000500000000000000"/>
                <a:cs typeface="Montserrat" panose="00000500000000000000"/>
              </a:rPr>
              <a:t>10%</a:t>
            </a:r>
            <a:endParaRPr sz="1450">
              <a:latin typeface="Montserrat" panose="00000500000000000000"/>
              <a:cs typeface="Montserrat" panose="00000500000000000000"/>
            </a:endParaRPr>
          </a:p>
        </p:txBody>
      </p:sp>
      <p:sp>
        <p:nvSpPr>
          <p:cNvPr id="51" name="object 51"/>
          <p:cNvSpPr txBox="1"/>
          <p:nvPr/>
        </p:nvSpPr>
        <p:spPr>
          <a:xfrm>
            <a:off x="3017440" y="2747263"/>
            <a:ext cx="975360" cy="177165"/>
          </a:xfrm>
          <a:prstGeom prst="rect">
            <a:avLst/>
          </a:prstGeom>
        </p:spPr>
        <p:txBody>
          <a:bodyPr vert="horz" wrap="square" lIns="0" tIns="11430" rIns="0" bIns="0" rtlCol="0">
            <a:spAutoFit/>
          </a:bodyPr>
          <a:lstStyle/>
          <a:p>
            <a:pPr marL="12700">
              <a:lnSpc>
                <a:spcPct val="100000"/>
              </a:lnSpc>
              <a:spcBef>
                <a:spcPts val="90"/>
              </a:spcBef>
            </a:pPr>
            <a:r>
              <a:rPr sz="1000" spc="-55" dirty="0">
                <a:solidFill>
                  <a:srgbClr val="666666"/>
                </a:solidFill>
                <a:latin typeface="Montserrat" panose="00000500000000000000"/>
                <a:cs typeface="Montserrat" panose="00000500000000000000"/>
              </a:rPr>
              <a:t>Class</a:t>
            </a:r>
            <a:r>
              <a:rPr sz="1000" spc="-25" dirty="0">
                <a:solidFill>
                  <a:srgbClr val="666666"/>
                </a:solidFill>
                <a:latin typeface="Montserrat" panose="00000500000000000000"/>
                <a:cs typeface="Montserrat" panose="00000500000000000000"/>
              </a:rPr>
              <a:t> </a:t>
            </a:r>
            <a:r>
              <a:rPr sz="1000" spc="-35" dirty="0">
                <a:solidFill>
                  <a:srgbClr val="666666"/>
                </a:solidFill>
                <a:latin typeface="Montserrat" panose="00000500000000000000"/>
                <a:cs typeface="Montserrat" panose="00000500000000000000"/>
              </a:rPr>
              <a:t>A,</a:t>
            </a:r>
            <a:r>
              <a:rPr sz="1000" spc="-20" dirty="0">
                <a:solidFill>
                  <a:srgbClr val="666666"/>
                </a:solidFill>
                <a:latin typeface="Montserrat" panose="00000500000000000000"/>
                <a:cs typeface="Montserrat" panose="00000500000000000000"/>
              </a:rPr>
              <a:t> </a:t>
            </a:r>
            <a:r>
              <a:rPr sz="1000" spc="-55" dirty="0">
                <a:solidFill>
                  <a:srgbClr val="666666"/>
                </a:solidFill>
                <a:latin typeface="Montserrat" panose="00000500000000000000"/>
                <a:cs typeface="Montserrat" panose="00000500000000000000"/>
              </a:rPr>
              <a:t>annually</a:t>
            </a:r>
            <a:endParaRPr sz="1000">
              <a:latin typeface="Montserrat" panose="00000500000000000000"/>
              <a:cs typeface="Montserrat" panose="00000500000000000000"/>
            </a:endParaRPr>
          </a:p>
        </p:txBody>
      </p:sp>
      <p:sp>
        <p:nvSpPr>
          <p:cNvPr id="52" name="object 52"/>
          <p:cNvSpPr txBox="1"/>
          <p:nvPr/>
        </p:nvSpPr>
        <p:spPr>
          <a:xfrm>
            <a:off x="4418508" y="2209229"/>
            <a:ext cx="1170305" cy="507365"/>
          </a:xfrm>
          <a:prstGeom prst="rect">
            <a:avLst/>
          </a:prstGeom>
        </p:spPr>
        <p:txBody>
          <a:bodyPr vert="horz" wrap="square" lIns="0" tIns="48260" rIns="0" bIns="0" rtlCol="0">
            <a:spAutoFit/>
          </a:bodyPr>
          <a:lstStyle/>
          <a:p>
            <a:pPr algn="ctr">
              <a:lnSpc>
                <a:spcPct val="100000"/>
              </a:lnSpc>
              <a:spcBef>
                <a:spcPts val="380"/>
              </a:spcBef>
            </a:pPr>
            <a:r>
              <a:rPr sz="1200" b="1" spc="-105" dirty="0">
                <a:solidFill>
                  <a:srgbClr val="C7B187"/>
                </a:solidFill>
                <a:latin typeface="Montserrat SemiBold" panose="00000700000000000000"/>
                <a:cs typeface="Montserrat SemiBold" panose="00000700000000000000"/>
              </a:rPr>
              <a:t>Redemption</a:t>
            </a:r>
            <a:r>
              <a:rPr sz="1200" b="1" spc="-15" dirty="0">
                <a:solidFill>
                  <a:srgbClr val="C7B187"/>
                </a:solidFill>
                <a:latin typeface="Montserrat SemiBold" panose="00000700000000000000"/>
                <a:cs typeface="Montserrat SemiBold" panose="00000700000000000000"/>
              </a:rPr>
              <a:t> </a:t>
            </a:r>
            <a:r>
              <a:rPr sz="1200" b="1" spc="-45" dirty="0">
                <a:solidFill>
                  <a:srgbClr val="C7B187"/>
                </a:solidFill>
                <a:latin typeface="Montserrat SemiBold" panose="00000700000000000000"/>
                <a:cs typeface="Montserrat SemiBold" panose="00000700000000000000"/>
              </a:rPr>
              <a:t>Fee</a:t>
            </a:r>
            <a:endParaRPr sz="1200">
              <a:latin typeface="Montserrat SemiBold" panose="00000700000000000000"/>
              <a:cs typeface="Montserrat SemiBold" panose="00000700000000000000"/>
            </a:endParaRPr>
          </a:p>
          <a:p>
            <a:pPr algn="ctr">
              <a:lnSpc>
                <a:spcPct val="100000"/>
              </a:lnSpc>
              <a:spcBef>
                <a:spcPts val="335"/>
              </a:spcBef>
            </a:pPr>
            <a:r>
              <a:rPr sz="1450" b="1" spc="-25" dirty="0">
                <a:solidFill>
                  <a:srgbClr val="333333"/>
                </a:solidFill>
                <a:latin typeface="Montserrat" panose="00000500000000000000"/>
                <a:cs typeface="Montserrat" panose="00000500000000000000"/>
              </a:rPr>
              <a:t>2%</a:t>
            </a:r>
            <a:endParaRPr sz="1450">
              <a:latin typeface="Montserrat" panose="00000500000000000000"/>
              <a:cs typeface="Montserrat" panose="00000500000000000000"/>
            </a:endParaRPr>
          </a:p>
        </p:txBody>
      </p:sp>
      <p:sp>
        <p:nvSpPr>
          <p:cNvPr id="53" name="object 53"/>
          <p:cNvSpPr txBox="1"/>
          <p:nvPr/>
        </p:nvSpPr>
        <p:spPr>
          <a:xfrm>
            <a:off x="4503191" y="2727147"/>
            <a:ext cx="1000760" cy="368300"/>
          </a:xfrm>
          <a:prstGeom prst="rect">
            <a:avLst/>
          </a:prstGeom>
        </p:spPr>
        <p:txBody>
          <a:bodyPr vert="horz" wrap="square" lIns="0" tIns="12700" rIns="0" bIns="0" rtlCol="0">
            <a:spAutoFit/>
          </a:bodyPr>
          <a:lstStyle/>
          <a:p>
            <a:pPr marL="163830" marR="5080" indent="-151765">
              <a:lnSpc>
                <a:spcPct val="113000"/>
              </a:lnSpc>
              <a:spcBef>
                <a:spcPts val="100"/>
              </a:spcBef>
            </a:pPr>
            <a:r>
              <a:rPr sz="1000" spc="-65" dirty="0">
                <a:solidFill>
                  <a:srgbClr val="666666"/>
                </a:solidFill>
                <a:latin typeface="Montserrat" panose="00000500000000000000"/>
                <a:cs typeface="Montserrat" panose="00000500000000000000"/>
              </a:rPr>
              <a:t>During</a:t>
            </a:r>
            <a:r>
              <a:rPr sz="1000" spc="10" dirty="0">
                <a:solidFill>
                  <a:srgbClr val="666666"/>
                </a:solidFill>
                <a:latin typeface="Montserrat" panose="00000500000000000000"/>
                <a:cs typeface="Montserrat" panose="00000500000000000000"/>
              </a:rPr>
              <a:t> </a:t>
            </a:r>
            <a:r>
              <a:rPr sz="1000" spc="-60" dirty="0">
                <a:solidFill>
                  <a:srgbClr val="666666"/>
                </a:solidFill>
                <a:latin typeface="Montserrat" panose="00000500000000000000"/>
                <a:cs typeface="Montserrat" panose="00000500000000000000"/>
              </a:rPr>
              <a:t>12-</a:t>
            </a:r>
            <a:r>
              <a:rPr sz="1000" spc="-75" dirty="0">
                <a:solidFill>
                  <a:srgbClr val="666666"/>
                </a:solidFill>
                <a:latin typeface="Montserrat" panose="00000500000000000000"/>
                <a:cs typeface="Montserrat" panose="00000500000000000000"/>
              </a:rPr>
              <a:t>month</a:t>
            </a:r>
            <a:r>
              <a:rPr sz="1000" spc="-55" dirty="0">
                <a:solidFill>
                  <a:srgbClr val="666666"/>
                </a:solidFill>
                <a:latin typeface="Montserrat" panose="00000500000000000000"/>
                <a:cs typeface="Montserrat" panose="00000500000000000000"/>
              </a:rPr>
              <a:t> soft</a:t>
            </a:r>
            <a:r>
              <a:rPr sz="1000" spc="40" dirty="0">
                <a:solidFill>
                  <a:srgbClr val="666666"/>
                </a:solidFill>
                <a:latin typeface="Montserrat" panose="00000500000000000000"/>
                <a:cs typeface="Montserrat" panose="00000500000000000000"/>
              </a:rPr>
              <a:t> </a:t>
            </a:r>
            <a:r>
              <a:rPr sz="1000" spc="-65" dirty="0">
                <a:solidFill>
                  <a:srgbClr val="666666"/>
                </a:solidFill>
                <a:latin typeface="Montserrat" panose="00000500000000000000"/>
                <a:cs typeface="Montserrat" panose="00000500000000000000"/>
              </a:rPr>
              <a:t>lock-</a:t>
            </a:r>
            <a:r>
              <a:rPr sz="1000" spc="-25" dirty="0">
                <a:solidFill>
                  <a:srgbClr val="666666"/>
                </a:solidFill>
                <a:latin typeface="Montserrat" panose="00000500000000000000"/>
                <a:cs typeface="Montserrat" panose="00000500000000000000"/>
              </a:rPr>
              <a:t>up</a:t>
            </a:r>
            <a:endParaRPr sz="1000">
              <a:latin typeface="Montserrat" panose="00000500000000000000"/>
              <a:cs typeface="Montserrat" panose="00000500000000000000"/>
            </a:endParaRPr>
          </a:p>
        </p:txBody>
      </p:sp>
      <p:sp>
        <p:nvSpPr>
          <p:cNvPr id="46" name="object 5">
            <a:extLst>
              <a:ext uri="{FF2B5EF4-FFF2-40B4-BE49-F238E27FC236}">
                <a16:creationId xmlns:a16="http://schemas.microsoft.com/office/drawing/2014/main" id="{D8C680B0-613F-3A37-06FD-E733D81B5C3E}"/>
              </a:ext>
            </a:extLst>
          </p:cNvPr>
          <p:cNvSpPr txBox="1"/>
          <p:nvPr/>
        </p:nvSpPr>
        <p:spPr>
          <a:xfrm>
            <a:off x="3120789" y="590101"/>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a:t>
            </a:r>
            <a:r>
              <a:rPr lang="en-US" altLang="zh-TW" sz="1150" b="1" spc="-80" dirty="0">
                <a:solidFill>
                  <a:srgbClr val="FF0000"/>
                </a:solidFill>
                <a:latin typeface="Montserrat"/>
                <a:cs typeface="Montserrat"/>
              </a:rPr>
              <a:t>UNLIKELY</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BUT</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VERIFY</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IF</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CHANGE</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230493" cy="76913"/>
          </a:xfrm>
          <a:custGeom>
            <a:avLst/>
            <a:gdLst/>
            <a:ahLst/>
            <a:cxnLst/>
            <a:rect l="l" t="t" r="r" b="b"/>
            <a:pathLst>
              <a:path w="11713210" h="73660">
                <a:moveTo>
                  <a:pt x="11713065" y="73206"/>
                </a:moveTo>
                <a:lnTo>
                  <a:pt x="0" y="73206"/>
                </a:lnTo>
                <a:lnTo>
                  <a:pt x="0" y="0"/>
                </a:lnTo>
                <a:lnTo>
                  <a:pt x="11713065" y="0"/>
                </a:lnTo>
                <a:lnTo>
                  <a:pt x="11713065" y="73206"/>
                </a:lnTo>
                <a:close/>
              </a:path>
            </a:pathLst>
          </a:custGeom>
          <a:solidFill>
            <a:srgbClr val="C7B187"/>
          </a:solidFill>
        </p:spPr>
        <p:txBody>
          <a:bodyPr wrap="square" lIns="0" tIns="0" rIns="0" bIns="0" rtlCol="0"/>
          <a:lstStyle/>
          <a:p>
            <a:endParaRPr/>
          </a:p>
        </p:txBody>
      </p:sp>
      <p:sp>
        <p:nvSpPr>
          <p:cNvPr id="3" name="object 3"/>
          <p:cNvSpPr txBox="1"/>
          <p:nvPr/>
        </p:nvSpPr>
        <p:spPr>
          <a:xfrm>
            <a:off x="1085399" y="433804"/>
            <a:ext cx="1995170" cy="461645"/>
          </a:xfrm>
          <a:prstGeom prst="rect">
            <a:avLst/>
          </a:prstGeom>
        </p:spPr>
        <p:txBody>
          <a:bodyPr vert="horz" wrap="square" lIns="0" tIns="13970" rIns="0" bIns="0" rtlCol="0">
            <a:spAutoFit/>
          </a:bodyPr>
          <a:lstStyle/>
          <a:p>
            <a:pPr marL="12700">
              <a:lnSpc>
                <a:spcPct val="100000"/>
              </a:lnSpc>
              <a:spcBef>
                <a:spcPts val="110"/>
              </a:spcBef>
            </a:pPr>
            <a:r>
              <a:rPr sz="2800" b="1" spc="-229" dirty="0">
                <a:solidFill>
                  <a:srgbClr val="333333"/>
                </a:solidFill>
                <a:latin typeface="Montserrat SemiBold" panose="00000700000000000000"/>
                <a:cs typeface="Montserrat SemiBold" panose="00000700000000000000"/>
              </a:rPr>
              <a:t>Fund</a:t>
            </a:r>
            <a:r>
              <a:rPr sz="2800" b="1" spc="-110" dirty="0">
                <a:solidFill>
                  <a:srgbClr val="333333"/>
                </a:solidFill>
                <a:latin typeface="Montserrat SemiBold" panose="00000700000000000000"/>
                <a:cs typeface="Montserrat SemiBold" panose="00000700000000000000"/>
              </a:rPr>
              <a:t> </a:t>
            </a:r>
            <a:r>
              <a:rPr sz="2800" b="1" spc="-210" dirty="0">
                <a:solidFill>
                  <a:srgbClr val="333333"/>
                </a:solidFill>
                <a:latin typeface="Montserrat SemiBold" panose="00000700000000000000"/>
                <a:cs typeface="Montserrat SemiBold" panose="00000700000000000000"/>
              </a:rPr>
              <a:t>Terms</a:t>
            </a:r>
            <a:endParaRPr sz="2800" dirty="0">
              <a:latin typeface="Montserrat SemiBold" panose="00000700000000000000"/>
              <a:cs typeface="Montserrat SemiBold" panose="00000700000000000000"/>
            </a:endParaRPr>
          </a:p>
        </p:txBody>
      </p:sp>
      <p:sp>
        <p:nvSpPr>
          <p:cNvPr id="4" name="object 4"/>
          <p:cNvSpPr txBox="1"/>
          <p:nvPr/>
        </p:nvSpPr>
        <p:spPr>
          <a:xfrm>
            <a:off x="1088999" y="916204"/>
            <a:ext cx="3025801" cy="239809"/>
          </a:xfrm>
          <a:prstGeom prst="rect">
            <a:avLst/>
          </a:prstGeom>
        </p:spPr>
        <p:txBody>
          <a:bodyPr vert="horz" wrap="square" lIns="0" tIns="16510" rIns="0" bIns="0" rtlCol="0">
            <a:spAutoFit/>
          </a:bodyPr>
          <a:lstStyle/>
          <a:p>
            <a:pPr marL="12700">
              <a:lnSpc>
                <a:spcPct val="100000"/>
              </a:lnSpc>
              <a:spcBef>
                <a:spcPts val="130"/>
              </a:spcBef>
            </a:pPr>
            <a:r>
              <a:rPr sz="1450" spc="-65" dirty="0">
                <a:solidFill>
                  <a:srgbClr val="C7B187"/>
                </a:solidFill>
                <a:latin typeface="Montserrat" panose="00000500000000000000"/>
                <a:cs typeface="Montserrat" panose="00000500000000000000"/>
              </a:rPr>
              <a:t>River</a:t>
            </a:r>
            <a:r>
              <a:rPr sz="1450" spc="1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Delta</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40"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sp>
        <p:nvSpPr>
          <p:cNvPr id="34" name="object 34"/>
          <p:cNvSpPr txBox="1"/>
          <p:nvPr/>
        </p:nvSpPr>
        <p:spPr>
          <a:xfrm>
            <a:off x="1078380" y="6082042"/>
            <a:ext cx="10274935" cy="142987"/>
          </a:xfrm>
          <a:prstGeom prst="rect">
            <a:avLst/>
          </a:prstGeom>
        </p:spPr>
        <p:txBody>
          <a:bodyPr vert="horz" wrap="square" lIns="0" tIns="14604" rIns="0" bIns="0" rtlCol="0">
            <a:spAutoFit/>
          </a:bodyPr>
          <a:lstStyle/>
          <a:p>
            <a:pPr marL="12700">
              <a:lnSpc>
                <a:spcPts val="965"/>
              </a:lnSpc>
              <a:spcBef>
                <a:spcPts val="115"/>
              </a:spcBef>
            </a:pPr>
            <a:r>
              <a:rPr sz="1050" i="1" spc="-75" dirty="0">
                <a:solidFill>
                  <a:srgbClr val="777777"/>
                </a:solidFill>
                <a:latin typeface="Verdana" panose="020B0604030504040204"/>
                <a:cs typeface="Verdana" panose="020B0604030504040204"/>
              </a:rPr>
              <a:t>The</a:t>
            </a:r>
            <a:r>
              <a:rPr sz="1050" i="1" spc="-100" dirty="0">
                <a:solidFill>
                  <a:srgbClr val="777777"/>
                </a:solidFill>
                <a:latin typeface="Verdana" panose="020B0604030504040204"/>
                <a:cs typeface="Verdana" panose="020B0604030504040204"/>
              </a:rPr>
              <a:t> </a:t>
            </a:r>
            <a:r>
              <a:rPr sz="1050" i="1" spc="-80" dirty="0">
                <a:solidFill>
                  <a:srgbClr val="777777"/>
                </a:solidFill>
                <a:latin typeface="Verdana" panose="020B0604030504040204"/>
                <a:cs typeface="Verdana" panose="020B0604030504040204"/>
              </a:rPr>
              <a:t>above</a:t>
            </a:r>
            <a:r>
              <a:rPr sz="1050" i="1" spc="-95"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is</a:t>
            </a:r>
            <a:r>
              <a:rPr sz="1050" i="1" spc="-100" dirty="0">
                <a:solidFill>
                  <a:srgbClr val="777777"/>
                </a:solidFill>
                <a:latin typeface="Verdana" panose="020B0604030504040204"/>
                <a:cs typeface="Verdana" panose="020B0604030504040204"/>
              </a:rPr>
              <a:t> </a:t>
            </a:r>
            <a:r>
              <a:rPr sz="1050" i="1" spc="-95" dirty="0">
                <a:solidFill>
                  <a:srgbClr val="777777"/>
                </a:solidFill>
                <a:latin typeface="Verdana" panose="020B0604030504040204"/>
                <a:cs typeface="Verdana" panose="020B0604030504040204"/>
              </a:rPr>
              <a:t>a </a:t>
            </a:r>
            <a:r>
              <a:rPr sz="1050" i="1" spc="-75" dirty="0">
                <a:solidFill>
                  <a:srgbClr val="777777"/>
                </a:solidFill>
                <a:latin typeface="Verdana" panose="020B0604030504040204"/>
                <a:cs typeface="Verdana" panose="020B0604030504040204"/>
              </a:rPr>
              <a:t>summary</a:t>
            </a:r>
            <a:r>
              <a:rPr sz="1050" i="1" spc="-100"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of</a:t>
            </a:r>
            <a:r>
              <a:rPr sz="1050" i="1" spc="-95"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45" dirty="0">
                <a:solidFill>
                  <a:srgbClr val="777777"/>
                </a:solidFill>
                <a:latin typeface="Verdana" panose="020B0604030504040204"/>
                <a:cs typeface="Verdana" panose="020B0604030504040204"/>
              </a:rPr>
              <a:t>principal</a:t>
            </a:r>
            <a:r>
              <a:rPr sz="1050" i="1" spc="-100"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terms</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of</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70" dirty="0">
                <a:solidFill>
                  <a:srgbClr val="777777"/>
                </a:solidFill>
                <a:latin typeface="Verdana" panose="020B0604030504040204"/>
                <a:cs typeface="Verdana" panose="020B0604030504040204"/>
              </a:rPr>
              <a:t>Fund.</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Please</a:t>
            </a:r>
            <a:r>
              <a:rPr sz="1050" i="1" spc="-100"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refer</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to</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Fund's</a:t>
            </a:r>
            <a:r>
              <a:rPr sz="1050" i="1" spc="-95" dirty="0">
                <a:solidFill>
                  <a:srgbClr val="777777"/>
                </a:solidFill>
                <a:latin typeface="Verdana" panose="020B0604030504040204"/>
                <a:cs typeface="Verdana" panose="020B0604030504040204"/>
              </a:rPr>
              <a:t> </a:t>
            </a:r>
            <a:r>
              <a:rPr sz="1050" i="1" spc="-55" dirty="0">
                <a:solidFill>
                  <a:srgbClr val="777777"/>
                </a:solidFill>
                <a:latin typeface="Verdana" panose="020B0604030504040204"/>
                <a:cs typeface="Verdana" panose="020B0604030504040204"/>
              </a:rPr>
              <a:t>offering</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documents</a:t>
            </a:r>
            <a:r>
              <a:rPr sz="1050" i="1" spc="-95" dirty="0">
                <a:solidFill>
                  <a:srgbClr val="777777"/>
                </a:solidFill>
                <a:latin typeface="Verdana" panose="020B0604030504040204"/>
                <a:cs typeface="Verdana" panose="020B0604030504040204"/>
              </a:rPr>
              <a:t> </a:t>
            </a:r>
            <a:r>
              <a:rPr sz="1050" i="1" spc="-70" dirty="0">
                <a:solidFill>
                  <a:srgbClr val="777777"/>
                </a:solidFill>
                <a:latin typeface="Verdana" panose="020B0604030504040204"/>
                <a:cs typeface="Verdana" panose="020B0604030504040204"/>
              </a:rPr>
              <a:t>for</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complete</a:t>
            </a:r>
            <a:r>
              <a:rPr sz="1050" i="1" spc="-95" dirty="0">
                <a:solidFill>
                  <a:srgbClr val="777777"/>
                </a:solidFill>
                <a:latin typeface="Verdana" panose="020B0604030504040204"/>
                <a:cs typeface="Verdana" panose="020B0604030504040204"/>
              </a:rPr>
              <a:t> </a:t>
            </a:r>
            <a:r>
              <a:rPr sz="1050" i="1" spc="-10" dirty="0">
                <a:solidFill>
                  <a:srgbClr val="777777"/>
                </a:solidFill>
                <a:latin typeface="Verdana" panose="020B0604030504040204"/>
                <a:cs typeface="Verdana" panose="020B0604030504040204"/>
              </a:rPr>
              <a:t>information.</a:t>
            </a:r>
            <a:endParaRPr sz="1050" dirty="0">
              <a:latin typeface="Verdana" panose="020B0604030504040204"/>
              <a:cs typeface="Verdana" panose="020B0604030504040204"/>
            </a:endParaRPr>
          </a:p>
        </p:txBody>
      </p:sp>
      <p:sp>
        <p:nvSpPr>
          <p:cNvPr id="38" name="Holder 6"/>
          <p:cNvSpPr txBox="1"/>
          <p:nvPr/>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19</a:t>
            </a:fld>
            <a:endParaRPr lang="en-US" dirty="0"/>
          </a:p>
        </p:txBody>
      </p:sp>
      <p:graphicFrame>
        <p:nvGraphicFramePr>
          <p:cNvPr id="35" name="Table 34"/>
          <p:cNvGraphicFramePr>
            <a:graphicFrameLocks noGrp="1"/>
          </p:cNvGraphicFramePr>
          <p:nvPr/>
        </p:nvGraphicFramePr>
        <p:xfrm>
          <a:off x="1085399" y="1377033"/>
          <a:ext cx="10378912" cy="4596357"/>
        </p:xfrm>
        <a:graphic>
          <a:graphicData uri="http://schemas.openxmlformats.org/drawingml/2006/table">
            <a:tbl>
              <a:tblPr/>
              <a:tblGrid>
                <a:gridCol w="2600227">
                  <a:extLst>
                    <a:ext uri="{9D8B030D-6E8A-4147-A177-3AD203B41FA5}">
                      <a16:colId xmlns:a16="http://schemas.microsoft.com/office/drawing/2014/main" val="20000"/>
                    </a:ext>
                  </a:extLst>
                </a:gridCol>
                <a:gridCol w="7778685">
                  <a:extLst>
                    <a:ext uri="{9D8B030D-6E8A-4147-A177-3AD203B41FA5}">
                      <a16:colId xmlns:a16="http://schemas.microsoft.com/office/drawing/2014/main" val="20001"/>
                    </a:ext>
                  </a:extLst>
                </a:gridCol>
              </a:tblGrid>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Fund Name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River Delta Global Frontier Fund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0"/>
                  </a:ext>
                </a:extLst>
              </a:tr>
              <a:tr h="77731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Structure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Cayman Islands exempted company incorporated with limited liability in the Cayman Islands under the Companies Act</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1"/>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Type of Fund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Open-ended Fund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2"/>
                  </a:ext>
                </a:extLst>
              </a:tr>
              <a:tr h="709807">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Regulation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A 'regulated mutual fund' for the purposes of the Mutual Funds Act, registered with CIMA pursuant to section 4(3) of the Mutual Funds Act</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3"/>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Launch Date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2 Sep 2024</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4"/>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Investment Objective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Invests in other hedge funds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5"/>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a:solidFill>
                            <a:schemeClr val="accent6">
                              <a:lumMod val="10000"/>
                            </a:schemeClr>
                          </a:solidFill>
                          <a:effectLst/>
                          <a:latin typeface="Montserrat" panose="00000500000000000000" pitchFamily="2" charset="0"/>
                          <a:ea typeface="DFKai-SB" panose="03000509000000000000" pitchFamily="65" charset="-120"/>
                        </a:rPr>
                        <a:t>Reference Currency</a:t>
                      </a:r>
                      <a:endParaRPr lang="en-US" sz="1300" b="0" i="0" u="none" strike="noStrike">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USD</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6"/>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Business Day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Hong Kong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7"/>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a:solidFill>
                            <a:schemeClr val="accent6">
                              <a:lumMod val="10000"/>
                            </a:schemeClr>
                          </a:solidFill>
                          <a:effectLst/>
                          <a:latin typeface="Montserrat" panose="00000500000000000000" pitchFamily="2" charset="0"/>
                          <a:ea typeface="DFKai-SB" panose="03000509000000000000" pitchFamily="65" charset="-120"/>
                        </a:rPr>
                        <a:t>Valuation Day </a:t>
                      </a:r>
                      <a:endParaRPr lang="en-US" sz="1300" b="0" i="0" u="none" strike="noStrike">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The last calendar day of each calendar month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8"/>
                  </a:ext>
                </a:extLst>
              </a:tr>
              <a:tr h="38865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Share Classes </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DFKai-SB" panose="03000509000000000000" pitchFamily="65" charset="-120"/>
                        </a:rPr>
                        <a:t>Class A, Class E (Employee Class)</a:t>
                      </a:r>
                      <a:endParaRPr lang="en-US" sz="1300" b="0" i="0" u="none" strike="noStrike" dirty="0">
                        <a:solidFill>
                          <a:schemeClr val="accent6">
                            <a:lumMod val="10000"/>
                          </a:schemeClr>
                        </a:solidFill>
                        <a:effectLst/>
                        <a:latin typeface="Montserrat" panose="00000500000000000000" pitchFamily="2" charset="0"/>
                        <a:ea typeface="DFKai-SB" panose="03000509000000000000" pitchFamily="65" charset="-12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9"/>
                  </a:ext>
                </a:extLst>
              </a:tr>
            </a:tbl>
          </a:graphicData>
        </a:graphic>
      </p:graphicFrame>
      <p:pic>
        <p:nvPicPr>
          <p:cNvPr id="36" name="Picture 35"/>
          <p:cNvPicPr>
            <a:picLocks noChangeAspect="1"/>
          </p:cNvPicPr>
          <p:nvPr/>
        </p:nvPicPr>
        <p:blipFill>
          <a:blip r:embed="rId3"/>
          <a:stretch>
            <a:fillRect/>
          </a:stretch>
        </p:blipFill>
        <p:spPr>
          <a:xfrm>
            <a:off x="9067800" y="242015"/>
            <a:ext cx="2971800" cy="436446"/>
          </a:xfrm>
          <a:prstGeom prst="rect">
            <a:avLst/>
          </a:prstGeom>
        </p:spPr>
      </p:pic>
      <p:sp>
        <p:nvSpPr>
          <p:cNvPr id="39" name="object 28"/>
          <p:cNvSpPr txBox="1"/>
          <p:nvPr/>
        </p:nvSpPr>
        <p:spPr>
          <a:xfrm>
            <a:off x="8686800" y="6402894"/>
            <a:ext cx="3136989"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777777"/>
                </a:solidFill>
                <a:latin typeface="Montserrat" panose="00000500000000000000"/>
                <a:cs typeface="Montserrat" panose="00000500000000000000"/>
              </a:rPr>
              <a:t>CONFIDENTIAL:</a:t>
            </a:r>
            <a:r>
              <a:rPr sz="1150" spc="-5" dirty="0">
                <a:solidFill>
                  <a:srgbClr val="777777"/>
                </a:solidFill>
                <a:latin typeface="Montserrat" panose="00000500000000000000"/>
                <a:cs typeface="Montserrat" panose="00000500000000000000"/>
              </a:rPr>
              <a:t> </a:t>
            </a:r>
            <a:r>
              <a:rPr sz="1150" spc="-75" dirty="0">
                <a:solidFill>
                  <a:srgbClr val="777777"/>
                </a:solidFill>
                <a:latin typeface="Montserrat" panose="00000500000000000000"/>
                <a:cs typeface="Montserrat" panose="00000500000000000000"/>
              </a:rPr>
              <a:t>For</a:t>
            </a:r>
            <a:r>
              <a:rPr sz="1150" dirty="0">
                <a:solidFill>
                  <a:srgbClr val="777777"/>
                </a:solidFill>
                <a:latin typeface="Montserrat" panose="00000500000000000000"/>
                <a:cs typeface="Montserrat" panose="00000500000000000000"/>
              </a:rPr>
              <a:t> </a:t>
            </a:r>
            <a:r>
              <a:rPr lang="en-US" sz="1150" spc="-55" dirty="0">
                <a:solidFill>
                  <a:srgbClr val="777777"/>
                </a:solidFill>
                <a:latin typeface="Montserrat" panose="00000500000000000000"/>
                <a:cs typeface="Montserrat" panose="00000500000000000000"/>
              </a:rPr>
              <a:t>professional</a:t>
            </a:r>
            <a:r>
              <a:rPr sz="1150" dirty="0">
                <a:solidFill>
                  <a:srgbClr val="777777"/>
                </a:solidFill>
                <a:latin typeface="Montserrat" panose="00000500000000000000"/>
                <a:cs typeface="Montserrat" panose="00000500000000000000"/>
              </a:rPr>
              <a:t> </a:t>
            </a:r>
            <a:r>
              <a:rPr sz="1150" spc="-65" dirty="0">
                <a:solidFill>
                  <a:srgbClr val="777777"/>
                </a:solidFill>
                <a:latin typeface="Montserrat" panose="00000500000000000000"/>
                <a:cs typeface="Montserrat" panose="00000500000000000000"/>
              </a:rPr>
              <a:t>investors</a:t>
            </a:r>
            <a:r>
              <a:rPr sz="1150" dirty="0">
                <a:solidFill>
                  <a:srgbClr val="777777"/>
                </a:solidFill>
                <a:latin typeface="Montserrat" panose="00000500000000000000"/>
                <a:cs typeface="Montserrat" panose="00000500000000000000"/>
              </a:rPr>
              <a:t> </a:t>
            </a:r>
            <a:r>
              <a:rPr sz="1150" spc="-20" dirty="0">
                <a:solidFill>
                  <a:srgbClr val="777777"/>
                </a:solidFill>
                <a:latin typeface="Montserrat" panose="00000500000000000000"/>
                <a:cs typeface="Montserrat" panose="00000500000000000000"/>
              </a:rPr>
              <a:t>only</a:t>
            </a:r>
            <a:endParaRPr sz="1150" dirty="0">
              <a:latin typeface="Montserrat" panose="00000500000000000000"/>
              <a:cs typeface="Montserrat"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30300" y="552554"/>
            <a:ext cx="5929630" cy="443711"/>
          </a:xfrm>
          <a:prstGeom prst="rect">
            <a:avLst/>
          </a:prstGeom>
        </p:spPr>
        <p:txBody>
          <a:bodyPr vert="horz" wrap="square" lIns="0" tIns="12700" rIns="0" bIns="0" rtlCol="0">
            <a:spAutoFit/>
          </a:bodyPr>
          <a:lstStyle/>
          <a:p>
            <a:pPr marL="12700">
              <a:lnSpc>
                <a:spcPct val="100000"/>
              </a:lnSpc>
              <a:spcBef>
                <a:spcPts val="100"/>
              </a:spcBef>
            </a:pPr>
            <a:r>
              <a:rPr lang="en-US" sz="2800" b="1" spc="-195" dirty="0">
                <a:solidFill>
                  <a:srgbClr val="333333"/>
                </a:solidFill>
                <a:latin typeface="Montserrat SemiBold" panose="00000700000000000000"/>
                <a:cs typeface="Montserrat SemiBold" panose="00000700000000000000"/>
              </a:rPr>
              <a:t>Key</a:t>
            </a:r>
            <a:r>
              <a:rPr sz="2800" b="1" spc="-85" dirty="0">
                <a:solidFill>
                  <a:srgbClr val="333333"/>
                </a:solidFill>
                <a:latin typeface="Montserrat SemiBold" panose="00000700000000000000"/>
                <a:cs typeface="Montserrat SemiBold" panose="00000700000000000000"/>
              </a:rPr>
              <a:t> </a:t>
            </a:r>
            <a:r>
              <a:rPr lang="en-US" sz="2800" b="1" spc="-204" dirty="0">
                <a:solidFill>
                  <a:srgbClr val="333333"/>
                </a:solidFill>
                <a:latin typeface="Montserrat SemiBold" panose="00000700000000000000"/>
                <a:cs typeface="Montserrat SemiBold" panose="00000700000000000000"/>
              </a:rPr>
              <a:t>Investment</a:t>
            </a:r>
            <a:r>
              <a:rPr sz="2800" b="1" spc="-85" dirty="0">
                <a:solidFill>
                  <a:srgbClr val="333333"/>
                </a:solidFill>
                <a:latin typeface="Montserrat SemiBold" panose="00000700000000000000"/>
                <a:cs typeface="Montserrat SemiBold" panose="00000700000000000000"/>
              </a:rPr>
              <a:t> </a:t>
            </a:r>
            <a:r>
              <a:rPr lang="en-US" sz="2800" b="1" spc="-145" dirty="0">
                <a:solidFill>
                  <a:srgbClr val="333333"/>
                </a:solidFill>
                <a:latin typeface="Montserrat SemiBold" panose="00000700000000000000"/>
                <a:cs typeface="Montserrat SemiBold" panose="00000700000000000000"/>
              </a:rPr>
              <a:t>Highlights</a:t>
            </a:r>
            <a:endParaRPr sz="2800" dirty="0">
              <a:latin typeface="Montserrat SemiBold" panose="00000700000000000000"/>
              <a:cs typeface="Montserrat SemiBold" panose="00000700000000000000"/>
            </a:endParaRPr>
          </a:p>
        </p:txBody>
      </p:sp>
      <p:sp>
        <p:nvSpPr>
          <p:cNvPr id="3" name="object 3"/>
          <p:cNvSpPr txBox="1"/>
          <p:nvPr/>
        </p:nvSpPr>
        <p:spPr>
          <a:xfrm>
            <a:off x="1141962" y="1049649"/>
            <a:ext cx="2781935" cy="252729"/>
          </a:xfrm>
          <a:prstGeom prst="rect">
            <a:avLst/>
          </a:prstGeom>
        </p:spPr>
        <p:txBody>
          <a:bodyPr vert="horz" wrap="square" lIns="0" tIns="17780" rIns="0" bIns="0" rtlCol="0">
            <a:spAutoFit/>
          </a:bodyPr>
          <a:lstStyle/>
          <a:p>
            <a:pPr marL="12700">
              <a:lnSpc>
                <a:spcPct val="100000"/>
              </a:lnSpc>
              <a:spcBef>
                <a:spcPts val="140"/>
              </a:spcBef>
            </a:pPr>
            <a:r>
              <a:rPr sz="1450" spc="-65" dirty="0">
                <a:solidFill>
                  <a:srgbClr val="C7B187"/>
                </a:solidFill>
                <a:latin typeface="Montserrat" panose="00000500000000000000"/>
                <a:cs typeface="Montserrat" panose="00000500000000000000"/>
              </a:rPr>
              <a:t>River</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Delta</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35"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grpSp>
        <p:nvGrpSpPr>
          <p:cNvPr id="4" name="object 4"/>
          <p:cNvGrpSpPr/>
          <p:nvPr/>
        </p:nvGrpSpPr>
        <p:grpSpPr>
          <a:xfrm>
            <a:off x="1158875" y="1860766"/>
            <a:ext cx="571500" cy="571500"/>
            <a:chOff x="1142999" y="1914524"/>
            <a:chExt cx="571500" cy="571500"/>
          </a:xfrm>
        </p:grpSpPr>
        <p:sp>
          <p:nvSpPr>
            <p:cNvPr id="5" name="object 5"/>
            <p:cNvSpPr/>
            <p:nvPr/>
          </p:nvSpPr>
          <p:spPr>
            <a:xfrm>
              <a:off x="1152524" y="1924049"/>
              <a:ext cx="552450" cy="552450"/>
            </a:xfrm>
            <a:custGeom>
              <a:avLst/>
              <a:gdLst/>
              <a:ahLst/>
              <a:cxnLst/>
              <a:rect l="l" t="t" r="r" b="b"/>
              <a:pathLst>
                <a:path w="552450" h="552450">
                  <a:moveTo>
                    <a:pt x="552449" y="276224"/>
                  </a:moveTo>
                  <a:lnTo>
                    <a:pt x="549460" y="316755"/>
                  </a:lnTo>
                  <a:lnTo>
                    <a:pt x="540555" y="356408"/>
                  </a:lnTo>
                  <a:lnTo>
                    <a:pt x="525929" y="394326"/>
                  </a:lnTo>
                  <a:lnTo>
                    <a:pt x="505897" y="429687"/>
                  </a:lnTo>
                  <a:lnTo>
                    <a:pt x="480894" y="461726"/>
                  </a:lnTo>
                  <a:lnTo>
                    <a:pt x="451460" y="489749"/>
                  </a:lnTo>
                  <a:lnTo>
                    <a:pt x="418232" y="513151"/>
                  </a:lnTo>
                  <a:lnTo>
                    <a:pt x="381931" y="531423"/>
                  </a:lnTo>
                  <a:lnTo>
                    <a:pt x="343342" y="544171"/>
                  </a:lnTo>
                  <a:lnTo>
                    <a:pt x="303299" y="551119"/>
                  </a:lnTo>
                  <a:lnTo>
                    <a:pt x="276224" y="552449"/>
                  </a:lnTo>
                  <a:lnTo>
                    <a:pt x="269444" y="552366"/>
                  </a:lnTo>
                  <a:lnTo>
                    <a:pt x="229002" y="548383"/>
                  </a:lnTo>
                  <a:lnTo>
                    <a:pt x="189576" y="538507"/>
                  </a:lnTo>
                  <a:lnTo>
                    <a:pt x="152032" y="522956"/>
                  </a:lnTo>
                  <a:lnTo>
                    <a:pt x="117170" y="502061"/>
                  </a:lnTo>
                  <a:lnTo>
                    <a:pt x="85757" y="476281"/>
                  </a:lnTo>
                  <a:lnTo>
                    <a:pt x="58462" y="446165"/>
                  </a:lnTo>
                  <a:lnTo>
                    <a:pt x="35886" y="412377"/>
                  </a:lnTo>
                  <a:lnTo>
                    <a:pt x="18508" y="375634"/>
                  </a:lnTo>
                  <a:lnTo>
                    <a:pt x="6711" y="336748"/>
                  </a:lnTo>
                  <a:lnTo>
                    <a:pt x="748" y="296543"/>
                  </a:lnTo>
                  <a:lnTo>
                    <a:pt x="0" y="276224"/>
                  </a:lnTo>
                  <a:lnTo>
                    <a:pt x="83" y="269444"/>
                  </a:lnTo>
                  <a:lnTo>
                    <a:pt x="4066" y="229002"/>
                  </a:lnTo>
                  <a:lnTo>
                    <a:pt x="13942" y="189576"/>
                  </a:lnTo>
                  <a:lnTo>
                    <a:pt x="29493" y="152032"/>
                  </a:lnTo>
                  <a:lnTo>
                    <a:pt x="50388" y="117170"/>
                  </a:lnTo>
                  <a:lnTo>
                    <a:pt x="76168" y="85758"/>
                  </a:lnTo>
                  <a:lnTo>
                    <a:pt x="106284" y="58462"/>
                  </a:lnTo>
                  <a:lnTo>
                    <a:pt x="140072" y="35885"/>
                  </a:lnTo>
                  <a:lnTo>
                    <a:pt x="176814" y="18508"/>
                  </a:lnTo>
                  <a:lnTo>
                    <a:pt x="215701" y="6711"/>
                  </a:lnTo>
                  <a:lnTo>
                    <a:pt x="255906" y="748"/>
                  </a:lnTo>
                  <a:lnTo>
                    <a:pt x="276224" y="0"/>
                  </a:lnTo>
                  <a:lnTo>
                    <a:pt x="283005" y="83"/>
                  </a:lnTo>
                  <a:lnTo>
                    <a:pt x="323446" y="4066"/>
                  </a:lnTo>
                  <a:lnTo>
                    <a:pt x="362873" y="13942"/>
                  </a:lnTo>
                  <a:lnTo>
                    <a:pt x="400416" y="29493"/>
                  </a:lnTo>
                  <a:lnTo>
                    <a:pt x="435279" y="50388"/>
                  </a:lnTo>
                  <a:lnTo>
                    <a:pt x="466691" y="76168"/>
                  </a:lnTo>
                  <a:lnTo>
                    <a:pt x="493987" y="106284"/>
                  </a:lnTo>
                  <a:lnTo>
                    <a:pt x="516563" y="140072"/>
                  </a:lnTo>
                  <a:lnTo>
                    <a:pt x="533941" y="176814"/>
                  </a:lnTo>
                  <a:lnTo>
                    <a:pt x="545737" y="215701"/>
                  </a:lnTo>
                  <a:lnTo>
                    <a:pt x="551701" y="255906"/>
                  </a:lnTo>
                  <a:lnTo>
                    <a:pt x="552449" y="276224"/>
                  </a:lnTo>
                  <a:close/>
                </a:path>
              </a:pathLst>
            </a:custGeom>
            <a:ln w="19049">
              <a:solidFill>
                <a:srgbClr val="C7B187"/>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314449" y="2085974"/>
              <a:ext cx="228600" cy="228600"/>
            </a:xfrm>
            <a:prstGeom prst="rect">
              <a:avLst/>
            </a:prstGeom>
          </p:spPr>
        </p:pic>
      </p:grpSp>
      <p:sp>
        <p:nvSpPr>
          <p:cNvPr id="7" name="object 7"/>
          <p:cNvSpPr txBox="1"/>
          <p:nvPr/>
        </p:nvSpPr>
        <p:spPr>
          <a:xfrm>
            <a:off x="1898651" y="1757372"/>
            <a:ext cx="3966845" cy="1064260"/>
          </a:xfrm>
          <a:prstGeom prst="rect">
            <a:avLst/>
          </a:prstGeom>
        </p:spPr>
        <p:txBody>
          <a:bodyPr vert="horz" wrap="square" lIns="0" tIns="97155" rIns="0" bIns="0" rtlCol="0">
            <a:spAutoFit/>
          </a:bodyPr>
          <a:lstStyle/>
          <a:p>
            <a:pPr marL="12700">
              <a:lnSpc>
                <a:spcPct val="100000"/>
              </a:lnSpc>
              <a:spcBef>
                <a:spcPts val="765"/>
              </a:spcBef>
            </a:pPr>
            <a:r>
              <a:rPr sz="1700" b="1" spc="-105" dirty="0">
                <a:solidFill>
                  <a:srgbClr val="C7B187"/>
                </a:solidFill>
                <a:latin typeface="Montserrat SemiBold" panose="00000700000000000000"/>
                <a:cs typeface="Montserrat SemiBold" panose="00000700000000000000"/>
              </a:rPr>
              <a:t>All-</a:t>
            </a:r>
            <a:r>
              <a:rPr sz="1700" b="1" spc="-160" dirty="0">
                <a:solidFill>
                  <a:srgbClr val="C7B187"/>
                </a:solidFill>
                <a:latin typeface="Montserrat SemiBold" panose="00000700000000000000"/>
                <a:cs typeface="Montserrat SemiBold" panose="00000700000000000000"/>
              </a:rPr>
              <a:t>Weather</a:t>
            </a:r>
            <a:r>
              <a:rPr sz="1700" b="1" spc="-25" dirty="0">
                <a:solidFill>
                  <a:srgbClr val="C7B187"/>
                </a:solidFill>
                <a:latin typeface="Montserrat SemiBold" panose="00000700000000000000"/>
                <a:cs typeface="Montserrat SemiBold" panose="00000700000000000000"/>
              </a:rPr>
              <a:t> </a:t>
            </a:r>
            <a:r>
              <a:rPr sz="1700" b="1" spc="-165" dirty="0">
                <a:solidFill>
                  <a:srgbClr val="C7B187"/>
                </a:solidFill>
                <a:latin typeface="Montserrat SemiBold" panose="00000700000000000000"/>
                <a:cs typeface="Montserrat SemiBold" panose="00000700000000000000"/>
              </a:rPr>
              <a:t>&amp;</a:t>
            </a:r>
            <a:r>
              <a:rPr sz="1700" b="1" spc="-20" dirty="0">
                <a:solidFill>
                  <a:srgbClr val="C7B187"/>
                </a:solidFill>
                <a:latin typeface="Montserrat SemiBold" panose="00000700000000000000"/>
                <a:cs typeface="Montserrat SemiBold" panose="00000700000000000000"/>
              </a:rPr>
              <a:t> </a:t>
            </a:r>
            <a:r>
              <a:rPr sz="1700" b="1" spc="-145" dirty="0">
                <a:solidFill>
                  <a:srgbClr val="C7B187"/>
                </a:solidFill>
                <a:latin typeface="Montserrat SemiBold" panose="00000700000000000000"/>
                <a:cs typeface="Montserrat SemiBold" panose="00000700000000000000"/>
              </a:rPr>
              <a:t>Long</a:t>
            </a:r>
            <a:r>
              <a:rPr sz="1700" b="1" spc="-25" dirty="0">
                <a:solidFill>
                  <a:srgbClr val="C7B187"/>
                </a:solidFill>
                <a:latin typeface="Montserrat SemiBold" panose="00000700000000000000"/>
                <a:cs typeface="Montserrat SemiBold" panose="00000700000000000000"/>
              </a:rPr>
              <a:t> </a:t>
            </a:r>
            <a:r>
              <a:rPr sz="1700" b="1" spc="-140" dirty="0">
                <a:solidFill>
                  <a:srgbClr val="C7B187"/>
                </a:solidFill>
                <a:latin typeface="Montserrat SemiBold" panose="00000700000000000000"/>
                <a:cs typeface="Montserrat SemiBold" panose="00000700000000000000"/>
              </a:rPr>
              <a:t>Time</a:t>
            </a:r>
            <a:r>
              <a:rPr sz="1700" b="1" spc="-20" dirty="0">
                <a:solidFill>
                  <a:srgbClr val="C7B187"/>
                </a:solidFill>
                <a:latin typeface="Montserrat SemiBold" panose="00000700000000000000"/>
                <a:cs typeface="Montserrat SemiBold" panose="00000700000000000000"/>
              </a:rPr>
              <a:t> </a:t>
            </a:r>
            <a:r>
              <a:rPr sz="1700" b="1" spc="-10" dirty="0">
                <a:solidFill>
                  <a:srgbClr val="C7B187"/>
                </a:solidFill>
                <a:latin typeface="Montserrat SemiBold" panose="00000700000000000000"/>
                <a:cs typeface="Montserrat SemiBold" panose="00000700000000000000"/>
              </a:rPr>
              <a:t>Horizon</a:t>
            </a:r>
            <a:endParaRPr sz="1700" dirty="0">
              <a:latin typeface="Montserrat SemiBold" panose="00000700000000000000"/>
              <a:cs typeface="Montserrat SemiBold" panose="00000700000000000000"/>
            </a:endParaRPr>
          </a:p>
          <a:p>
            <a:pPr marL="12700" marR="5080">
              <a:lnSpc>
                <a:spcPct val="108000"/>
              </a:lnSpc>
              <a:spcBef>
                <a:spcPts val="405"/>
              </a:spcBef>
            </a:pPr>
            <a:r>
              <a:rPr sz="1300" spc="-65" dirty="0">
                <a:solidFill>
                  <a:srgbClr val="333333"/>
                </a:solidFill>
                <a:latin typeface="Montserrat" panose="00000500000000000000"/>
                <a:cs typeface="Montserrat" panose="00000500000000000000"/>
              </a:rPr>
              <a:t>Consistent</a:t>
            </a:r>
            <a:r>
              <a:rPr sz="1300"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profitability</a:t>
            </a:r>
            <a:r>
              <a:rPr sz="1300"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across</a:t>
            </a:r>
            <a:r>
              <a:rPr sz="1300" dirty="0">
                <a:solidFill>
                  <a:srgbClr val="333333"/>
                </a:solidFill>
                <a:latin typeface="Montserrat" panose="00000500000000000000"/>
                <a:cs typeface="Montserrat" panose="00000500000000000000"/>
              </a:rPr>
              <a:t> </a:t>
            </a:r>
            <a:r>
              <a:rPr sz="1300" spc="-45" dirty="0">
                <a:solidFill>
                  <a:srgbClr val="333333"/>
                </a:solidFill>
                <a:latin typeface="Montserrat" panose="00000500000000000000"/>
                <a:cs typeface="Montserrat" panose="00000500000000000000"/>
              </a:rPr>
              <a:t>all</a:t>
            </a:r>
            <a:r>
              <a:rPr sz="1300"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market </a:t>
            </a:r>
            <a:r>
              <a:rPr sz="1300" spc="-65" dirty="0">
                <a:solidFill>
                  <a:srgbClr val="333333"/>
                </a:solidFill>
                <a:latin typeface="Montserrat" panose="00000500000000000000"/>
                <a:cs typeface="Montserrat" panose="00000500000000000000"/>
              </a:rPr>
              <a:t>environments</a:t>
            </a:r>
            <a:r>
              <a:rPr sz="1300" spc="-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through</a:t>
            </a:r>
            <a:r>
              <a:rPr sz="1300" dirty="0">
                <a:solidFill>
                  <a:srgbClr val="333333"/>
                </a:solidFill>
                <a:latin typeface="Montserrat" panose="00000500000000000000"/>
                <a:cs typeface="Montserrat" panose="00000500000000000000"/>
              </a:rPr>
              <a:t> </a:t>
            </a:r>
            <a:r>
              <a:rPr sz="1300" spc="-55" dirty="0">
                <a:solidFill>
                  <a:srgbClr val="333333"/>
                </a:solidFill>
                <a:latin typeface="Montserrat" panose="00000500000000000000"/>
                <a:cs typeface="Montserrat" panose="00000500000000000000"/>
              </a:rPr>
              <a:t>different</a:t>
            </a:r>
            <a:r>
              <a:rPr sz="1300" spc="-5" dirty="0">
                <a:solidFill>
                  <a:srgbClr val="333333"/>
                </a:solidFill>
                <a:latin typeface="Montserrat" panose="00000500000000000000"/>
                <a:cs typeface="Montserrat" panose="00000500000000000000"/>
              </a:rPr>
              <a:t> </a:t>
            </a:r>
            <a:r>
              <a:rPr sz="1300" spc="-55" dirty="0">
                <a:solidFill>
                  <a:srgbClr val="333333"/>
                </a:solidFill>
                <a:latin typeface="Montserrat" panose="00000500000000000000"/>
                <a:cs typeface="Montserrat" panose="00000500000000000000"/>
              </a:rPr>
              <a:t>cycles.</a:t>
            </a:r>
            <a:r>
              <a:rPr sz="1300" dirty="0">
                <a:solidFill>
                  <a:srgbClr val="333333"/>
                </a:solidFill>
                <a:latin typeface="Montserrat" panose="00000500000000000000"/>
                <a:cs typeface="Montserrat" panose="00000500000000000000"/>
              </a:rPr>
              <a:t> </a:t>
            </a:r>
            <a:r>
              <a:rPr sz="1300" spc="-85" dirty="0">
                <a:solidFill>
                  <a:srgbClr val="333333"/>
                </a:solidFill>
                <a:latin typeface="Montserrat" panose="00000500000000000000"/>
                <a:cs typeface="Montserrat" panose="00000500000000000000"/>
              </a:rPr>
              <a:t>Track</a:t>
            </a:r>
            <a:r>
              <a:rPr sz="1300" spc="-5" dirty="0">
                <a:solidFill>
                  <a:srgbClr val="333333"/>
                </a:solidFill>
                <a:latin typeface="Montserrat" panose="00000500000000000000"/>
                <a:cs typeface="Montserrat" panose="00000500000000000000"/>
              </a:rPr>
              <a:t> </a:t>
            </a:r>
            <a:r>
              <a:rPr sz="1300" spc="-50" dirty="0">
                <a:solidFill>
                  <a:srgbClr val="333333"/>
                </a:solidFill>
                <a:latin typeface="Montserrat" panose="00000500000000000000"/>
                <a:cs typeface="Montserrat" panose="00000500000000000000"/>
              </a:rPr>
              <a:t>record </a:t>
            </a:r>
            <a:r>
              <a:rPr sz="1300" spc="-70" dirty="0">
                <a:solidFill>
                  <a:srgbClr val="333333"/>
                </a:solidFill>
                <a:latin typeface="Montserrat" panose="00000500000000000000"/>
                <a:cs typeface="Montserrat" panose="00000500000000000000"/>
              </a:rPr>
              <a:t>with</a:t>
            </a:r>
            <a:r>
              <a:rPr sz="1300" spc="-1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no</a:t>
            </a:r>
            <a:r>
              <a:rPr sz="1300" spc="-10" dirty="0">
                <a:solidFill>
                  <a:srgbClr val="333333"/>
                </a:solidFill>
                <a:latin typeface="Montserrat" panose="00000500000000000000"/>
                <a:cs typeface="Montserrat" panose="00000500000000000000"/>
              </a:rPr>
              <a:t> </a:t>
            </a:r>
            <a:r>
              <a:rPr sz="1300" spc="-85" dirty="0">
                <a:solidFill>
                  <a:srgbClr val="333333"/>
                </a:solidFill>
                <a:latin typeface="Montserrat" panose="00000500000000000000"/>
                <a:cs typeface="Montserrat" panose="00000500000000000000"/>
              </a:rPr>
              <a:t>down</a:t>
            </a:r>
            <a:r>
              <a:rPr sz="1300" spc="-10"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year</a:t>
            </a:r>
            <a:r>
              <a:rPr sz="1300" spc="-5"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since</a:t>
            </a:r>
            <a:r>
              <a:rPr sz="1300" spc="-10"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inception</a:t>
            </a:r>
            <a:r>
              <a:rPr sz="1300" spc="-10" dirty="0">
                <a:solidFill>
                  <a:srgbClr val="333333"/>
                </a:solidFill>
                <a:latin typeface="Montserrat" panose="00000500000000000000"/>
                <a:cs typeface="Montserrat" panose="00000500000000000000"/>
              </a:rPr>
              <a:t> </a:t>
            </a:r>
            <a:r>
              <a:rPr sz="1300" spc="-50" dirty="0">
                <a:solidFill>
                  <a:srgbClr val="333333"/>
                </a:solidFill>
                <a:latin typeface="Montserrat" panose="00000500000000000000"/>
                <a:cs typeface="Montserrat" panose="00000500000000000000"/>
              </a:rPr>
              <a:t>in</a:t>
            </a:r>
            <a:r>
              <a:rPr sz="1300" spc="-5"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2017.</a:t>
            </a:r>
            <a:endParaRPr sz="1300" dirty="0">
              <a:latin typeface="Montserrat" panose="00000500000000000000"/>
              <a:cs typeface="Montserrat" panose="00000500000000000000"/>
            </a:endParaRPr>
          </a:p>
        </p:txBody>
      </p:sp>
      <p:grpSp>
        <p:nvGrpSpPr>
          <p:cNvPr id="8" name="object 8"/>
          <p:cNvGrpSpPr/>
          <p:nvPr/>
        </p:nvGrpSpPr>
        <p:grpSpPr>
          <a:xfrm>
            <a:off x="6226175" y="1860766"/>
            <a:ext cx="571500" cy="571500"/>
            <a:chOff x="6219824" y="1914524"/>
            <a:chExt cx="571500" cy="571500"/>
          </a:xfrm>
        </p:grpSpPr>
        <p:sp>
          <p:nvSpPr>
            <p:cNvPr id="9" name="object 9"/>
            <p:cNvSpPr/>
            <p:nvPr/>
          </p:nvSpPr>
          <p:spPr>
            <a:xfrm>
              <a:off x="6229349" y="1924049"/>
              <a:ext cx="552450" cy="552450"/>
            </a:xfrm>
            <a:custGeom>
              <a:avLst/>
              <a:gdLst/>
              <a:ahLst/>
              <a:cxnLst/>
              <a:rect l="l" t="t" r="r" b="b"/>
              <a:pathLst>
                <a:path w="552450" h="552450">
                  <a:moveTo>
                    <a:pt x="552449" y="276224"/>
                  </a:moveTo>
                  <a:lnTo>
                    <a:pt x="549460" y="316755"/>
                  </a:lnTo>
                  <a:lnTo>
                    <a:pt x="540556" y="356408"/>
                  </a:lnTo>
                  <a:lnTo>
                    <a:pt x="525928" y="394326"/>
                  </a:lnTo>
                  <a:lnTo>
                    <a:pt x="505896" y="429687"/>
                  </a:lnTo>
                  <a:lnTo>
                    <a:pt x="480893" y="461726"/>
                  </a:lnTo>
                  <a:lnTo>
                    <a:pt x="451460" y="489749"/>
                  </a:lnTo>
                  <a:lnTo>
                    <a:pt x="418232" y="513151"/>
                  </a:lnTo>
                  <a:lnTo>
                    <a:pt x="381930" y="531423"/>
                  </a:lnTo>
                  <a:lnTo>
                    <a:pt x="343341" y="544171"/>
                  </a:lnTo>
                  <a:lnTo>
                    <a:pt x="303299" y="551119"/>
                  </a:lnTo>
                  <a:lnTo>
                    <a:pt x="276224" y="552449"/>
                  </a:lnTo>
                  <a:lnTo>
                    <a:pt x="269444" y="552366"/>
                  </a:lnTo>
                  <a:lnTo>
                    <a:pt x="229002" y="548383"/>
                  </a:lnTo>
                  <a:lnTo>
                    <a:pt x="189575" y="538507"/>
                  </a:lnTo>
                  <a:lnTo>
                    <a:pt x="152032" y="522956"/>
                  </a:lnTo>
                  <a:lnTo>
                    <a:pt x="117170" y="502061"/>
                  </a:lnTo>
                  <a:lnTo>
                    <a:pt x="85757" y="476281"/>
                  </a:lnTo>
                  <a:lnTo>
                    <a:pt x="58462" y="446165"/>
                  </a:lnTo>
                  <a:lnTo>
                    <a:pt x="35885" y="412377"/>
                  </a:lnTo>
                  <a:lnTo>
                    <a:pt x="18507" y="375634"/>
                  </a:lnTo>
                  <a:lnTo>
                    <a:pt x="6711" y="336748"/>
                  </a:lnTo>
                  <a:lnTo>
                    <a:pt x="748" y="296543"/>
                  </a:lnTo>
                  <a:lnTo>
                    <a:pt x="0" y="276224"/>
                  </a:lnTo>
                  <a:lnTo>
                    <a:pt x="83" y="269444"/>
                  </a:lnTo>
                  <a:lnTo>
                    <a:pt x="4066" y="229002"/>
                  </a:lnTo>
                  <a:lnTo>
                    <a:pt x="13941" y="189576"/>
                  </a:lnTo>
                  <a:lnTo>
                    <a:pt x="29492" y="152032"/>
                  </a:lnTo>
                  <a:lnTo>
                    <a:pt x="50387" y="117170"/>
                  </a:lnTo>
                  <a:lnTo>
                    <a:pt x="76167" y="85758"/>
                  </a:lnTo>
                  <a:lnTo>
                    <a:pt x="106283" y="58462"/>
                  </a:lnTo>
                  <a:lnTo>
                    <a:pt x="140072" y="35885"/>
                  </a:lnTo>
                  <a:lnTo>
                    <a:pt x="176814" y="18508"/>
                  </a:lnTo>
                  <a:lnTo>
                    <a:pt x="215701" y="6711"/>
                  </a:lnTo>
                  <a:lnTo>
                    <a:pt x="255907" y="748"/>
                  </a:lnTo>
                  <a:lnTo>
                    <a:pt x="276224" y="0"/>
                  </a:lnTo>
                  <a:lnTo>
                    <a:pt x="283005" y="83"/>
                  </a:lnTo>
                  <a:lnTo>
                    <a:pt x="323445" y="4066"/>
                  </a:lnTo>
                  <a:lnTo>
                    <a:pt x="362872" y="13942"/>
                  </a:lnTo>
                  <a:lnTo>
                    <a:pt x="400416" y="29493"/>
                  </a:lnTo>
                  <a:lnTo>
                    <a:pt x="435278" y="50388"/>
                  </a:lnTo>
                  <a:lnTo>
                    <a:pt x="466691" y="76168"/>
                  </a:lnTo>
                  <a:lnTo>
                    <a:pt x="493986" y="106284"/>
                  </a:lnTo>
                  <a:lnTo>
                    <a:pt x="516563" y="140072"/>
                  </a:lnTo>
                  <a:lnTo>
                    <a:pt x="533941" y="176814"/>
                  </a:lnTo>
                  <a:lnTo>
                    <a:pt x="545738" y="215701"/>
                  </a:lnTo>
                  <a:lnTo>
                    <a:pt x="551702" y="255906"/>
                  </a:lnTo>
                  <a:lnTo>
                    <a:pt x="552449" y="276224"/>
                  </a:lnTo>
                  <a:close/>
                </a:path>
              </a:pathLst>
            </a:custGeom>
            <a:ln w="19049">
              <a:solidFill>
                <a:srgbClr val="C7B187"/>
              </a:solidFill>
            </a:ln>
          </p:spPr>
          <p:txBody>
            <a:bodyPr wrap="square" lIns="0" tIns="0" rIns="0" bIns="0" rtlCol="0"/>
            <a:lstStyle/>
            <a:p>
              <a:endParaRPr/>
            </a:p>
          </p:txBody>
        </p:sp>
        <p:sp>
          <p:nvSpPr>
            <p:cNvPr id="10" name="object 10"/>
            <p:cNvSpPr/>
            <p:nvPr/>
          </p:nvSpPr>
          <p:spPr>
            <a:xfrm>
              <a:off x="6370661" y="2095501"/>
              <a:ext cx="269875" cy="209550"/>
            </a:xfrm>
            <a:custGeom>
              <a:avLst/>
              <a:gdLst/>
              <a:ahLst/>
              <a:cxnLst/>
              <a:rect l="l" t="t" r="r" b="b"/>
              <a:pathLst>
                <a:path w="269875" h="209550">
                  <a:moveTo>
                    <a:pt x="177336" y="40052"/>
                  </a:moveTo>
                  <a:lnTo>
                    <a:pt x="176829" y="40052"/>
                  </a:lnTo>
                  <a:lnTo>
                    <a:pt x="168310" y="38604"/>
                  </a:lnTo>
                  <a:lnTo>
                    <a:pt x="159112" y="25834"/>
                  </a:lnTo>
                  <a:lnTo>
                    <a:pt x="160586" y="16905"/>
                  </a:lnTo>
                  <a:lnTo>
                    <a:pt x="167015" y="12306"/>
                  </a:lnTo>
                  <a:lnTo>
                    <a:pt x="167729" y="11815"/>
                  </a:lnTo>
                  <a:lnTo>
                    <a:pt x="188418" y="2008"/>
                  </a:lnTo>
                  <a:lnTo>
                    <a:pt x="210575" y="0"/>
                  </a:lnTo>
                  <a:lnTo>
                    <a:pt x="232105" y="5618"/>
                  </a:lnTo>
                  <a:lnTo>
                    <a:pt x="250909" y="18690"/>
                  </a:lnTo>
                  <a:lnTo>
                    <a:pt x="257390" y="28446"/>
                  </a:lnTo>
                  <a:lnTo>
                    <a:pt x="208231" y="28446"/>
                  </a:lnTo>
                  <a:lnTo>
                    <a:pt x="195881" y="29567"/>
                  </a:lnTo>
                  <a:lnTo>
                    <a:pt x="184338" y="35032"/>
                  </a:lnTo>
                  <a:lnTo>
                    <a:pt x="183624" y="35523"/>
                  </a:lnTo>
                  <a:lnTo>
                    <a:pt x="177336" y="40052"/>
                  </a:lnTo>
                  <a:close/>
                </a:path>
                <a:path w="269875" h="209550">
                  <a:moveTo>
                    <a:pt x="210402" y="150504"/>
                  </a:moveTo>
                  <a:lnTo>
                    <a:pt x="155138" y="150504"/>
                  </a:lnTo>
                  <a:lnTo>
                    <a:pt x="168679" y="147867"/>
                  </a:lnTo>
                  <a:lnTo>
                    <a:pt x="180588" y="139956"/>
                  </a:lnTo>
                  <a:lnTo>
                    <a:pt x="230702" y="89743"/>
                  </a:lnTo>
                  <a:lnTo>
                    <a:pt x="238595" y="77862"/>
                  </a:lnTo>
                  <a:lnTo>
                    <a:pt x="241232" y="64321"/>
                  </a:lnTo>
                  <a:lnTo>
                    <a:pt x="238595" y="50780"/>
                  </a:lnTo>
                  <a:lnTo>
                    <a:pt x="230684" y="38872"/>
                  </a:lnTo>
                  <a:lnTo>
                    <a:pt x="220221" y="31579"/>
                  </a:lnTo>
                  <a:lnTo>
                    <a:pt x="208231" y="28446"/>
                  </a:lnTo>
                  <a:lnTo>
                    <a:pt x="257390" y="28446"/>
                  </a:lnTo>
                  <a:lnTo>
                    <a:pt x="265099" y="40052"/>
                  </a:lnTo>
                  <a:lnTo>
                    <a:pt x="269825" y="64321"/>
                  </a:lnTo>
                  <a:lnTo>
                    <a:pt x="265099" y="88635"/>
                  </a:lnTo>
                  <a:lnTo>
                    <a:pt x="250909" y="109997"/>
                  </a:lnTo>
                  <a:lnTo>
                    <a:pt x="210402" y="150504"/>
                  </a:lnTo>
                  <a:close/>
                </a:path>
                <a:path w="269875" h="209550">
                  <a:moveTo>
                    <a:pt x="59250" y="209546"/>
                  </a:moveTo>
                  <a:lnTo>
                    <a:pt x="18916" y="190855"/>
                  </a:lnTo>
                  <a:lnTo>
                    <a:pt x="0" y="145185"/>
                  </a:lnTo>
                  <a:lnTo>
                    <a:pt x="4726" y="120910"/>
                  </a:lnTo>
                  <a:lnTo>
                    <a:pt x="18916" y="99549"/>
                  </a:lnTo>
                  <a:lnTo>
                    <a:pt x="69056" y="49409"/>
                  </a:lnTo>
                  <a:lnTo>
                    <a:pt x="90418" y="35219"/>
                  </a:lnTo>
                  <a:lnTo>
                    <a:pt x="114709" y="30489"/>
                  </a:lnTo>
                  <a:lnTo>
                    <a:pt x="139001" y="35219"/>
                  </a:lnTo>
                  <a:lnTo>
                    <a:pt x="160362" y="49409"/>
                  </a:lnTo>
                  <a:lnTo>
                    <a:pt x="167059" y="59041"/>
                  </a:lnTo>
                  <a:lnTo>
                    <a:pt x="114687" y="59041"/>
                  </a:lnTo>
                  <a:lnTo>
                    <a:pt x="101146" y="61679"/>
                  </a:lnTo>
                  <a:lnTo>
                    <a:pt x="89237" y="69590"/>
                  </a:lnTo>
                  <a:lnTo>
                    <a:pt x="39142" y="119730"/>
                  </a:lnTo>
                  <a:lnTo>
                    <a:pt x="31231" y="131639"/>
                  </a:lnTo>
                  <a:lnTo>
                    <a:pt x="28594" y="145185"/>
                  </a:lnTo>
                  <a:lnTo>
                    <a:pt x="31231" y="158739"/>
                  </a:lnTo>
                  <a:lnTo>
                    <a:pt x="39142" y="170674"/>
                  </a:lnTo>
                  <a:lnTo>
                    <a:pt x="49604" y="177967"/>
                  </a:lnTo>
                  <a:lnTo>
                    <a:pt x="61594" y="181099"/>
                  </a:lnTo>
                  <a:lnTo>
                    <a:pt x="108832" y="181099"/>
                  </a:lnTo>
                  <a:lnTo>
                    <a:pt x="110713" y="183711"/>
                  </a:lnTo>
                  <a:lnTo>
                    <a:pt x="109240" y="192641"/>
                  </a:lnTo>
                  <a:lnTo>
                    <a:pt x="102810" y="197240"/>
                  </a:lnTo>
                  <a:lnTo>
                    <a:pt x="102096" y="197731"/>
                  </a:lnTo>
                  <a:lnTo>
                    <a:pt x="81408" y="207537"/>
                  </a:lnTo>
                  <a:lnTo>
                    <a:pt x="59250" y="209546"/>
                  </a:lnTo>
                  <a:close/>
                </a:path>
                <a:path w="269875" h="209550">
                  <a:moveTo>
                    <a:pt x="153174" y="141161"/>
                  </a:moveTo>
                  <a:lnTo>
                    <a:pt x="140404" y="132053"/>
                  </a:lnTo>
                  <a:lnTo>
                    <a:pt x="138886" y="123123"/>
                  </a:lnTo>
                  <a:lnTo>
                    <a:pt x="143485" y="116694"/>
                  </a:lnTo>
                  <a:lnTo>
                    <a:pt x="143976" y="115979"/>
                  </a:lnTo>
                  <a:lnTo>
                    <a:pt x="149442" y="104436"/>
                  </a:lnTo>
                  <a:lnTo>
                    <a:pt x="150423" y="93611"/>
                  </a:lnTo>
                  <a:lnTo>
                    <a:pt x="150488" y="92896"/>
                  </a:lnTo>
                  <a:lnTo>
                    <a:pt x="150562" y="92081"/>
                  </a:lnTo>
                  <a:lnTo>
                    <a:pt x="147430" y="80078"/>
                  </a:lnTo>
                  <a:lnTo>
                    <a:pt x="140137" y="69590"/>
                  </a:lnTo>
                  <a:lnTo>
                    <a:pt x="128228" y="61679"/>
                  </a:lnTo>
                  <a:lnTo>
                    <a:pt x="114687" y="59041"/>
                  </a:lnTo>
                  <a:lnTo>
                    <a:pt x="167059" y="59041"/>
                  </a:lnTo>
                  <a:lnTo>
                    <a:pt x="173434" y="68213"/>
                  </a:lnTo>
                  <a:lnTo>
                    <a:pt x="179048" y="89743"/>
                  </a:lnTo>
                  <a:lnTo>
                    <a:pt x="177026" y="111900"/>
                  </a:lnTo>
                  <a:lnTo>
                    <a:pt x="167193" y="132589"/>
                  </a:lnTo>
                  <a:lnTo>
                    <a:pt x="166702" y="133303"/>
                  </a:lnTo>
                  <a:lnTo>
                    <a:pt x="162148" y="139688"/>
                  </a:lnTo>
                  <a:lnTo>
                    <a:pt x="153174" y="141161"/>
                  </a:lnTo>
                  <a:close/>
                </a:path>
                <a:path w="269875" h="209550">
                  <a:moveTo>
                    <a:pt x="155116" y="179056"/>
                  </a:moveTo>
                  <a:lnTo>
                    <a:pt x="109463" y="160137"/>
                  </a:lnTo>
                  <a:lnTo>
                    <a:pt x="91065" y="120910"/>
                  </a:lnTo>
                  <a:lnTo>
                    <a:pt x="90785" y="119730"/>
                  </a:lnTo>
                  <a:lnTo>
                    <a:pt x="92799" y="97664"/>
                  </a:lnTo>
                  <a:lnTo>
                    <a:pt x="102632" y="77001"/>
                  </a:lnTo>
                  <a:lnTo>
                    <a:pt x="103123" y="76287"/>
                  </a:lnTo>
                  <a:lnTo>
                    <a:pt x="107677" y="69902"/>
                  </a:lnTo>
                  <a:lnTo>
                    <a:pt x="116651" y="68429"/>
                  </a:lnTo>
                  <a:lnTo>
                    <a:pt x="129421" y="77537"/>
                  </a:lnTo>
                  <a:lnTo>
                    <a:pt x="130939" y="86467"/>
                  </a:lnTo>
                  <a:lnTo>
                    <a:pt x="126340" y="92896"/>
                  </a:lnTo>
                  <a:lnTo>
                    <a:pt x="125849" y="93611"/>
                  </a:lnTo>
                  <a:lnTo>
                    <a:pt x="120384" y="105128"/>
                  </a:lnTo>
                  <a:lnTo>
                    <a:pt x="119399" y="115979"/>
                  </a:lnTo>
                  <a:lnTo>
                    <a:pt x="119334" y="116694"/>
                  </a:lnTo>
                  <a:lnTo>
                    <a:pt x="141597" y="147867"/>
                  </a:lnTo>
                  <a:lnTo>
                    <a:pt x="155138" y="150504"/>
                  </a:lnTo>
                  <a:lnTo>
                    <a:pt x="210402" y="150504"/>
                  </a:lnTo>
                  <a:lnTo>
                    <a:pt x="200769" y="160137"/>
                  </a:lnTo>
                  <a:lnTo>
                    <a:pt x="179408" y="174327"/>
                  </a:lnTo>
                  <a:lnTo>
                    <a:pt x="155116" y="179056"/>
                  </a:lnTo>
                  <a:close/>
                </a:path>
                <a:path w="269875" h="209550">
                  <a:moveTo>
                    <a:pt x="108832" y="181099"/>
                  </a:moveTo>
                  <a:lnTo>
                    <a:pt x="61594" y="181099"/>
                  </a:lnTo>
                  <a:lnTo>
                    <a:pt x="73945" y="179979"/>
                  </a:lnTo>
                  <a:lnTo>
                    <a:pt x="85487" y="174513"/>
                  </a:lnTo>
                  <a:lnTo>
                    <a:pt x="86201" y="174022"/>
                  </a:lnTo>
                  <a:lnTo>
                    <a:pt x="92586" y="169424"/>
                  </a:lnTo>
                  <a:lnTo>
                    <a:pt x="101516" y="170942"/>
                  </a:lnTo>
                  <a:lnTo>
                    <a:pt x="108832" y="181099"/>
                  </a:lnTo>
                  <a:close/>
                </a:path>
              </a:pathLst>
            </a:custGeom>
            <a:solidFill>
              <a:srgbClr val="C7B187"/>
            </a:solidFill>
          </p:spPr>
          <p:txBody>
            <a:bodyPr wrap="square" lIns="0" tIns="0" rIns="0" bIns="0" rtlCol="0"/>
            <a:lstStyle/>
            <a:p>
              <a:endParaRPr/>
            </a:p>
          </p:txBody>
        </p:sp>
      </p:grpSp>
      <p:sp>
        <p:nvSpPr>
          <p:cNvPr id="11" name="object 11"/>
          <p:cNvSpPr txBox="1"/>
          <p:nvPr/>
        </p:nvSpPr>
        <p:spPr>
          <a:xfrm>
            <a:off x="6970713" y="1757372"/>
            <a:ext cx="3860800" cy="1064260"/>
          </a:xfrm>
          <a:prstGeom prst="rect">
            <a:avLst/>
          </a:prstGeom>
        </p:spPr>
        <p:txBody>
          <a:bodyPr vert="horz" wrap="square" lIns="0" tIns="97155" rIns="0" bIns="0" rtlCol="0">
            <a:spAutoFit/>
          </a:bodyPr>
          <a:lstStyle/>
          <a:p>
            <a:pPr marL="12700" algn="just">
              <a:lnSpc>
                <a:spcPct val="100000"/>
              </a:lnSpc>
              <a:spcBef>
                <a:spcPts val="765"/>
              </a:spcBef>
            </a:pPr>
            <a:r>
              <a:rPr sz="1700" b="1" spc="-165" dirty="0">
                <a:solidFill>
                  <a:srgbClr val="C7B187"/>
                </a:solidFill>
                <a:latin typeface="Montserrat SemiBold" panose="00000700000000000000"/>
                <a:cs typeface="Montserrat SemiBold" panose="00000700000000000000"/>
              </a:rPr>
              <a:t>Low</a:t>
            </a:r>
            <a:r>
              <a:rPr sz="1700" b="1" spc="-25" dirty="0">
                <a:solidFill>
                  <a:srgbClr val="C7B187"/>
                </a:solidFill>
                <a:latin typeface="Montserrat SemiBold" panose="00000700000000000000"/>
                <a:cs typeface="Montserrat SemiBold" panose="00000700000000000000"/>
              </a:rPr>
              <a:t> </a:t>
            </a:r>
            <a:r>
              <a:rPr sz="1700" b="1" spc="-120" dirty="0">
                <a:solidFill>
                  <a:srgbClr val="C7B187"/>
                </a:solidFill>
                <a:latin typeface="Montserrat SemiBold" panose="00000700000000000000"/>
                <a:cs typeface="Montserrat SemiBold" panose="00000700000000000000"/>
              </a:rPr>
              <a:t>Correlation</a:t>
            </a:r>
            <a:r>
              <a:rPr sz="1700" b="1" spc="-25" dirty="0">
                <a:solidFill>
                  <a:srgbClr val="C7B187"/>
                </a:solidFill>
                <a:latin typeface="Montserrat SemiBold" panose="00000700000000000000"/>
                <a:cs typeface="Montserrat SemiBold" panose="00000700000000000000"/>
              </a:rPr>
              <a:t> </a:t>
            </a:r>
            <a:r>
              <a:rPr sz="1700" b="1" spc="-165" dirty="0">
                <a:solidFill>
                  <a:srgbClr val="C7B187"/>
                </a:solidFill>
                <a:latin typeface="Montserrat SemiBold" panose="00000700000000000000"/>
                <a:cs typeface="Montserrat SemiBold" panose="00000700000000000000"/>
              </a:rPr>
              <a:t>&amp;</a:t>
            </a:r>
            <a:r>
              <a:rPr sz="1700" b="1" spc="-25" dirty="0">
                <a:solidFill>
                  <a:srgbClr val="C7B187"/>
                </a:solidFill>
                <a:latin typeface="Montserrat SemiBold" panose="00000700000000000000"/>
                <a:cs typeface="Montserrat SemiBold" panose="00000700000000000000"/>
              </a:rPr>
              <a:t> </a:t>
            </a:r>
            <a:r>
              <a:rPr sz="1700" b="1" spc="-135" dirty="0">
                <a:solidFill>
                  <a:srgbClr val="C7B187"/>
                </a:solidFill>
                <a:latin typeface="Montserrat SemiBold" panose="00000700000000000000"/>
                <a:cs typeface="Montserrat SemiBold" panose="00000700000000000000"/>
              </a:rPr>
              <a:t>Absolute</a:t>
            </a:r>
            <a:r>
              <a:rPr sz="1700" b="1" spc="-25" dirty="0">
                <a:solidFill>
                  <a:srgbClr val="C7B187"/>
                </a:solidFill>
                <a:latin typeface="Montserrat SemiBold" panose="00000700000000000000"/>
                <a:cs typeface="Montserrat SemiBold" panose="00000700000000000000"/>
              </a:rPr>
              <a:t> </a:t>
            </a:r>
            <a:r>
              <a:rPr sz="1700" b="1" spc="-10" dirty="0">
                <a:solidFill>
                  <a:srgbClr val="C7B187"/>
                </a:solidFill>
                <a:latin typeface="Montserrat SemiBold" panose="00000700000000000000"/>
                <a:cs typeface="Montserrat SemiBold" panose="00000700000000000000"/>
              </a:rPr>
              <a:t>Return</a:t>
            </a:r>
            <a:endParaRPr sz="1700">
              <a:latin typeface="Montserrat SemiBold" panose="00000700000000000000"/>
              <a:cs typeface="Montserrat SemiBold" panose="00000700000000000000"/>
            </a:endParaRPr>
          </a:p>
          <a:p>
            <a:pPr marL="12700" marR="5080" algn="just">
              <a:lnSpc>
                <a:spcPct val="108000"/>
              </a:lnSpc>
              <a:spcBef>
                <a:spcPts val="405"/>
              </a:spcBef>
            </a:pPr>
            <a:r>
              <a:rPr sz="1300" spc="-55" dirty="0">
                <a:solidFill>
                  <a:srgbClr val="333333"/>
                </a:solidFill>
                <a:latin typeface="Montserrat" panose="00000500000000000000"/>
                <a:cs typeface="Montserrat" panose="00000500000000000000"/>
              </a:rPr>
              <a:t>Portfolio</a:t>
            </a:r>
            <a:r>
              <a:rPr sz="1300" spc="-10"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construction</a:t>
            </a:r>
            <a:r>
              <a:rPr sz="1300"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focused</a:t>
            </a:r>
            <a:r>
              <a:rPr sz="1300" dirty="0">
                <a:solidFill>
                  <a:srgbClr val="333333"/>
                </a:solidFill>
                <a:latin typeface="Montserrat" panose="00000500000000000000"/>
                <a:cs typeface="Montserrat" panose="00000500000000000000"/>
              </a:rPr>
              <a:t> </a:t>
            </a:r>
            <a:r>
              <a:rPr sz="1300" spc="-90" dirty="0">
                <a:solidFill>
                  <a:srgbClr val="333333"/>
                </a:solidFill>
                <a:latin typeface="Montserrat" panose="00000500000000000000"/>
                <a:cs typeface="Montserrat" panose="00000500000000000000"/>
              </a:rPr>
              <a:t>on</a:t>
            </a:r>
            <a:r>
              <a:rPr sz="1300" spc="5"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absolute</a:t>
            </a:r>
            <a:r>
              <a:rPr sz="1300" dirty="0">
                <a:solidFill>
                  <a:srgbClr val="333333"/>
                </a:solidFill>
                <a:latin typeface="Montserrat" panose="00000500000000000000"/>
                <a:cs typeface="Montserrat" panose="00000500000000000000"/>
              </a:rPr>
              <a:t> </a:t>
            </a:r>
            <a:r>
              <a:rPr sz="1300" spc="-45" dirty="0">
                <a:solidFill>
                  <a:srgbClr val="333333"/>
                </a:solidFill>
                <a:latin typeface="Montserrat" panose="00000500000000000000"/>
                <a:cs typeface="Montserrat" panose="00000500000000000000"/>
              </a:rPr>
              <a:t>returns </a:t>
            </a:r>
            <a:r>
              <a:rPr sz="1300" spc="-60" dirty="0">
                <a:solidFill>
                  <a:srgbClr val="333333"/>
                </a:solidFill>
                <a:latin typeface="Montserrat" panose="00000500000000000000"/>
                <a:cs typeface="Montserrat" panose="00000500000000000000"/>
              </a:rPr>
              <a:t>regardless</a:t>
            </a:r>
            <a:r>
              <a:rPr sz="1300" spc="-5" dirty="0">
                <a:solidFill>
                  <a:srgbClr val="333333"/>
                </a:solidFill>
                <a:latin typeface="Montserrat" panose="00000500000000000000"/>
                <a:cs typeface="Montserrat" panose="00000500000000000000"/>
              </a:rPr>
              <a:t> </a:t>
            </a:r>
            <a:r>
              <a:rPr sz="1300" spc="-55" dirty="0">
                <a:solidFill>
                  <a:srgbClr val="333333"/>
                </a:solidFill>
                <a:latin typeface="Montserrat" panose="00000500000000000000"/>
                <a:cs typeface="Montserrat" panose="00000500000000000000"/>
              </a:rPr>
              <a:t>of</a:t>
            </a:r>
            <a:r>
              <a:rPr sz="1300" spc="-5" dirty="0">
                <a:solidFill>
                  <a:srgbClr val="333333"/>
                </a:solidFill>
                <a:latin typeface="Montserrat" panose="00000500000000000000"/>
                <a:cs typeface="Montserrat" panose="00000500000000000000"/>
              </a:rPr>
              <a:t> </a:t>
            </a:r>
            <a:r>
              <a:rPr sz="1300" spc="-80" dirty="0">
                <a:solidFill>
                  <a:srgbClr val="333333"/>
                </a:solidFill>
                <a:latin typeface="Montserrat" panose="00000500000000000000"/>
                <a:cs typeface="Montserrat" panose="00000500000000000000"/>
              </a:rPr>
              <a:t>market</a:t>
            </a:r>
            <a:r>
              <a:rPr sz="1300" spc="-5" dirty="0">
                <a:solidFill>
                  <a:srgbClr val="333333"/>
                </a:solidFill>
                <a:latin typeface="Montserrat" panose="00000500000000000000"/>
                <a:cs typeface="Montserrat" panose="00000500000000000000"/>
              </a:rPr>
              <a:t> </a:t>
            </a:r>
            <a:r>
              <a:rPr sz="1300" spc="-55" dirty="0">
                <a:solidFill>
                  <a:srgbClr val="333333"/>
                </a:solidFill>
                <a:latin typeface="Montserrat" panose="00000500000000000000"/>
                <a:cs typeface="Montserrat" panose="00000500000000000000"/>
              </a:rPr>
              <a:t>direction.</a:t>
            </a:r>
            <a:r>
              <a:rPr sz="130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Performance</a:t>
            </a:r>
            <a:r>
              <a:rPr sz="1300" spc="-5" dirty="0">
                <a:solidFill>
                  <a:srgbClr val="333333"/>
                </a:solidFill>
                <a:latin typeface="Montserrat" panose="00000500000000000000"/>
                <a:cs typeface="Montserrat" panose="00000500000000000000"/>
              </a:rPr>
              <a:t> </a:t>
            </a:r>
            <a:r>
              <a:rPr sz="1300" spc="-30" dirty="0">
                <a:solidFill>
                  <a:srgbClr val="333333"/>
                </a:solidFill>
                <a:latin typeface="Montserrat" panose="00000500000000000000"/>
                <a:cs typeface="Montserrat" panose="00000500000000000000"/>
              </a:rPr>
              <a:t>curve </a:t>
            </a:r>
            <a:r>
              <a:rPr sz="1300" spc="-70" dirty="0">
                <a:solidFill>
                  <a:srgbClr val="333333"/>
                </a:solidFill>
                <a:latin typeface="Montserrat" panose="00000500000000000000"/>
                <a:cs typeface="Montserrat" panose="00000500000000000000"/>
              </a:rPr>
              <a:t>with</a:t>
            </a:r>
            <a:r>
              <a:rPr sz="130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near</a:t>
            </a:r>
            <a:r>
              <a:rPr sz="130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zero</a:t>
            </a:r>
            <a:r>
              <a:rPr sz="1300"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correlation</a:t>
            </a:r>
            <a:r>
              <a:rPr sz="1300" spc="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to</a:t>
            </a:r>
            <a:r>
              <a:rPr sz="130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major</a:t>
            </a:r>
            <a:r>
              <a:rPr sz="1300"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indices.</a:t>
            </a:r>
            <a:endParaRPr sz="1300">
              <a:latin typeface="Montserrat" panose="00000500000000000000"/>
              <a:cs typeface="Montserrat" panose="00000500000000000000"/>
            </a:endParaRPr>
          </a:p>
        </p:txBody>
      </p:sp>
      <p:grpSp>
        <p:nvGrpSpPr>
          <p:cNvPr id="12" name="object 12"/>
          <p:cNvGrpSpPr/>
          <p:nvPr/>
        </p:nvGrpSpPr>
        <p:grpSpPr>
          <a:xfrm>
            <a:off x="1109980" y="3069648"/>
            <a:ext cx="571500" cy="571500"/>
            <a:chOff x="1142999" y="3124199"/>
            <a:chExt cx="571500" cy="571500"/>
          </a:xfrm>
        </p:grpSpPr>
        <p:sp>
          <p:nvSpPr>
            <p:cNvPr id="13" name="object 13"/>
            <p:cNvSpPr/>
            <p:nvPr/>
          </p:nvSpPr>
          <p:spPr>
            <a:xfrm>
              <a:off x="1152524" y="3133724"/>
              <a:ext cx="552450" cy="552450"/>
            </a:xfrm>
            <a:custGeom>
              <a:avLst/>
              <a:gdLst/>
              <a:ahLst/>
              <a:cxnLst/>
              <a:rect l="l" t="t" r="r" b="b"/>
              <a:pathLst>
                <a:path w="552450" h="552450">
                  <a:moveTo>
                    <a:pt x="552449" y="276224"/>
                  </a:moveTo>
                  <a:lnTo>
                    <a:pt x="549460" y="316755"/>
                  </a:lnTo>
                  <a:lnTo>
                    <a:pt x="540555" y="356408"/>
                  </a:lnTo>
                  <a:lnTo>
                    <a:pt x="525929" y="394326"/>
                  </a:lnTo>
                  <a:lnTo>
                    <a:pt x="505897" y="429687"/>
                  </a:lnTo>
                  <a:lnTo>
                    <a:pt x="480894" y="461726"/>
                  </a:lnTo>
                  <a:lnTo>
                    <a:pt x="451460" y="489749"/>
                  </a:lnTo>
                  <a:lnTo>
                    <a:pt x="418232" y="513150"/>
                  </a:lnTo>
                  <a:lnTo>
                    <a:pt x="381931" y="531423"/>
                  </a:lnTo>
                  <a:lnTo>
                    <a:pt x="343342" y="544171"/>
                  </a:lnTo>
                  <a:lnTo>
                    <a:pt x="303299" y="551119"/>
                  </a:lnTo>
                  <a:lnTo>
                    <a:pt x="276224" y="552449"/>
                  </a:lnTo>
                  <a:lnTo>
                    <a:pt x="269444" y="552366"/>
                  </a:lnTo>
                  <a:lnTo>
                    <a:pt x="229002" y="548383"/>
                  </a:lnTo>
                  <a:lnTo>
                    <a:pt x="189576" y="538507"/>
                  </a:lnTo>
                  <a:lnTo>
                    <a:pt x="152032" y="522956"/>
                  </a:lnTo>
                  <a:lnTo>
                    <a:pt x="117170" y="502061"/>
                  </a:lnTo>
                  <a:lnTo>
                    <a:pt x="85757" y="476281"/>
                  </a:lnTo>
                  <a:lnTo>
                    <a:pt x="58462" y="446165"/>
                  </a:lnTo>
                  <a:lnTo>
                    <a:pt x="35886" y="412377"/>
                  </a:lnTo>
                  <a:lnTo>
                    <a:pt x="18508" y="375634"/>
                  </a:lnTo>
                  <a:lnTo>
                    <a:pt x="6711" y="336748"/>
                  </a:lnTo>
                  <a:lnTo>
                    <a:pt x="748" y="296543"/>
                  </a:lnTo>
                  <a:lnTo>
                    <a:pt x="0" y="276224"/>
                  </a:lnTo>
                  <a:lnTo>
                    <a:pt x="83" y="269443"/>
                  </a:lnTo>
                  <a:lnTo>
                    <a:pt x="4066" y="229002"/>
                  </a:lnTo>
                  <a:lnTo>
                    <a:pt x="13942" y="189576"/>
                  </a:lnTo>
                  <a:lnTo>
                    <a:pt x="29493" y="152032"/>
                  </a:lnTo>
                  <a:lnTo>
                    <a:pt x="50388" y="117170"/>
                  </a:lnTo>
                  <a:lnTo>
                    <a:pt x="76168" y="85757"/>
                  </a:lnTo>
                  <a:lnTo>
                    <a:pt x="106284" y="58462"/>
                  </a:lnTo>
                  <a:lnTo>
                    <a:pt x="140072" y="35886"/>
                  </a:lnTo>
                  <a:lnTo>
                    <a:pt x="176814" y="18508"/>
                  </a:lnTo>
                  <a:lnTo>
                    <a:pt x="215701" y="6711"/>
                  </a:lnTo>
                  <a:lnTo>
                    <a:pt x="255906" y="748"/>
                  </a:lnTo>
                  <a:lnTo>
                    <a:pt x="276224" y="0"/>
                  </a:lnTo>
                  <a:lnTo>
                    <a:pt x="283005" y="83"/>
                  </a:lnTo>
                  <a:lnTo>
                    <a:pt x="323446" y="4066"/>
                  </a:lnTo>
                  <a:lnTo>
                    <a:pt x="362873" y="13942"/>
                  </a:lnTo>
                  <a:lnTo>
                    <a:pt x="400416" y="29493"/>
                  </a:lnTo>
                  <a:lnTo>
                    <a:pt x="435279" y="50388"/>
                  </a:lnTo>
                  <a:lnTo>
                    <a:pt x="466691" y="76168"/>
                  </a:lnTo>
                  <a:lnTo>
                    <a:pt x="493987" y="106283"/>
                  </a:lnTo>
                  <a:lnTo>
                    <a:pt x="516563" y="140072"/>
                  </a:lnTo>
                  <a:lnTo>
                    <a:pt x="533941" y="176814"/>
                  </a:lnTo>
                  <a:lnTo>
                    <a:pt x="545737" y="215701"/>
                  </a:lnTo>
                  <a:lnTo>
                    <a:pt x="551701" y="255906"/>
                  </a:lnTo>
                  <a:lnTo>
                    <a:pt x="552449" y="276224"/>
                  </a:lnTo>
                  <a:close/>
                </a:path>
              </a:pathLst>
            </a:custGeom>
            <a:ln w="19049">
              <a:solidFill>
                <a:srgbClr val="C7B187"/>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1343024" y="3295649"/>
              <a:ext cx="171450" cy="228600"/>
            </a:xfrm>
            <a:prstGeom prst="rect">
              <a:avLst/>
            </a:prstGeom>
          </p:spPr>
        </p:pic>
      </p:grpSp>
      <p:sp>
        <p:nvSpPr>
          <p:cNvPr id="15" name="object 15"/>
          <p:cNvSpPr txBox="1"/>
          <p:nvPr/>
        </p:nvSpPr>
        <p:spPr>
          <a:xfrm>
            <a:off x="1859281" y="2967048"/>
            <a:ext cx="4006215" cy="1064260"/>
          </a:xfrm>
          <a:prstGeom prst="rect">
            <a:avLst/>
          </a:prstGeom>
        </p:spPr>
        <p:txBody>
          <a:bodyPr vert="horz" wrap="square" lIns="0" tIns="97155" rIns="0" bIns="0" rtlCol="0">
            <a:spAutoFit/>
          </a:bodyPr>
          <a:lstStyle/>
          <a:p>
            <a:pPr marL="12700">
              <a:lnSpc>
                <a:spcPct val="100000"/>
              </a:lnSpc>
              <a:spcBef>
                <a:spcPts val="765"/>
              </a:spcBef>
            </a:pPr>
            <a:r>
              <a:rPr sz="1700" b="1" spc="-105" dirty="0">
                <a:solidFill>
                  <a:srgbClr val="C7B187"/>
                </a:solidFill>
                <a:latin typeface="Montserrat SemiBold" panose="00000700000000000000"/>
                <a:cs typeface="Montserrat SemiBold" panose="00000700000000000000"/>
              </a:rPr>
              <a:t>Institutional</a:t>
            </a:r>
            <a:r>
              <a:rPr sz="1700" b="1" spc="-35" dirty="0">
                <a:solidFill>
                  <a:srgbClr val="C7B187"/>
                </a:solidFill>
                <a:latin typeface="Montserrat SemiBold" panose="00000700000000000000"/>
                <a:cs typeface="Montserrat SemiBold" panose="00000700000000000000"/>
              </a:rPr>
              <a:t> </a:t>
            </a:r>
            <a:r>
              <a:rPr sz="1700" b="1" spc="-135" dirty="0">
                <a:solidFill>
                  <a:srgbClr val="C7B187"/>
                </a:solidFill>
                <a:latin typeface="Montserrat SemiBold" panose="00000700000000000000"/>
                <a:cs typeface="Montserrat SemiBold" panose="00000700000000000000"/>
              </a:rPr>
              <a:t>Setup</a:t>
            </a:r>
            <a:r>
              <a:rPr sz="1700" b="1" spc="-30" dirty="0">
                <a:solidFill>
                  <a:srgbClr val="C7B187"/>
                </a:solidFill>
                <a:latin typeface="Montserrat SemiBold" panose="00000700000000000000"/>
                <a:cs typeface="Montserrat SemiBold" panose="00000700000000000000"/>
              </a:rPr>
              <a:t> </a:t>
            </a:r>
            <a:r>
              <a:rPr sz="1700" b="1" spc="-165" dirty="0">
                <a:solidFill>
                  <a:srgbClr val="C7B187"/>
                </a:solidFill>
                <a:latin typeface="Montserrat SemiBold" panose="00000700000000000000"/>
                <a:cs typeface="Montserrat SemiBold" panose="00000700000000000000"/>
              </a:rPr>
              <a:t>&amp;</a:t>
            </a:r>
            <a:r>
              <a:rPr sz="1700" b="1" spc="-30" dirty="0">
                <a:solidFill>
                  <a:srgbClr val="C7B187"/>
                </a:solidFill>
                <a:latin typeface="Montserrat SemiBold" panose="00000700000000000000"/>
                <a:cs typeface="Montserrat SemiBold" panose="00000700000000000000"/>
              </a:rPr>
              <a:t> </a:t>
            </a:r>
            <a:r>
              <a:rPr sz="1700" b="1" spc="-10" dirty="0">
                <a:solidFill>
                  <a:srgbClr val="C7B187"/>
                </a:solidFill>
                <a:latin typeface="Montserrat SemiBold" panose="00000700000000000000"/>
                <a:cs typeface="Montserrat SemiBold" panose="00000700000000000000"/>
              </a:rPr>
              <a:t>Access</a:t>
            </a:r>
            <a:endParaRPr sz="1700" dirty="0">
              <a:latin typeface="Montserrat SemiBold" panose="00000700000000000000"/>
              <a:cs typeface="Montserrat SemiBold" panose="00000700000000000000"/>
            </a:endParaRPr>
          </a:p>
          <a:p>
            <a:pPr marL="12700" marR="5080">
              <a:lnSpc>
                <a:spcPct val="108000"/>
              </a:lnSpc>
              <a:spcBef>
                <a:spcPts val="405"/>
              </a:spcBef>
            </a:pPr>
            <a:r>
              <a:rPr sz="1300" spc="-55" dirty="0">
                <a:solidFill>
                  <a:srgbClr val="333333"/>
                </a:solidFill>
                <a:latin typeface="Montserrat" panose="00000500000000000000"/>
                <a:cs typeface="Montserrat" panose="00000500000000000000"/>
              </a:rPr>
              <a:t>Institutional</a:t>
            </a:r>
            <a:r>
              <a:rPr sz="1300" spc="10"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architecture</a:t>
            </a:r>
            <a:r>
              <a:rPr sz="1300" spc="15"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providing</a:t>
            </a:r>
            <a:r>
              <a:rPr sz="1300" spc="1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unique</a:t>
            </a:r>
            <a:r>
              <a:rPr sz="1300" spc="1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access</a:t>
            </a:r>
            <a:r>
              <a:rPr sz="1300" spc="15" dirty="0">
                <a:solidFill>
                  <a:srgbClr val="333333"/>
                </a:solidFill>
                <a:latin typeface="Montserrat" panose="00000500000000000000"/>
                <a:cs typeface="Montserrat" panose="00000500000000000000"/>
              </a:rPr>
              <a:t> </a:t>
            </a:r>
            <a:r>
              <a:rPr sz="1300" spc="-25" dirty="0">
                <a:solidFill>
                  <a:srgbClr val="333333"/>
                </a:solidFill>
                <a:latin typeface="Montserrat" panose="00000500000000000000"/>
                <a:cs typeface="Montserrat" panose="00000500000000000000"/>
              </a:rPr>
              <a:t>to </a:t>
            </a:r>
            <a:r>
              <a:rPr sz="1300" spc="-65" dirty="0">
                <a:solidFill>
                  <a:srgbClr val="333333"/>
                </a:solidFill>
                <a:latin typeface="Montserrat" panose="00000500000000000000"/>
                <a:cs typeface="Montserrat" panose="00000500000000000000"/>
              </a:rPr>
              <a:t>exclusive</a:t>
            </a:r>
            <a:r>
              <a:rPr sz="1300"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investment</a:t>
            </a:r>
            <a:r>
              <a:rPr sz="1300" spc="5"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opportunities</a:t>
            </a:r>
            <a:r>
              <a:rPr sz="1300" spc="5"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across</a:t>
            </a:r>
            <a:r>
              <a:rPr sz="1300" spc="5"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major </a:t>
            </a:r>
            <a:r>
              <a:rPr sz="1300" spc="-65" dirty="0">
                <a:solidFill>
                  <a:srgbClr val="333333"/>
                </a:solidFill>
                <a:latin typeface="Montserrat" panose="00000500000000000000"/>
                <a:cs typeface="Montserrat" panose="00000500000000000000"/>
              </a:rPr>
              <a:t>global</a:t>
            </a:r>
            <a:r>
              <a:rPr sz="1300" spc="5"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markets.</a:t>
            </a:r>
            <a:endParaRPr sz="1300" dirty="0">
              <a:latin typeface="Montserrat" panose="00000500000000000000"/>
              <a:cs typeface="Montserrat" panose="00000500000000000000"/>
            </a:endParaRPr>
          </a:p>
        </p:txBody>
      </p:sp>
      <p:grpSp>
        <p:nvGrpSpPr>
          <p:cNvPr id="16" name="object 16"/>
          <p:cNvGrpSpPr/>
          <p:nvPr/>
        </p:nvGrpSpPr>
        <p:grpSpPr>
          <a:xfrm>
            <a:off x="6226175" y="3079173"/>
            <a:ext cx="571500" cy="571500"/>
            <a:chOff x="6219824" y="3124199"/>
            <a:chExt cx="571500" cy="571500"/>
          </a:xfrm>
        </p:grpSpPr>
        <p:sp>
          <p:nvSpPr>
            <p:cNvPr id="17" name="object 17"/>
            <p:cNvSpPr/>
            <p:nvPr/>
          </p:nvSpPr>
          <p:spPr>
            <a:xfrm>
              <a:off x="6229349" y="3133724"/>
              <a:ext cx="552450" cy="552450"/>
            </a:xfrm>
            <a:custGeom>
              <a:avLst/>
              <a:gdLst/>
              <a:ahLst/>
              <a:cxnLst/>
              <a:rect l="l" t="t" r="r" b="b"/>
              <a:pathLst>
                <a:path w="552450" h="552450">
                  <a:moveTo>
                    <a:pt x="552449" y="276224"/>
                  </a:moveTo>
                  <a:lnTo>
                    <a:pt x="549460" y="316755"/>
                  </a:lnTo>
                  <a:lnTo>
                    <a:pt x="540556" y="356408"/>
                  </a:lnTo>
                  <a:lnTo>
                    <a:pt x="525928" y="394326"/>
                  </a:lnTo>
                  <a:lnTo>
                    <a:pt x="505896" y="429687"/>
                  </a:lnTo>
                  <a:lnTo>
                    <a:pt x="480893" y="461726"/>
                  </a:lnTo>
                  <a:lnTo>
                    <a:pt x="451460" y="489749"/>
                  </a:lnTo>
                  <a:lnTo>
                    <a:pt x="418232" y="513150"/>
                  </a:lnTo>
                  <a:lnTo>
                    <a:pt x="381930" y="531423"/>
                  </a:lnTo>
                  <a:lnTo>
                    <a:pt x="343341" y="544171"/>
                  </a:lnTo>
                  <a:lnTo>
                    <a:pt x="303299" y="551119"/>
                  </a:lnTo>
                  <a:lnTo>
                    <a:pt x="276224" y="552449"/>
                  </a:lnTo>
                  <a:lnTo>
                    <a:pt x="269444" y="552366"/>
                  </a:lnTo>
                  <a:lnTo>
                    <a:pt x="229002" y="548383"/>
                  </a:lnTo>
                  <a:lnTo>
                    <a:pt x="189575" y="538507"/>
                  </a:lnTo>
                  <a:lnTo>
                    <a:pt x="152032" y="522956"/>
                  </a:lnTo>
                  <a:lnTo>
                    <a:pt x="117170" y="502061"/>
                  </a:lnTo>
                  <a:lnTo>
                    <a:pt x="85757" y="476281"/>
                  </a:lnTo>
                  <a:lnTo>
                    <a:pt x="58462" y="446165"/>
                  </a:lnTo>
                  <a:lnTo>
                    <a:pt x="35885" y="412377"/>
                  </a:lnTo>
                  <a:lnTo>
                    <a:pt x="18507" y="375634"/>
                  </a:lnTo>
                  <a:lnTo>
                    <a:pt x="6711" y="336748"/>
                  </a:lnTo>
                  <a:lnTo>
                    <a:pt x="748" y="296543"/>
                  </a:lnTo>
                  <a:lnTo>
                    <a:pt x="0" y="276224"/>
                  </a:lnTo>
                  <a:lnTo>
                    <a:pt x="83" y="269443"/>
                  </a:lnTo>
                  <a:lnTo>
                    <a:pt x="4066" y="229002"/>
                  </a:lnTo>
                  <a:lnTo>
                    <a:pt x="13941" y="189576"/>
                  </a:lnTo>
                  <a:lnTo>
                    <a:pt x="29492" y="152032"/>
                  </a:lnTo>
                  <a:lnTo>
                    <a:pt x="50387" y="117170"/>
                  </a:lnTo>
                  <a:lnTo>
                    <a:pt x="76167" y="85757"/>
                  </a:lnTo>
                  <a:lnTo>
                    <a:pt x="106283" y="58462"/>
                  </a:lnTo>
                  <a:lnTo>
                    <a:pt x="140072" y="35886"/>
                  </a:lnTo>
                  <a:lnTo>
                    <a:pt x="176814" y="18508"/>
                  </a:lnTo>
                  <a:lnTo>
                    <a:pt x="215701" y="6711"/>
                  </a:lnTo>
                  <a:lnTo>
                    <a:pt x="255907" y="748"/>
                  </a:lnTo>
                  <a:lnTo>
                    <a:pt x="276224" y="0"/>
                  </a:lnTo>
                  <a:lnTo>
                    <a:pt x="283005" y="83"/>
                  </a:lnTo>
                  <a:lnTo>
                    <a:pt x="323445" y="4066"/>
                  </a:lnTo>
                  <a:lnTo>
                    <a:pt x="362872" y="13942"/>
                  </a:lnTo>
                  <a:lnTo>
                    <a:pt x="400416" y="29493"/>
                  </a:lnTo>
                  <a:lnTo>
                    <a:pt x="435278" y="50388"/>
                  </a:lnTo>
                  <a:lnTo>
                    <a:pt x="466691" y="76168"/>
                  </a:lnTo>
                  <a:lnTo>
                    <a:pt x="493986" y="106283"/>
                  </a:lnTo>
                  <a:lnTo>
                    <a:pt x="516563" y="140072"/>
                  </a:lnTo>
                  <a:lnTo>
                    <a:pt x="533941" y="176814"/>
                  </a:lnTo>
                  <a:lnTo>
                    <a:pt x="545738" y="215701"/>
                  </a:lnTo>
                  <a:lnTo>
                    <a:pt x="551702" y="255906"/>
                  </a:lnTo>
                  <a:lnTo>
                    <a:pt x="552449" y="276224"/>
                  </a:lnTo>
                  <a:close/>
                </a:path>
              </a:pathLst>
            </a:custGeom>
            <a:ln w="19049">
              <a:solidFill>
                <a:srgbClr val="C7B187"/>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6391274" y="3295649"/>
              <a:ext cx="228599" cy="228599"/>
            </a:xfrm>
            <a:prstGeom prst="rect">
              <a:avLst/>
            </a:prstGeom>
          </p:spPr>
        </p:pic>
      </p:grpSp>
      <p:sp>
        <p:nvSpPr>
          <p:cNvPr id="19" name="object 19"/>
          <p:cNvSpPr txBox="1"/>
          <p:nvPr/>
        </p:nvSpPr>
        <p:spPr>
          <a:xfrm>
            <a:off x="6970713" y="2967048"/>
            <a:ext cx="3989704" cy="1064260"/>
          </a:xfrm>
          <a:prstGeom prst="rect">
            <a:avLst/>
          </a:prstGeom>
        </p:spPr>
        <p:txBody>
          <a:bodyPr vert="horz" wrap="square" lIns="0" tIns="97155" rIns="0" bIns="0" rtlCol="0">
            <a:spAutoFit/>
          </a:bodyPr>
          <a:lstStyle/>
          <a:p>
            <a:pPr marL="12700">
              <a:lnSpc>
                <a:spcPct val="100000"/>
              </a:lnSpc>
              <a:spcBef>
                <a:spcPts val="765"/>
              </a:spcBef>
            </a:pPr>
            <a:r>
              <a:rPr sz="1700" b="1" spc="-125" dirty="0">
                <a:solidFill>
                  <a:srgbClr val="C7B187"/>
                </a:solidFill>
                <a:latin typeface="Montserrat SemiBold" panose="00000700000000000000"/>
                <a:cs typeface="Montserrat SemiBold" panose="00000700000000000000"/>
              </a:rPr>
              <a:t>Global</a:t>
            </a:r>
            <a:r>
              <a:rPr sz="1700" b="1" spc="-35" dirty="0">
                <a:solidFill>
                  <a:srgbClr val="C7B187"/>
                </a:solidFill>
                <a:latin typeface="Montserrat SemiBold" panose="00000700000000000000"/>
                <a:cs typeface="Montserrat SemiBold" panose="00000700000000000000"/>
              </a:rPr>
              <a:t> </a:t>
            </a:r>
            <a:r>
              <a:rPr sz="1700" b="1" spc="-110" dirty="0">
                <a:solidFill>
                  <a:srgbClr val="C7B187"/>
                </a:solidFill>
                <a:latin typeface="Montserrat SemiBold" panose="00000700000000000000"/>
                <a:cs typeface="Montserrat SemiBold" panose="00000700000000000000"/>
              </a:rPr>
              <a:t>Allocation</a:t>
            </a:r>
            <a:r>
              <a:rPr sz="1700" b="1" spc="-30" dirty="0">
                <a:solidFill>
                  <a:srgbClr val="C7B187"/>
                </a:solidFill>
                <a:latin typeface="Montserrat SemiBold" panose="00000700000000000000"/>
                <a:cs typeface="Montserrat SemiBold" panose="00000700000000000000"/>
              </a:rPr>
              <a:t> </a:t>
            </a:r>
            <a:r>
              <a:rPr sz="1700" b="1" spc="-165" dirty="0">
                <a:solidFill>
                  <a:srgbClr val="C7B187"/>
                </a:solidFill>
                <a:latin typeface="Montserrat SemiBold" panose="00000700000000000000"/>
                <a:cs typeface="Montserrat SemiBold" panose="00000700000000000000"/>
              </a:rPr>
              <a:t>&amp;</a:t>
            </a:r>
            <a:r>
              <a:rPr sz="1700" b="1" spc="-35" dirty="0">
                <a:solidFill>
                  <a:srgbClr val="C7B187"/>
                </a:solidFill>
                <a:latin typeface="Montserrat SemiBold" panose="00000700000000000000"/>
                <a:cs typeface="Montserrat SemiBold" panose="00000700000000000000"/>
              </a:rPr>
              <a:t> </a:t>
            </a:r>
            <a:r>
              <a:rPr sz="1700" b="1" spc="-130" dirty="0">
                <a:solidFill>
                  <a:srgbClr val="C7B187"/>
                </a:solidFill>
                <a:latin typeface="Montserrat SemiBold" panose="00000700000000000000"/>
                <a:cs typeface="Montserrat SemiBold" panose="00000700000000000000"/>
              </a:rPr>
              <a:t>Asian</a:t>
            </a:r>
            <a:r>
              <a:rPr sz="1700" b="1" spc="-30" dirty="0">
                <a:solidFill>
                  <a:srgbClr val="C7B187"/>
                </a:solidFill>
                <a:latin typeface="Montserrat SemiBold" panose="00000700000000000000"/>
                <a:cs typeface="Montserrat SemiBold" panose="00000700000000000000"/>
              </a:rPr>
              <a:t> </a:t>
            </a:r>
            <a:r>
              <a:rPr sz="1700" b="1" spc="-10" dirty="0">
                <a:solidFill>
                  <a:srgbClr val="C7B187"/>
                </a:solidFill>
                <a:latin typeface="Montserrat SemiBold" panose="00000700000000000000"/>
                <a:cs typeface="Montserrat SemiBold" panose="00000700000000000000"/>
              </a:rPr>
              <a:t>Expertise</a:t>
            </a:r>
            <a:endParaRPr sz="1700">
              <a:latin typeface="Montserrat SemiBold" panose="00000700000000000000"/>
              <a:cs typeface="Montserrat SemiBold" panose="00000700000000000000"/>
            </a:endParaRPr>
          </a:p>
          <a:p>
            <a:pPr marL="12700" marR="5080">
              <a:lnSpc>
                <a:spcPct val="108000"/>
              </a:lnSpc>
              <a:spcBef>
                <a:spcPts val="405"/>
              </a:spcBef>
            </a:pPr>
            <a:r>
              <a:rPr sz="1300" spc="-60" dirty="0">
                <a:solidFill>
                  <a:srgbClr val="333333"/>
                </a:solidFill>
                <a:latin typeface="Montserrat" panose="00000500000000000000"/>
                <a:cs typeface="Montserrat" panose="00000500000000000000"/>
              </a:rPr>
              <a:t>Pioneer</a:t>
            </a:r>
            <a:r>
              <a:rPr sz="1300" spc="-10" dirty="0">
                <a:solidFill>
                  <a:srgbClr val="333333"/>
                </a:solidFill>
                <a:latin typeface="Montserrat" panose="00000500000000000000"/>
                <a:cs typeface="Montserrat" panose="00000500000000000000"/>
              </a:rPr>
              <a:t> </a:t>
            </a:r>
            <a:r>
              <a:rPr sz="1300" spc="-50" dirty="0">
                <a:solidFill>
                  <a:srgbClr val="333333"/>
                </a:solidFill>
                <a:latin typeface="Montserrat" panose="00000500000000000000"/>
                <a:cs typeface="Montserrat" panose="00000500000000000000"/>
              </a:rPr>
              <a:t>in</a:t>
            </a:r>
            <a:r>
              <a:rPr sz="1300" spc="-5"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Asian</a:t>
            </a:r>
            <a:r>
              <a:rPr sz="1300" spc="-5" dirty="0">
                <a:solidFill>
                  <a:srgbClr val="333333"/>
                </a:solidFill>
                <a:latin typeface="Montserrat" panose="00000500000000000000"/>
                <a:cs typeface="Montserrat" panose="00000500000000000000"/>
              </a:rPr>
              <a:t> </a:t>
            </a:r>
            <a:r>
              <a:rPr sz="1300" spc="-65" dirty="0">
                <a:solidFill>
                  <a:srgbClr val="333333"/>
                </a:solidFill>
                <a:latin typeface="Montserrat" panose="00000500000000000000"/>
                <a:cs typeface="Montserrat" panose="00000500000000000000"/>
              </a:rPr>
              <a:t>global</a:t>
            </a:r>
            <a:r>
              <a:rPr sz="1300" spc="-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hedge</a:t>
            </a:r>
            <a:r>
              <a:rPr sz="1300" spc="-5"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fund</a:t>
            </a:r>
            <a:r>
              <a:rPr sz="1300" spc="-10" dirty="0">
                <a:solidFill>
                  <a:srgbClr val="333333"/>
                </a:solidFill>
                <a:latin typeface="Montserrat" panose="00000500000000000000"/>
                <a:cs typeface="Montserrat" panose="00000500000000000000"/>
              </a:rPr>
              <a:t> investment, </a:t>
            </a:r>
            <a:r>
              <a:rPr sz="1300" spc="-65" dirty="0">
                <a:solidFill>
                  <a:srgbClr val="333333"/>
                </a:solidFill>
                <a:latin typeface="Montserrat" panose="00000500000000000000"/>
                <a:cs typeface="Montserrat" panose="00000500000000000000"/>
              </a:rPr>
              <a:t>offering</a:t>
            </a:r>
            <a:r>
              <a:rPr sz="1300" spc="1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balanced</a:t>
            </a:r>
            <a:r>
              <a:rPr sz="1300" spc="20" dirty="0">
                <a:solidFill>
                  <a:srgbClr val="333333"/>
                </a:solidFill>
                <a:latin typeface="Montserrat" panose="00000500000000000000"/>
                <a:cs typeface="Montserrat" panose="00000500000000000000"/>
              </a:rPr>
              <a:t> </a:t>
            </a:r>
            <a:r>
              <a:rPr sz="1300" spc="-55" dirty="0">
                <a:solidFill>
                  <a:srgbClr val="333333"/>
                </a:solidFill>
                <a:latin typeface="Montserrat" panose="00000500000000000000"/>
                <a:cs typeface="Montserrat" panose="00000500000000000000"/>
              </a:rPr>
              <a:t>allocation</a:t>
            </a:r>
            <a:r>
              <a:rPr sz="1300" spc="20"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leveraging</a:t>
            </a:r>
            <a:r>
              <a:rPr sz="1300" spc="20" dirty="0">
                <a:solidFill>
                  <a:srgbClr val="333333"/>
                </a:solidFill>
                <a:latin typeface="Montserrat" panose="00000500000000000000"/>
                <a:cs typeface="Montserrat" panose="00000500000000000000"/>
              </a:rPr>
              <a:t> </a:t>
            </a:r>
            <a:r>
              <a:rPr sz="1300" spc="-50" dirty="0">
                <a:solidFill>
                  <a:srgbClr val="333333"/>
                </a:solidFill>
                <a:latin typeface="Montserrat" panose="00000500000000000000"/>
                <a:cs typeface="Montserrat" panose="00000500000000000000"/>
              </a:rPr>
              <a:t>unparalleled </a:t>
            </a:r>
            <a:r>
              <a:rPr sz="1300" spc="-60" dirty="0">
                <a:solidFill>
                  <a:srgbClr val="333333"/>
                </a:solidFill>
                <a:latin typeface="Montserrat" panose="00000500000000000000"/>
                <a:cs typeface="Montserrat" panose="00000500000000000000"/>
              </a:rPr>
              <a:t>regional</a:t>
            </a:r>
            <a:r>
              <a:rPr sz="1300" spc="-20" dirty="0">
                <a:solidFill>
                  <a:srgbClr val="333333"/>
                </a:solidFill>
                <a:latin typeface="Montserrat" panose="00000500000000000000"/>
                <a:cs typeface="Montserrat" panose="00000500000000000000"/>
              </a:rPr>
              <a:t> </a:t>
            </a:r>
            <a:r>
              <a:rPr sz="1300" spc="-10" dirty="0">
                <a:solidFill>
                  <a:srgbClr val="333333"/>
                </a:solidFill>
                <a:latin typeface="Montserrat" panose="00000500000000000000"/>
                <a:cs typeface="Montserrat" panose="00000500000000000000"/>
              </a:rPr>
              <a:t>insights.</a:t>
            </a:r>
            <a:endParaRPr sz="1300">
              <a:latin typeface="Montserrat" panose="00000500000000000000"/>
              <a:cs typeface="Montserrat" panose="00000500000000000000"/>
            </a:endParaRPr>
          </a:p>
        </p:txBody>
      </p:sp>
      <p:sp>
        <p:nvSpPr>
          <p:cNvPr id="20" name="object 20"/>
          <p:cNvSpPr txBox="1"/>
          <p:nvPr/>
        </p:nvSpPr>
        <p:spPr>
          <a:xfrm>
            <a:off x="7013129" y="4077767"/>
            <a:ext cx="300355" cy="425450"/>
          </a:xfrm>
          <a:prstGeom prst="rect">
            <a:avLst/>
          </a:prstGeom>
        </p:spPr>
        <p:txBody>
          <a:bodyPr vert="horz" wrap="square" lIns="0" tIns="36830" rIns="0" bIns="0" rtlCol="0">
            <a:spAutoFit/>
          </a:bodyPr>
          <a:lstStyle/>
          <a:p>
            <a:pPr marL="12700">
              <a:lnSpc>
                <a:spcPct val="100000"/>
              </a:lnSpc>
              <a:spcBef>
                <a:spcPts val="290"/>
              </a:spcBef>
            </a:pPr>
            <a:r>
              <a:rPr sz="1150" spc="-55" dirty="0">
                <a:solidFill>
                  <a:srgbClr val="333333"/>
                </a:solidFill>
                <a:latin typeface="Montserrat" panose="00000500000000000000"/>
                <a:cs typeface="Montserrat" panose="00000500000000000000"/>
              </a:rPr>
              <a:t>50%</a:t>
            </a:r>
            <a:endParaRPr sz="1150">
              <a:latin typeface="Montserrat" panose="00000500000000000000"/>
              <a:cs typeface="Montserrat" panose="00000500000000000000"/>
            </a:endParaRPr>
          </a:p>
          <a:p>
            <a:pPr marL="12700">
              <a:lnSpc>
                <a:spcPct val="100000"/>
              </a:lnSpc>
              <a:spcBef>
                <a:spcPts val="195"/>
              </a:spcBef>
            </a:pPr>
            <a:r>
              <a:rPr sz="1150" spc="-40" dirty="0">
                <a:solidFill>
                  <a:srgbClr val="333333"/>
                </a:solidFill>
                <a:latin typeface="Montserrat" panose="00000500000000000000"/>
                <a:cs typeface="Montserrat" panose="00000500000000000000"/>
              </a:rPr>
              <a:t>Asia</a:t>
            </a:r>
            <a:endParaRPr sz="1150">
              <a:latin typeface="Montserrat" panose="00000500000000000000"/>
              <a:cs typeface="Montserrat" panose="00000500000000000000"/>
            </a:endParaRPr>
          </a:p>
        </p:txBody>
      </p:sp>
      <p:grpSp>
        <p:nvGrpSpPr>
          <p:cNvPr id="21" name="object 21"/>
          <p:cNvGrpSpPr/>
          <p:nvPr/>
        </p:nvGrpSpPr>
        <p:grpSpPr>
          <a:xfrm>
            <a:off x="7483475" y="4222966"/>
            <a:ext cx="1762125" cy="190500"/>
            <a:chOff x="7477124" y="4276724"/>
            <a:chExt cx="1762125" cy="190500"/>
          </a:xfrm>
        </p:grpSpPr>
        <p:sp>
          <p:nvSpPr>
            <p:cNvPr id="22" name="object 22"/>
            <p:cNvSpPr/>
            <p:nvPr/>
          </p:nvSpPr>
          <p:spPr>
            <a:xfrm>
              <a:off x="7477124" y="4276724"/>
              <a:ext cx="885825" cy="190500"/>
            </a:xfrm>
            <a:custGeom>
              <a:avLst/>
              <a:gdLst/>
              <a:ahLst/>
              <a:cxnLst/>
              <a:rect l="l" t="t" r="r" b="b"/>
              <a:pathLst>
                <a:path w="885825" h="190500">
                  <a:moveTo>
                    <a:pt x="885824" y="190500"/>
                  </a:moveTo>
                  <a:lnTo>
                    <a:pt x="95250" y="190500"/>
                  </a:lnTo>
                  <a:lnTo>
                    <a:pt x="85866" y="190046"/>
                  </a:lnTo>
                  <a:lnTo>
                    <a:pt x="42321" y="174462"/>
                  </a:lnTo>
                  <a:lnTo>
                    <a:pt x="11258" y="140196"/>
                  </a:lnTo>
                  <a:lnTo>
                    <a:pt x="0" y="95250"/>
                  </a:lnTo>
                  <a:lnTo>
                    <a:pt x="453" y="85867"/>
                  </a:lnTo>
                  <a:lnTo>
                    <a:pt x="16036" y="42321"/>
                  </a:lnTo>
                  <a:lnTo>
                    <a:pt x="50303" y="11259"/>
                  </a:lnTo>
                  <a:lnTo>
                    <a:pt x="95250" y="0"/>
                  </a:lnTo>
                  <a:lnTo>
                    <a:pt x="885824" y="0"/>
                  </a:lnTo>
                  <a:lnTo>
                    <a:pt x="885824" y="190500"/>
                  </a:lnTo>
                  <a:close/>
                </a:path>
              </a:pathLst>
            </a:custGeom>
            <a:solidFill>
              <a:srgbClr val="C7B187"/>
            </a:solidFill>
          </p:spPr>
          <p:txBody>
            <a:bodyPr wrap="square" lIns="0" tIns="0" rIns="0" bIns="0" rtlCol="0"/>
            <a:lstStyle/>
            <a:p>
              <a:endParaRPr/>
            </a:p>
          </p:txBody>
        </p:sp>
        <p:sp>
          <p:nvSpPr>
            <p:cNvPr id="23" name="object 23"/>
            <p:cNvSpPr/>
            <p:nvPr/>
          </p:nvSpPr>
          <p:spPr>
            <a:xfrm>
              <a:off x="8362949" y="4276724"/>
              <a:ext cx="876300" cy="190500"/>
            </a:xfrm>
            <a:custGeom>
              <a:avLst/>
              <a:gdLst/>
              <a:ahLst/>
              <a:cxnLst/>
              <a:rect l="l" t="t" r="r" b="b"/>
              <a:pathLst>
                <a:path w="876300" h="190500">
                  <a:moveTo>
                    <a:pt x="781050" y="190499"/>
                  </a:moveTo>
                  <a:lnTo>
                    <a:pt x="0" y="190499"/>
                  </a:lnTo>
                  <a:lnTo>
                    <a:pt x="0" y="0"/>
                  </a:lnTo>
                  <a:lnTo>
                    <a:pt x="781050" y="0"/>
                  </a:lnTo>
                  <a:lnTo>
                    <a:pt x="790433" y="453"/>
                  </a:lnTo>
                  <a:lnTo>
                    <a:pt x="833977" y="16037"/>
                  </a:lnTo>
                  <a:lnTo>
                    <a:pt x="865039" y="50303"/>
                  </a:lnTo>
                  <a:lnTo>
                    <a:pt x="876299" y="95250"/>
                  </a:lnTo>
                  <a:lnTo>
                    <a:pt x="875846" y="104633"/>
                  </a:lnTo>
                  <a:lnTo>
                    <a:pt x="860261" y="148178"/>
                  </a:lnTo>
                  <a:lnTo>
                    <a:pt x="825995" y="179240"/>
                  </a:lnTo>
                  <a:lnTo>
                    <a:pt x="781050" y="190499"/>
                  </a:lnTo>
                  <a:close/>
                </a:path>
              </a:pathLst>
            </a:custGeom>
            <a:solidFill>
              <a:srgbClr val="8A8A8A"/>
            </a:solidFill>
          </p:spPr>
          <p:txBody>
            <a:bodyPr wrap="square" lIns="0" tIns="0" rIns="0" bIns="0" rtlCol="0"/>
            <a:lstStyle/>
            <a:p>
              <a:endParaRPr/>
            </a:p>
          </p:txBody>
        </p:sp>
      </p:grpSp>
      <p:sp>
        <p:nvSpPr>
          <p:cNvPr id="24" name="object 24"/>
          <p:cNvSpPr txBox="1"/>
          <p:nvPr/>
        </p:nvSpPr>
        <p:spPr>
          <a:xfrm>
            <a:off x="9387979" y="4077767"/>
            <a:ext cx="452755" cy="425450"/>
          </a:xfrm>
          <a:prstGeom prst="rect">
            <a:avLst/>
          </a:prstGeom>
        </p:spPr>
        <p:txBody>
          <a:bodyPr vert="horz" wrap="square" lIns="0" tIns="12065" rIns="0" bIns="0" rtlCol="0">
            <a:spAutoFit/>
          </a:bodyPr>
          <a:lstStyle/>
          <a:p>
            <a:pPr marL="12700" marR="5080" indent="76200">
              <a:lnSpc>
                <a:spcPct val="114000"/>
              </a:lnSpc>
              <a:spcBef>
                <a:spcPts val="95"/>
              </a:spcBef>
            </a:pPr>
            <a:r>
              <a:rPr sz="1150" spc="-25" dirty="0">
                <a:solidFill>
                  <a:srgbClr val="333333"/>
                </a:solidFill>
                <a:latin typeface="Montserrat" panose="00000500000000000000"/>
                <a:cs typeface="Montserrat" panose="00000500000000000000"/>
              </a:rPr>
              <a:t>50% </a:t>
            </a:r>
            <a:r>
              <a:rPr sz="1150" spc="-75" dirty="0">
                <a:solidFill>
                  <a:srgbClr val="333333"/>
                </a:solidFill>
                <a:latin typeface="Montserrat" panose="00000500000000000000"/>
                <a:cs typeface="Montserrat" panose="00000500000000000000"/>
              </a:rPr>
              <a:t>US/EU</a:t>
            </a:r>
            <a:endParaRPr sz="1150">
              <a:latin typeface="Montserrat" panose="00000500000000000000"/>
              <a:cs typeface="Montserrat" panose="00000500000000000000"/>
            </a:endParaRPr>
          </a:p>
        </p:txBody>
      </p:sp>
      <p:grpSp>
        <p:nvGrpSpPr>
          <p:cNvPr id="25" name="object 25"/>
          <p:cNvGrpSpPr/>
          <p:nvPr/>
        </p:nvGrpSpPr>
        <p:grpSpPr>
          <a:xfrm>
            <a:off x="1142999" y="4810124"/>
            <a:ext cx="2286000" cy="1047750"/>
            <a:chOff x="1142999" y="4810124"/>
            <a:chExt cx="2286000" cy="1047750"/>
          </a:xfrm>
        </p:grpSpPr>
        <p:sp>
          <p:nvSpPr>
            <p:cNvPr id="26" name="object 26"/>
            <p:cNvSpPr/>
            <p:nvPr/>
          </p:nvSpPr>
          <p:spPr>
            <a:xfrm>
              <a:off x="1142999" y="4810124"/>
              <a:ext cx="2286000" cy="1047750"/>
            </a:xfrm>
            <a:custGeom>
              <a:avLst/>
              <a:gdLst/>
              <a:ahLst/>
              <a:cxnLst/>
              <a:rect l="l" t="t" r="r" b="b"/>
              <a:pathLst>
                <a:path w="2286000" h="1047750">
                  <a:moveTo>
                    <a:pt x="2285999" y="1047749"/>
                  </a:moveTo>
                  <a:lnTo>
                    <a:pt x="0" y="1047749"/>
                  </a:lnTo>
                  <a:lnTo>
                    <a:pt x="0" y="0"/>
                  </a:lnTo>
                  <a:lnTo>
                    <a:pt x="2285999" y="0"/>
                  </a:lnTo>
                  <a:lnTo>
                    <a:pt x="2285999" y="1047749"/>
                  </a:lnTo>
                  <a:close/>
                </a:path>
              </a:pathLst>
            </a:custGeom>
            <a:solidFill>
              <a:srgbClr val="F5F5F5"/>
            </a:solidFill>
          </p:spPr>
          <p:txBody>
            <a:bodyPr wrap="square" lIns="0" tIns="0" rIns="0" bIns="0" rtlCol="0"/>
            <a:lstStyle/>
            <a:p>
              <a:endParaRPr/>
            </a:p>
          </p:txBody>
        </p:sp>
        <p:sp>
          <p:nvSpPr>
            <p:cNvPr id="27" name="object 27"/>
            <p:cNvSpPr/>
            <p:nvPr/>
          </p:nvSpPr>
          <p:spPr>
            <a:xfrm>
              <a:off x="1142999" y="4810124"/>
              <a:ext cx="38100" cy="1047750"/>
            </a:xfrm>
            <a:custGeom>
              <a:avLst/>
              <a:gdLst/>
              <a:ahLst/>
              <a:cxnLst/>
              <a:rect l="l" t="t" r="r" b="b"/>
              <a:pathLst>
                <a:path w="38100" h="1047750">
                  <a:moveTo>
                    <a:pt x="38099" y="1047749"/>
                  </a:moveTo>
                  <a:lnTo>
                    <a:pt x="0" y="1047749"/>
                  </a:lnTo>
                  <a:lnTo>
                    <a:pt x="0" y="0"/>
                  </a:lnTo>
                  <a:lnTo>
                    <a:pt x="38099" y="0"/>
                  </a:lnTo>
                  <a:lnTo>
                    <a:pt x="38099" y="1047749"/>
                  </a:lnTo>
                  <a:close/>
                </a:path>
              </a:pathLst>
            </a:custGeom>
            <a:solidFill>
              <a:srgbClr val="C7B187"/>
            </a:solidFill>
          </p:spPr>
          <p:txBody>
            <a:bodyPr wrap="square" lIns="0" tIns="0" rIns="0" bIns="0" rtlCol="0"/>
            <a:lstStyle/>
            <a:p>
              <a:endParaRPr/>
            </a:p>
          </p:txBody>
        </p:sp>
      </p:grpSp>
      <p:grpSp>
        <p:nvGrpSpPr>
          <p:cNvPr id="29" name="object 29"/>
          <p:cNvGrpSpPr/>
          <p:nvPr/>
        </p:nvGrpSpPr>
        <p:grpSpPr>
          <a:xfrm>
            <a:off x="3686174" y="4810124"/>
            <a:ext cx="2286000" cy="1047750"/>
            <a:chOff x="3686174" y="4810124"/>
            <a:chExt cx="2286000" cy="1047750"/>
          </a:xfrm>
        </p:grpSpPr>
        <p:sp>
          <p:nvSpPr>
            <p:cNvPr id="30" name="object 30"/>
            <p:cNvSpPr/>
            <p:nvPr/>
          </p:nvSpPr>
          <p:spPr>
            <a:xfrm>
              <a:off x="3686174" y="4810124"/>
              <a:ext cx="2286000" cy="1047750"/>
            </a:xfrm>
            <a:custGeom>
              <a:avLst/>
              <a:gdLst/>
              <a:ahLst/>
              <a:cxnLst/>
              <a:rect l="l" t="t" r="r" b="b"/>
              <a:pathLst>
                <a:path w="2286000" h="1047750">
                  <a:moveTo>
                    <a:pt x="2285999" y="1047749"/>
                  </a:moveTo>
                  <a:lnTo>
                    <a:pt x="0" y="1047749"/>
                  </a:lnTo>
                  <a:lnTo>
                    <a:pt x="0" y="0"/>
                  </a:lnTo>
                  <a:lnTo>
                    <a:pt x="2285999" y="0"/>
                  </a:lnTo>
                  <a:lnTo>
                    <a:pt x="2285999" y="1047749"/>
                  </a:lnTo>
                  <a:close/>
                </a:path>
              </a:pathLst>
            </a:custGeom>
            <a:solidFill>
              <a:srgbClr val="F5F5F5"/>
            </a:solidFill>
          </p:spPr>
          <p:txBody>
            <a:bodyPr wrap="square" lIns="0" tIns="0" rIns="0" bIns="0" rtlCol="0"/>
            <a:lstStyle/>
            <a:p>
              <a:endParaRPr/>
            </a:p>
          </p:txBody>
        </p:sp>
        <p:sp>
          <p:nvSpPr>
            <p:cNvPr id="31" name="object 31"/>
            <p:cNvSpPr/>
            <p:nvPr/>
          </p:nvSpPr>
          <p:spPr>
            <a:xfrm>
              <a:off x="3686174" y="4810124"/>
              <a:ext cx="38100" cy="1047750"/>
            </a:xfrm>
            <a:custGeom>
              <a:avLst/>
              <a:gdLst/>
              <a:ahLst/>
              <a:cxnLst/>
              <a:rect l="l" t="t" r="r" b="b"/>
              <a:pathLst>
                <a:path w="38100" h="1047750">
                  <a:moveTo>
                    <a:pt x="38099" y="1047749"/>
                  </a:moveTo>
                  <a:lnTo>
                    <a:pt x="0" y="1047749"/>
                  </a:lnTo>
                  <a:lnTo>
                    <a:pt x="0" y="0"/>
                  </a:lnTo>
                  <a:lnTo>
                    <a:pt x="38099" y="0"/>
                  </a:lnTo>
                  <a:lnTo>
                    <a:pt x="38099" y="1047749"/>
                  </a:lnTo>
                  <a:close/>
                </a:path>
              </a:pathLst>
            </a:custGeom>
            <a:solidFill>
              <a:srgbClr val="C7B187"/>
            </a:solidFill>
          </p:spPr>
          <p:txBody>
            <a:bodyPr wrap="square" lIns="0" tIns="0" rIns="0" bIns="0" rtlCol="0"/>
            <a:lstStyle/>
            <a:p>
              <a:endParaRPr/>
            </a:p>
          </p:txBody>
        </p:sp>
      </p:grpSp>
      <p:grpSp>
        <p:nvGrpSpPr>
          <p:cNvPr id="33" name="object 33"/>
          <p:cNvGrpSpPr/>
          <p:nvPr/>
        </p:nvGrpSpPr>
        <p:grpSpPr>
          <a:xfrm>
            <a:off x="6219824" y="4810124"/>
            <a:ext cx="2286000" cy="1047750"/>
            <a:chOff x="6219824" y="4810124"/>
            <a:chExt cx="2286000" cy="1047750"/>
          </a:xfrm>
        </p:grpSpPr>
        <p:sp>
          <p:nvSpPr>
            <p:cNvPr id="34" name="object 34"/>
            <p:cNvSpPr/>
            <p:nvPr/>
          </p:nvSpPr>
          <p:spPr>
            <a:xfrm>
              <a:off x="6219824" y="4810124"/>
              <a:ext cx="2286000" cy="1047750"/>
            </a:xfrm>
            <a:custGeom>
              <a:avLst/>
              <a:gdLst/>
              <a:ahLst/>
              <a:cxnLst/>
              <a:rect l="l" t="t" r="r" b="b"/>
              <a:pathLst>
                <a:path w="2286000" h="1047750">
                  <a:moveTo>
                    <a:pt x="2285999" y="1047749"/>
                  </a:moveTo>
                  <a:lnTo>
                    <a:pt x="0" y="1047749"/>
                  </a:lnTo>
                  <a:lnTo>
                    <a:pt x="0" y="0"/>
                  </a:lnTo>
                  <a:lnTo>
                    <a:pt x="2285999" y="0"/>
                  </a:lnTo>
                  <a:lnTo>
                    <a:pt x="2285999" y="1047749"/>
                  </a:lnTo>
                  <a:close/>
                </a:path>
              </a:pathLst>
            </a:custGeom>
            <a:solidFill>
              <a:srgbClr val="F5F5F5"/>
            </a:solidFill>
          </p:spPr>
          <p:txBody>
            <a:bodyPr wrap="square" lIns="0" tIns="0" rIns="0" bIns="0" rtlCol="0"/>
            <a:lstStyle/>
            <a:p>
              <a:endParaRPr/>
            </a:p>
          </p:txBody>
        </p:sp>
        <p:sp>
          <p:nvSpPr>
            <p:cNvPr id="35" name="object 35"/>
            <p:cNvSpPr/>
            <p:nvPr/>
          </p:nvSpPr>
          <p:spPr>
            <a:xfrm>
              <a:off x="6219824" y="4810124"/>
              <a:ext cx="38100" cy="1047750"/>
            </a:xfrm>
            <a:custGeom>
              <a:avLst/>
              <a:gdLst/>
              <a:ahLst/>
              <a:cxnLst/>
              <a:rect l="l" t="t" r="r" b="b"/>
              <a:pathLst>
                <a:path w="38100" h="1047750">
                  <a:moveTo>
                    <a:pt x="38099" y="1047749"/>
                  </a:moveTo>
                  <a:lnTo>
                    <a:pt x="0" y="1047749"/>
                  </a:lnTo>
                  <a:lnTo>
                    <a:pt x="0" y="0"/>
                  </a:lnTo>
                  <a:lnTo>
                    <a:pt x="38099" y="0"/>
                  </a:lnTo>
                  <a:lnTo>
                    <a:pt x="38099" y="1047749"/>
                  </a:lnTo>
                  <a:close/>
                </a:path>
              </a:pathLst>
            </a:custGeom>
            <a:solidFill>
              <a:srgbClr val="C7B187"/>
            </a:solidFill>
          </p:spPr>
          <p:txBody>
            <a:bodyPr wrap="square" lIns="0" tIns="0" rIns="0" bIns="0" rtlCol="0"/>
            <a:lstStyle/>
            <a:p>
              <a:endParaRPr/>
            </a:p>
          </p:txBody>
        </p:sp>
      </p:grpSp>
      <p:grpSp>
        <p:nvGrpSpPr>
          <p:cNvPr id="37" name="object 37"/>
          <p:cNvGrpSpPr/>
          <p:nvPr/>
        </p:nvGrpSpPr>
        <p:grpSpPr>
          <a:xfrm>
            <a:off x="8762999" y="4810124"/>
            <a:ext cx="2286000" cy="1047750"/>
            <a:chOff x="8762999" y="4810124"/>
            <a:chExt cx="2286000" cy="1047750"/>
          </a:xfrm>
        </p:grpSpPr>
        <p:sp>
          <p:nvSpPr>
            <p:cNvPr id="38" name="object 38"/>
            <p:cNvSpPr/>
            <p:nvPr/>
          </p:nvSpPr>
          <p:spPr>
            <a:xfrm>
              <a:off x="8762999" y="4810124"/>
              <a:ext cx="2286000" cy="1047750"/>
            </a:xfrm>
            <a:custGeom>
              <a:avLst/>
              <a:gdLst/>
              <a:ahLst/>
              <a:cxnLst/>
              <a:rect l="l" t="t" r="r" b="b"/>
              <a:pathLst>
                <a:path w="2286000" h="1047750">
                  <a:moveTo>
                    <a:pt x="2285999" y="1047749"/>
                  </a:moveTo>
                  <a:lnTo>
                    <a:pt x="0" y="1047749"/>
                  </a:lnTo>
                  <a:lnTo>
                    <a:pt x="0" y="0"/>
                  </a:lnTo>
                  <a:lnTo>
                    <a:pt x="2285999" y="0"/>
                  </a:lnTo>
                  <a:lnTo>
                    <a:pt x="2285999" y="1047749"/>
                  </a:lnTo>
                  <a:close/>
                </a:path>
              </a:pathLst>
            </a:custGeom>
            <a:solidFill>
              <a:srgbClr val="F5F5F5"/>
            </a:solidFill>
          </p:spPr>
          <p:txBody>
            <a:bodyPr wrap="square" lIns="0" tIns="0" rIns="0" bIns="0" rtlCol="0"/>
            <a:lstStyle/>
            <a:p>
              <a:endParaRPr/>
            </a:p>
          </p:txBody>
        </p:sp>
        <p:sp>
          <p:nvSpPr>
            <p:cNvPr id="39" name="object 39"/>
            <p:cNvSpPr/>
            <p:nvPr/>
          </p:nvSpPr>
          <p:spPr>
            <a:xfrm>
              <a:off x="8762999" y="4810124"/>
              <a:ext cx="38100" cy="1047750"/>
            </a:xfrm>
            <a:custGeom>
              <a:avLst/>
              <a:gdLst/>
              <a:ahLst/>
              <a:cxnLst/>
              <a:rect l="l" t="t" r="r" b="b"/>
              <a:pathLst>
                <a:path w="38100" h="1047750">
                  <a:moveTo>
                    <a:pt x="38099" y="1047749"/>
                  </a:moveTo>
                  <a:lnTo>
                    <a:pt x="0" y="1047749"/>
                  </a:lnTo>
                  <a:lnTo>
                    <a:pt x="0" y="0"/>
                  </a:lnTo>
                  <a:lnTo>
                    <a:pt x="38099" y="0"/>
                  </a:lnTo>
                  <a:lnTo>
                    <a:pt x="38099" y="1047749"/>
                  </a:lnTo>
                  <a:close/>
                </a:path>
              </a:pathLst>
            </a:custGeom>
            <a:solidFill>
              <a:srgbClr val="C7B187"/>
            </a:solidFill>
          </p:spPr>
          <p:txBody>
            <a:bodyPr wrap="square" lIns="0" tIns="0" rIns="0" bIns="0" rtlCol="0"/>
            <a:lstStyle/>
            <a:p>
              <a:endParaRPr/>
            </a:p>
          </p:txBody>
        </p:sp>
      </p:grpSp>
      <p:sp>
        <p:nvSpPr>
          <p:cNvPr id="42" name="object 28">
            <a:extLst>
              <a:ext uri="{FF2B5EF4-FFF2-40B4-BE49-F238E27FC236}">
                <a16:creationId xmlns:a16="http://schemas.microsoft.com/office/drawing/2014/main" id="{84A94BE4-9881-8562-8476-E4DE2EBD3D84}"/>
              </a:ext>
            </a:extLst>
          </p:cNvPr>
          <p:cNvSpPr txBox="1"/>
          <p:nvPr/>
        </p:nvSpPr>
        <p:spPr>
          <a:xfrm>
            <a:off x="1181099" y="4697294"/>
            <a:ext cx="2247900" cy="1003300"/>
          </a:xfrm>
          <a:prstGeom prst="rect">
            <a:avLst/>
          </a:prstGeom>
        </p:spPr>
        <p:txBody>
          <a:bodyPr vert="horz" wrap="square" lIns="0" tIns="274320" rIns="0" bIns="0" rtlCol="0">
            <a:spAutoFit/>
          </a:bodyPr>
          <a:lstStyle/>
          <a:p>
            <a:pPr algn="ctr">
              <a:lnSpc>
                <a:spcPct val="100000"/>
              </a:lnSpc>
              <a:spcBef>
                <a:spcPts val="2160"/>
              </a:spcBef>
            </a:pPr>
            <a:r>
              <a:rPr lang="en-HK" sz="2850" b="1" spc="-10" dirty="0">
                <a:solidFill>
                  <a:srgbClr val="C7B187"/>
                </a:solidFill>
                <a:latin typeface="Montserrat"/>
                <a:cs typeface="Montserrat"/>
              </a:rPr>
              <a:t>[</a:t>
            </a:r>
            <a:r>
              <a:rPr lang="en-HK" sz="2850" b="1" spc="-10" dirty="0">
                <a:solidFill>
                  <a:srgbClr val="FF0000"/>
                </a:solidFill>
                <a:latin typeface="Montserrat"/>
                <a:cs typeface="Montserrat"/>
              </a:rPr>
              <a:t>Input</a:t>
            </a:r>
            <a:r>
              <a:rPr lang="en-HK" sz="2850" b="1" spc="-10" dirty="0">
                <a:solidFill>
                  <a:srgbClr val="C7B187"/>
                </a:solidFill>
                <a:latin typeface="Montserrat"/>
                <a:cs typeface="Montserrat"/>
              </a:rPr>
              <a:t>]</a:t>
            </a:r>
            <a:r>
              <a:rPr sz="2850" b="1" spc="-10" dirty="0">
                <a:solidFill>
                  <a:srgbClr val="C7B187"/>
                </a:solidFill>
                <a:latin typeface="Montserrat"/>
                <a:cs typeface="Montserrat"/>
              </a:rPr>
              <a:t>%</a:t>
            </a:r>
            <a:endParaRPr sz="2850" dirty="0">
              <a:latin typeface="Montserrat"/>
              <a:cs typeface="Montserrat"/>
            </a:endParaRPr>
          </a:p>
          <a:p>
            <a:pPr algn="ctr">
              <a:lnSpc>
                <a:spcPct val="100000"/>
              </a:lnSpc>
              <a:spcBef>
                <a:spcPts val="830"/>
              </a:spcBef>
            </a:pPr>
            <a:r>
              <a:rPr sz="1150" spc="-65" dirty="0">
                <a:solidFill>
                  <a:srgbClr val="333333"/>
                </a:solidFill>
                <a:latin typeface="Montserrat"/>
                <a:cs typeface="Montserrat"/>
              </a:rPr>
              <a:t>Annualized</a:t>
            </a:r>
            <a:r>
              <a:rPr sz="1150" spc="-15" dirty="0">
                <a:solidFill>
                  <a:srgbClr val="333333"/>
                </a:solidFill>
                <a:latin typeface="Montserrat"/>
                <a:cs typeface="Montserrat"/>
              </a:rPr>
              <a:t> </a:t>
            </a:r>
            <a:r>
              <a:rPr sz="1150" spc="-10" dirty="0">
                <a:solidFill>
                  <a:srgbClr val="333333"/>
                </a:solidFill>
                <a:latin typeface="Montserrat"/>
                <a:cs typeface="Montserrat"/>
              </a:rPr>
              <a:t>Return</a:t>
            </a:r>
            <a:endParaRPr sz="1150" dirty="0">
              <a:latin typeface="Montserrat"/>
              <a:cs typeface="Montserrat"/>
            </a:endParaRPr>
          </a:p>
        </p:txBody>
      </p:sp>
      <p:sp>
        <p:nvSpPr>
          <p:cNvPr id="43" name="object 32">
            <a:extLst>
              <a:ext uri="{FF2B5EF4-FFF2-40B4-BE49-F238E27FC236}">
                <a16:creationId xmlns:a16="http://schemas.microsoft.com/office/drawing/2014/main" id="{A33DF81F-3247-E59A-4BFF-7621663A6511}"/>
              </a:ext>
            </a:extLst>
          </p:cNvPr>
          <p:cNvSpPr txBox="1"/>
          <p:nvPr/>
        </p:nvSpPr>
        <p:spPr>
          <a:xfrm>
            <a:off x="3724274" y="4697294"/>
            <a:ext cx="2247900" cy="1003300"/>
          </a:xfrm>
          <a:prstGeom prst="rect">
            <a:avLst/>
          </a:prstGeom>
        </p:spPr>
        <p:txBody>
          <a:bodyPr vert="horz" wrap="square" lIns="0" tIns="274320" rIns="0" bIns="0" rtlCol="0">
            <a:spAutoFit/>
          </a:bodyPr>
          <a:lstStyle/>
          <a:p>
            <a:pPr algn="ctr">
              <a:lnSpc>
                <a:spcPct val="100000"/>
              </a:lnSpc>
              <a:spcBef>
                <a:spcPts val="2160"/>
              </a:spcBef>
            </a:pPr>
            <a:r>
              <a:rPr lang="en-HK" sz="2850" b="1" spc="-25" dirty="0">
                <a:solidFill>
                  <a:srgbClr val="C7B187"/>
                </a:solidFill>
                <a:latin typeface="Montserrat"/>
                <a:cs typeface="Montserrat"/>
              </a:rPr>
              <a:t>[</a:t>
            </a:r>
            <a:r>
              <a:rPr lang="en-HK" sz="2850" b="1" spc="-25" dirty="0">
                <a:solidFill>
                  <a:srgbClr val="FF0000"/>
                </a:solidFill>
                <a:latin typeface="Montserrat"/>
                <a:cs typeface="Montserrat"/>
              </a:rPr>
              <a:t>Input</a:t>
            </a:r>
            <a:r>
              <a:rPr lang="en-HK" sz="2850" b="1" spc="-25" dirty="0">
                <a:solidFill>
                  <a:srgbClr val="C7B187"/>
                </a:solidFill>
                <a:latin typeface="Montserrat"/>
                <a:cs typeface="Montserrat"/>
              </a:rPr>
              <a:t>]</a:t>
            </a:r>
            <a:endParaRPr sz="2850" dirty="0">
              <a:latin typeface="Montserrat"/>
              <a:cs typeface="Montserrat"/>
            </a:endParaRPr>
          </a:p>
          <a:p>
            <a:pPr algn="ctr">
              <a:lnSpc>
                <a:spcPct val="100000"/>
              </a:lnSpc>
              <a:spcBef>
                <a:spcPts val="830"/>
              </a:spcBef>
            </a:pPr>
            <a:r>
              <a:rPr sz="1150" spc="-70" dirty="0">
                <a:solidFill>
                  <a:srgbClr val="333333"/>
                </a:solidFill>
                <a:latin typeface="Montserrat"/>
                <a:cs typeface="Montserrat"/>
              </a:rPr>
              <a:t>Sharpe</a:t>
            </a:r>
            <a:r>
              <a:rPr sz="1150" spc="-25" dirty="0">
                <a:solidFill>
                  <a:srgbClr val="333333"/>
                </a:solidFill>
                <a:latin typeface="Montserrat"/>
                <a:cs typeface="Montserrat"/>
              </a:rPr>
              <a:t> </a:t>
            </a:r>
            <a:r>
              <a:rPr sz="1150" spc="-10" dirty="0">
                <a:solidFill>
                  <a:srgbClr val="333333"/>
                </a:solidFill>
                <a:latin typeface="Montserrat"/>
                <a:cs typeface="Montserrat"/>
              </a:rPr>
              <a:t>Ratio</a:t>
            </a:r>
            <a:endParaRPr sz="1150" dirty="0">
              <a:latin typeface="Montserrat"/>
              <a:cs typeface="Montserrat"/>
            </a:endParaRPr>
          </a:p>
        </p:txBody>
      </p:sp>
      <p:sp>
        <p:nvSpPr>
          <p:cNvPr id="44" name="object 36">
            <a:extLst>
              <a:ext uri="{FF2B5EF4-FFF2-40B4-BE49-F238E27FC236}">
                <a16:creationId xmlns:a16="http://schemas.microsoft.com/office/drawing/2014/main" id="{EA25E995-B0F3-7F3C-35CE-32DF850AD94D}"/>
              </a:ext>
            </a:extLst>
          </p:cNvPr>
          <p:cNvSpPr txBox="1"/>
          <p:nvPr/>
        </p:nvSpPr>
        <p:spPr>
          <a:xfrm>
            <a:off x="6257924" y="4697294"/>
            <a:ext cx="2247900" cy="1003300"/>
          </a:xfrm>
          <a:prstGeom prst="rect">
            <a:avLst/>
          </a:prstGeom>
        </p:spPr>
        <p:txBody>
          <a:bodyPr vert="horz" wrap="square" lIns="0" tIns="274320" rIns="0" bIns="0" rtlCol="0">
            <a:spAutoFit/>
          </a:bodyPr>
          <a:lstStyle/>
          <a:p>
            <a:pPr marL="5715" algn="ctr">
              <a:lnSpc>
                <a:spcPct val="100000"/>
              </a:lnSpc>
              <a:spcBef>
                <a:spcPts val="2160"/>
              </a:spcBef>
            </a:pPr>
            <a:r>
              <a:rPr lang="en-US" altLang="zh-TW" sz="2850" b="1" spc="-25" dirty="0">
                <a:solidFill>
                  <a:srgbClr val="C7B187"/>
                </a:solidFill>
                <a:latin typeface="Montserrat"/>
                <a:cs typeface="Montserrat"/>
              </a:rPr>
              <a:t>[</a:t>
            </a:r>
            <a:r>
              <a:rPr lang="en-US" altLang="zh-TW" sz="2850" b="1" spc="-25" dirty="0">
                <a:solidFill>
                  <a:srgbClr val="FF0000"/>
                </a:solidFill>
                <a:latin typeface="Montserrat"/>
                <a:cs typeface="Montserrat"/>
              </a:rPr>
              <a:t>Input</a:t>
            </a:r>
            <a:r>
              <a:rPr lang="en-US" altLang="zh-TW" sz="2850" b="1" spc="-25" dirty="0">
                <a:solidFill>
                  <a:srgbClr val="C7B187"/>
                </a:solidFill>
                <a:latin typeface="Montserrat"/>
                <a:cs typeface="Montserrat"/>
              </a:rPr>
              <a:t>]</a:t>
            </a:r>
            <a:endParaRPr sz="2850" dirty="0">
              <a:latin typeface="Montserrat"/>
              <a:cs typeface="Montserrat"/>
            </a:endParaRPr>
          </a:p>
          <a:p>
            <a:pPr marL="5715" algn="ctr">
              <a:lnSpc>
                <a:spcPct val="100000"/>
              </a:lnSpc>
              <a:spcBef>
                <a:spcPts val="830"/>
              </a:spcBef>
            </a:pPr>
            <a:r>
              <a:rPr sz="1150" spc="-60" dirty="0">
                <a:solidFill>
                  <a:srgbClr val="333333"/>
                </a:solidFill>
                <a:latin typeface="Montserrat"/>
                <a:cs typeface="Montserrat"/>
              </a:rPr>
              <a:t>Sortino</a:t>
            </a:r>
            <a:r>
              <a:rPr sz="1150" spc="-15" dirty="0">
                <a:solidFill>
                  <a:srgbClr val="333333"/>
                </a:solidFill>
                <a:latin typeface="Montserrat"/>
                <a:cs typeface="Montserrat"/>
              </a:rPr>
              <a:t> </a:t>
            </a:r>
            <a:r>
              <a:rPr sz="1150" spc="-10" dirty="0">
                <a:solidFill>
                  <a:srgbClr val="333333"/>
                </a:solidFill>
                <a:latin typeface="Montserrat"/>
                <a:cs typeface="Montserrat"/>
              </a:rPr>
              <a:t>Ratio</a:t>
            </a:r>
            <a:endParaRPr sz="1150" dirty="0">
              <a:latin typeface="Montserrat"/>
              <a:cs typeface="Montserrat"/>
            </a:endParaRPr>
          </a:p>
        </p:txBody>
      </p:sp>
      <p:sp>
        <p:nvSpPr>
          <p:cNvPr id="45" name="object 40">
            <a:extLst>
              <a:ext uri="{FF2B5EF4-FFF2-40B4-BE49-F238E27FC236}">
                <a16:creationId xmlns:a16="http://schemas.microsoft.com/office/drawing/2014/main" id="{FEFF5D3B-636D-460A-117A-BE7516B80880}"/>
              </a:ext>
            </a:extLst>
          </p:cNvPr>
          <p:cNvSpPr txBox="1"/>
          <p:nvPr/>
        </p:nvSpPr>
        <p:spPr>
          <a:xfrm>
            <a:off x="8801099" y="4697294"/>
            <a:ext cx="2247900" cy="1003300"/>
          </a:xfrm>
          <a:prstGeom prst="rect">
            <a:avLst/>
          </a:prstGeom>
        </p:spPr>
        <p:txBody>
          <a:bodyPr vert="horz" wrap="square" lIns="0" tIns="274320" rIns="0" bIns="0" rtlCol="0">
            <a:spAutoFit/>
          </a:bodyPr>
          <a:lstStyle/>
          <a:p>
            <a:pPr algn="ctr">
              <a:lnSpc>
                <a:spcPct val="100000"/>
              </a:lnSpc>
              <a:spcBef>
                <a:spcPts val="2160"/>
              </a:spcBef>
            </a:pPr>
            <a:r>
              <a:rPr lang="en-HK" sz="2850" b="1" spc="-10" dirty="0">
                <a:solidFill>
                  <a:srgbClr val="C7B187"/>
                </a:solidFill>
                <a:latin typeface="Montserrat"/>
                <a:cs typeface="Montserrat"/>
              </a:rPr>
              <a:t>[</a:t>
            </a:r>
            <a:r>
              <a:rPr lang="en-HK" sz="2850" b="1" spc="-10" dirty="0">
                <a:solidFill>
                  <a:srgbClr val="FF0000"/>
                </a:solidFill>
                <a:latin typeface="Montserrat"/>
                <a:cs typeface="Montserrat"/>
              </a:rPr>
              <a:t>Input</a:t>
            </a:r>
            <a:r>
              <a:rPr lang="en-HK" sz="2850" b="1" spc="-10" dirty="0">
                <a:solidFill>
                  <a:srgbClr val="C7B187"/>
                </a:solidFill>
                <a:latin typeface="Montserrat"/>
                <a:cs typeface="Montserrat"/>
              </a:rPr>
              <a:t>]</a:t>
            </a:r>
            <a:r>
              <a:rPr sz="2850" b="1" spc="-10" dirty="0">
                <a:solidFill>
                  <a:srgbClr val="C7B187"/>
                </a:solidFill>
                <a:latin typeface="Montserrat"/>
                <a:cs typeface="Montserrat"/>
              </a:rPr>
              <a:t>%</a:t>
            </a:r>
            <a:endParaRPr sz="2850" dirty="0">
              <a:latin typeface="Montserrat"/>
              <a:cs typeface="Montserrat"/>
            </a:endParaRPr>
          </a:p>
          <a:p>
            <a:pPr algn="ctr">
              <a:lnSpc>
                <a:spcPct val="100000"/>
              </a:lnSpc>
              <a:spcBef>
                <a:spcPts val="830"/>
              </a:spcBef>
            </a:pPr>
            <a:r>
              <a:rPr sz="1150" spc="-80" dirty="0">
                <a:solidFill>
                  <a:srgbClr val="333333"/>
                </a:solidFill>
                <a:latin typeface="Montserrat"/>
                <a:cs typeface="Montserrat"/>
              </a:rPr>
              <a:t>Total</a:t>
            </a:r>
            <a:r>
              <a:rPr sz="1150" spc="5" dirty="0">
                <a:solidFill>
                  <a:srgbClr val="333333"/>
                </a:solidFill>
                <a:latin typeface="Montserrat"/>
                <a:cs typeface="Montserrat"/>
              </a:rPr>
              <a:t> </a:t>
            </a:r>
            <a:r>
              <a:rPr sz="1150" spc="-10" dirty="0">
                <a:solidFill>
                  <a:srgbClr val="333333"/>
                </a:solidFill>
                <a:latin typeface="Montserrat"/>
                <a:cs typeface="Montserrat"/>
              </a:rPr>
              <a:t>Return</a:t>
            </a:r>
            <a:endParaRPr sz="1150" dirty="0">
              <a:latin typeface="Montserrat"/>
              <a:cs typeface="Montserrat"/>
            </a:endParaRPr>
          </a:p>
        </p:txBody>
      </p:sp>
      <p:sp>
        <p:nvSpPr>
          <p:cNvPr id="46" name="object 41">
            <a:extLst>
              <a:ext uri="{FF2B5EF4-FFF2-40B4-BE49-F238E27FC236}">
                <a16:creationId xmlns:a16="http://schemas.microsoft.com/office/drawing/2014/main" id="{F1919D68-8DC5-FB85-A228-01EC9A5E79B9}"/>
              </a:ext>
            </a:extLst>
          </p:cNvPr>
          <p:cNvSpPr txBox="1"/>
          <p:nvPr/>
        </p:nvSpPr>
        <p:spPr>
          <a:xfrm>
            <a:off x="4108499" y="5900038"/>
            <a:ext cx="3975100" cy="319318"/>
          </a:xfrm>
          <a:prstGeom prst="rect">
            <a:avLst/>
          </a:prstGeom>
        </p:spPr>
        <p:txBody>
          <a:bodyPr vert="horz" wrap="square" lIns="0" tIns="11430" rIns="0" bIns="0" rtlCol="0">
            <a:spAutoFit/>
          </a:bodyPr>
          <a:lstStyle/>
          <a:p>
            <a:pPr marL="12700">
              <a:lnSpc>
                <a:spcPct val="100000"/>
              </a:lnSpc>
              <a:spcBef>
                <a:spcPts val="90"/>
              </a:spcBef>
            </a:pPr>
            <a:r>
              <a:rPr sz="1000" spc="-70" dirty="0">
                <a:solidFill>
                  <a:srgbClr val="777777"/>
                </a:solidFill>
                <a:latin typeface="Montserrat"/>
                <a:cs typeface="Montserrat"/>
              </a:rPr>
              <a:t>Performance</a:t>
            </a:r>
            <a:r>
              <a:rPr sz="1000" spc="-10" dirty="0">
                <a:solidFill>
                  <a:srgbClr val="777777"/>
                </a:solidFill>
                <a:latin typeface="Montserrat"/>
                <a:cs typeface="Montserrat"/>
              </a:rPr>
              <a:t> </a:t>
            </a:r>
            <a:r>
              <a:rPr sz="1000" spc="-60" dirty="0">
                <a:solidFill>
                  <a:srgbClr val="777777"/>
                </a:solidFill>
                <a:latin typeface="Montserrat"/>
                <a:cs typeface="Montserrat"/>
              </a:rPr>
              <a:t>data</a:t>
            </a:r>
            <a:r>
              <a:rPr sz="1000" spc="-5" dirty="0">
                <a:solidFill>
                  <a:srgbClr val="777777"/>
                </a:solidFill>
                <a:latin typeface="Montserrat"/>
                <a:cs typeface="Montserrat"/>
              </a:rPr>
              <a:t> </a:t>
            </a:r>
            <a:r>
              <a:rPr sz="1000" spc="-65" dirty="0">
                <a:solidFill>
                  <a:srgbClr val="777777"/>
                </a:solidFill>
                <a:latin typeface="Montserrat"/>
                <a:cs typeface="Montserrat"/>
              </a:rPr>
              <a:t>since</a:t>
            </a:r>
            <a:r>
              <a:rPr sz="1000" spc="-10" dirty="0">
                <a:solidFill>
                  <a:srgbClr val="777777"/>
                </a:solidFill>
                <a:latin typeface="Montserrat"/>
                <a:cs typeface="Montserrat"/>
              </a:rPr>
              <a:t> </a:t>
            </a:r>
            <a:r>
              <a:rPr sz="1000" spc="-60" dirty="0">
                <a:solidFill>
                  <a:srgbClr val="777777"/>
                </a:solidFill>
                <a:latin typeface="Montserrat"/>
                <a:cs typeface="Montserrat"/>
              </a:rPr>
              <a:t>inception</a:t>
            </a:r>
            <a:r>
              <a:rPr sz="1000" spc="-5" dirty="0">
                <a:solidFill>
                  <a:srgbClr val="777777"/>
                </a:solidFill>
                <a:latin typeface="Montserrat"/>
                <a:cs typeface="Montserrat"/>
              </a:rPr>
              <a:t> </a:t>
            </a:r>
            <a:r>
              <a:rPr sz="1000" spc="-50" dirty="0">
                <a:solidFill>
                  <a:srgbClr val="777777"/>
                </a:solidFill>
                <a:latin typeface="Montserrat"/>
                <a:cs typeface="Montserrat"/>
              </a:rPr>
              <a:t>of</a:t>
            </a:r>
            <a:r>
              <a:rPr sz="1000" spc="-10" dirty="0">
                <a:solidFill>
                  <a:srgbClr val="777777"/>
                </a:solidFill>
                <a:latin typeface="Montserrat"/>
                <a:cs typeface="Montserrat"/>
              </a:rPr>
              <a:t> </a:t>
            </a:r>
            <a:r>
              <a:rPr sz="1000" spc="-60" dirty="0">
                <a:solidFill>
                  <a:srgbClr val="777777"/>
                </a:solidFill>
                <a:latin typeface="Montserrat"/>
                <a:cs typeface="Montserrat"/>
              </a:rPr>
              <a:t>January</a:t>
            </a:r>
            <a:r>
              <a:rPr sz="1000" spc="-5" dirty="0">
                <a:solidFill>
                  <a:srgbClr val="777777"/>
                </a:solidFill>
                <a:latin typeface="Montserrat"/>
                <a:cs typeface="Montserrat"/>
              </a:rPr>
              <a:t> </a:t>
            </a:r>
            <a:r>
              <a:rPr sz="1000" spc="-60" dirty="0">
                <a:solidFill>
                  <a:srgbClr val="777777"/>
                </a:solidFill>
                <a:latin typeface="Montserrat"/>
                <a:cs typeface="Montserrat"/>
              </a:rPr>
              <a:t>2017</a:t>
            </a:r>
            <a:r>
              <a:rPr sz="1000" spc="-10" dirty="0">
                <a:solidFill>
                  <a:srgbClr val="777777"/>
                </a:solidFill>
                <a:latin typeface="Montserrat"/>
                <a:cs typeface="Montserrat"/>
              </a:rPr>
              <a:t> </a:t>
            </a:r>
            <a:r>
              <a:rPr sz="1000" spc="-65" dirty="0">
                <a:solidFill>
                  <a:srgbClr val="777777"/>
                </a:solidFill>
                <a:latin typeface="Montserrat"/>
                <a:cs typeface="Montserrat"/>
              </a:rPr>
              <a:t>through</a:t>
            </a:r>
            <a:r>
              <a:rPr sz="1000" spc="-5" dirty="0">
                <a:solidFill>
                  <a:srgbClr val="777777"/>
                </a:solidFill>
                <a:latin typeface="Montserrat"/>
                <a:cs typeface="Montserrat"/>
              </a:rPr>
              <a:t> </a:t>
            </a:r>
            <a:r>
              <a:rPr lang="en-HK" sz="1000" spc="-70" dirty="0">
                <a:solidFill>
                  <a:srgbClr val="777777"/>
                </a:solidFill>
                <a:latin typeface="Montserrat"/>
                <a:cs typeface="Montserrat"/>
              </a:rPr>
              <a:t>[</a:t>
            </a:r>
            <a:r>
              <a:rPr lang="en-HK" sz="1000" b="1" spc="-70" dirty="0">
                <a:solidFill>
                  <a:srgbClr val="FF0000"/>
                </a:solidFill>
                <a:latin typeface="Montserrat"/>
                <a:cs typeface="Montserrat"/>
              </a:rPr>
              <a:t>Input Month</a:t>
            </a:r>
            <a:r>
              <a:rPr lang="en-HK" sz="1000" spc="-70" dirty="0">
                <a:solidFill>
                  <a:srgbClr val="777777"/>
                </a:solidFill>
                <a:latin typeface="Montserrat"/>
                <a:cs typeface="Montserrat"/>
              </a:rPr>
              <a:t>]</a:t>
            </a:r>
            <a:r>
              <a:rPr sz="1000" spc="-10" dirty="0">
                <a:solidFill>
                  <a:srgbClr val="777777"/>
                </a:solidFill>
                <a:latin typeface="Montserrat"/>
                <a:cs typeface="Montserrat"/>
              </a:rPr>
              <a:t> </a:t>
            </a:r>
            <a:r>
              <a:rPr sz="1000" spc="-20" dirty="0">
                <a:solidFill>
                  <a:srgbClr val="777777"/>
                </a:solidFill>
                <a:latin typeface="Montserrat"/>
                <a:cs typeface="Montserrat"/>
              </a:rPr>
              <a:t>2025</a:t>
            </a:r>
            <a:endParaRPr sz="1000" dirty="0">
              <a:latin typeface="Montserrat"/>
              <a:cs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230493" cy="76913"/>
          </a:xfrm>
          <a:custGeom>
            <a:avLst/>
            <a:gdLst/>
            <a:ahLst/>
            <a:cxnLst/>
            <a:rect l="l" t="t" r="r" b="b"/>
            <a:pathLst>
              <a:path w="11713210" h="73660">
                <a:moveTo>
                  <a:pt x="11713065" y="73206"/>
                </a:moveTo>
                <a:lnTo>
                  <a:pt x="0" y="73206"/>
                </a:lnTo>
                <a:lnTo>
                  <a:pt x="0" y="0"/>
                </a:lnTo>
                <a:lnTo>
                  <a:pt x="11713065" y="0"/>
                </a:lnTo>
                <a:lnTo>
                  <a:pt x="11713065" y="73206"/>
                </a:lnTo>
                <a:close/>
              </a:path>
            </a:pathLst>
          </a:custGeom>
          <a:solidFill>
            <a:srgbClr val="C7B187"/>
          </a:solidFill>
        </p:spPr>
        <p:txBody>
          <a:bodyPr wrap="square" lIns="0" tIns="0" rIns="0" bIns="0" rtlCol="0"/>
          <a:lstStyle/>
          <a:p>
            <a:endParaRPr/>
          </a:p>
        </p:txBody>
      </p:sp>
      <p:sp>
        <p:nvSpPr>
          <p:cNvPr id="3" name="object 3"/>
          <p:cNvSpPr txBox="1"/>
          <p:nvPr/>
        </p:nvSpPr>
        <p:spPr>
          <a:xfrm>
            <a:off x="1093556" y="428875"/>
            <a:ext cx="3715201" cy="452688"/>
          </a:xfrm>
          <a:prstGeom prst="rect">
            <a:avLst/>
          </a:prstGeom>
        </p:spPr>
        <p:txBody>
          <a:bodyPr vert="horz" wrap="square" lIns="0" tIns="13970" rIns="0" bIns="0" rtlCol="0">
            <a:spAutoFit/>
          </a:bodyPr>
          <a:lstStyle/>
          <a:p>
            <a:pPr marL="12700">
              <a:lnSpc>
                <a:spcPct val="100000"/>
              </a:lnSpc>
              <a:spcBef>
                <a:spcPts val="110"/>
              </a:spcBef>
            </a:pPr>
            <a:r>
              <a:rPr sz="2800" spc="-229" dirty="0">
                <a:solidFill>
                  <a:srgbClr val="333333"/>
                </a:solidFill>
                <a:latin typeface="Montserrat SemiBold" panose="00000700000000000000"/>
                <a:cs typeface="Montserrat SemiBold" panose="00000700000000000000"/>
              </a:rPr>
              <a:t>Fund</a:t>
            </a:r>
            <a:r>
              <a:rPr sz="2800" spc="-110" dirty="0">
                <a:solidFill>
                  <a:srgbClr val="333333"/>
                </a:solidFill>
                <a:latin typeface="Montserrat SemiBold" panose="00000700000000000000"/>
                <a:cs typeface="Montserrat SemiBold" panose="00000700000000000000"/>
              </a:rPr>
              <a:t> </a:t>
            </a:r>
            <a:r>
              <a:rPr sz="2800" spc="-210" dirty="0">
                <a:solidFill>
                  <a:srgbClr val="333333"/>
                </a:solidFill>
                <a:latin typeface="Montserrat SemiBold" panose="00000700000000000000"/>
                <a:cs typeface="Montserrat SemiBold" panose="00000700000000000000"/>
              </a:rPr>
              <a:t>Terms</a:t>
            </a:r>
            <a:endParaRPr sz="2800" dirty="0">
              <a:latin typeface="Montserrat SemiBold" panose="00000700000000000000"/>
              <a:cs typeface="Montserrat SemiBold" panose="00000700000000000000"/>
            </a:endParaRPr>
          </a:p>
        </p:txBody>
      </p:sp>
      <p:sp>
        <p:nvSpPr>
          <p:cNvPr id="4" name="object 4"/>
          <p:cNvSpPr txBox="1"/>
          <p:nvPr/>
        </p:nvSpPr>
        <p:spPr>
          <a:xfrm>
            <a:off x="1097156" y="911275"/>
            <a:ext cx="3170044" cy="239809"/>
          </a:xfrm>
          <a:prstGeom prst="rect">
            <a:avLst/>
          </a:prstGeom>
        </p:spPr>
        <p:txBody>
          <a:bodyPr vert="horz" wrap="square" lIns="0" tIns="16510" rIns="0" bIns="0" rtlCol="0">
            <a:spAutoFit/>
          </a:bodyPr>
          <a:lstStyle/>
          <a:p>
            <a:pPr marL="12700">
              <a:lnSpc>
                <a:spcPct val="100000"/>
              </a:lnSpc>
              <a:spcBef>
                <a:spcPts val="130"/>
              </a:spcBef>
            </a:pPr>
            <a:r>
              <a:rPr sz="1450" spc="-65" dirty="0">
                <a:solidFill>
                  <a:srgbClr val="C7B187"/>
                </a:solidFill>
                <a:latin typeface="Montserrat" panose="00000500000000000000"/>
                <a:cs typeface="Montserrat" panose="00000500000000000000"/>
              </a:rPr>
              <a:t>River</a:t>
            </a:r>
            <a:r>
              <a:rPr sz="1450" spc="1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Delta</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40"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sp>
        <p:nvSpPr>
          <p:cNvPr id="34" name="object 34"/>
          <p:cNvSpPr txBox="1"/>
          <p:nvPr/>
        </p:nvSpPr>
        <p:spPr>
          <a:xfrm>
            <a:off x="1093556" y="6168114"/>
            <a:ext cx="10274935" cy="142987"/>
          </a:xfrm>
          <a:prstGeom prst="rect">
            <a:avLst/>
          </a:prstGeom>
        </p:spPr>
        <p:txBody>
          <a:bodyPr vert="horz" wrap="square" lIns="0" tIns="14604" rIns="0" bIns="0" rtlCol="0">
            <a:spAutoFit/>
          </a:bodyPr>
          <a:lstStyle/>
          <a:p>
            <a:pPr marL="12700">
              <a:lnSpc>
                <a:spcPts val="965"/>
              </a:lnSpc>
              <a:spcBef>
                <a:spcPts val="115"/>
              </a:spcBef>
            </a:pPr>
            <a:r>
              <a:rPr sz="1050" i="1" spc="-75" dirty="0">
                <a:solidFill>
                  <a:srgbClr val="777777"/>
                </a:solidFill>
                <a:latin typeface="Verdana" panose="020B0604030504040204"/>
                <a:cs typeface="Verdana" panose="020B0604030504040204"/>
              </a:rPr>
              <a:t>The</a:t>
            </a:r>
            <a:r>
              <a:rPr sz="1050" i="1" spc="-100" dirty="0">
                <a:solidFill>
                  <a:srgbClr val="777777"/>
                </a:solidFill>
                <a:latin typeface="Verdana" panose="020B0604030504040204"/>
                <a:cs typeface="Verdana" panose="020B0604030504040204"/>
              </a:rPr>
              <a:t> </a:t>
            </a:r>
            <a:r>
              <a:rPr sz="1050" i="1" spc="-80" dirty="0">
                <a:solidFill>
                  <a:srgbClr val="777777"/>
                </a:solidFill>
                <a:latin typeface="Verdana" panose="020B0604030504040204"/>
                <a:cs typeface="Verdana" panose="020B0604030504040204"/>
              </a:rPr>
              <a:t>above</a:t>
            </a:r>
            <a:r>
              <a:rPr sz="1050" i="1" spc="-95"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is</a:t>
            </a:r>
            <a:r>
              <a:rPr sz="1050" i="1" spc="-100" dirty="0">
                <a:solidFill>
                  <a:srgbClr val="777777"/>
                </a:solidFill>
                <a:latin typeface="Verdana" panose="020B0604030504040204"/>
                <a:cs typeface="Verdana" panose="020B0604030504040204"/>
              </a:rPr>
              <a:t> </a:t>
            </a:r>
            <a:r>
              <a:rPr sz="1050" i="1" spc="-95" dirty="0">
                <a:solidFill>
                  <a:srgbClr val="777777"/>
                </a:solidFill>
                <a:latin typeface="Verdana" panose="020B0604030504040204"/>
                <a:cs typeface="Verdana" panose="020B0604030504040204"/>
              </a:rPr>
              <a:t>a </a:t>
            </a:r>
            <a:r>
              <a:rPr sz="1050" i="1" spc="-75" dirty="0">
                <a:solidFill>
                  <a:srgbClr val="777777"/>
                </a:solidFill>
                <a:latin typeface="Verdana" panose="020B0604030504040204"/>
                <a:cs typeface="Verdana" panose="020B0604030504040204"/>
              </a:rPr>
              <a:t>summary</a:t>
            </a:r>
            <a:r>
              <a:rPr sz="1050" i="1" spc="-100"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of</a:t>
            </a:r>
            <a:r>
              <a:rPr sz="1050" i="1" spc="-95"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45" dirty="0">
                <a:solidFill>
                  <a:srgbClr val="777777"/>
                </a:solidFill>
                <a:latin typeface="Verdana" panose="020B0604030504040204"/>
                <a:cs typeface="Verdana" panose="020B0604030504040204"/>
              </a:rPr>
              <a:t>principal</a:t>
            </a:r>
            <a:r>
              <a:rPr sz="1050" i="1" spc="-100"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terms</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of</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70" dirty="0">
                <a:solidFill>
                  <a:srgbClr val="777777"/>
                </a:solidFill>
                <a:latin typeface="Verdana" panose="020B0604030504040204"/>
                <a:cs typeface="Verdana" panose="020B0604030504040204"/>
              </a:rPr>
              <a:t>Fund.</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Please</a:t>
            </a:r>
            <a:r>
              <a:rPr sz="1050" i="1" spc="-100" dirty="0">
                <a:solidFill>
                  <a:srgbClr val="777777"/>
                </a:solidFill>
                <a:latin typeface="Verdana" panose="020B0604030504040204"/>
                <a:cs typeface="Verdana" panose="020B0604030504040204"/>
              </a:rPr>
              <a:t> </a:t>
            </a:r>
            <a:r>
              <a:rPr sz="1050" i="1" spc="-75" dirty="0">
                <a:solidFill>
                  <a:srgbClr val="777777"/>
                </a:solidFill>
                <a:latin typeface="Verdana" panose="020B0604030504040204"/>
                <a:cs typeface="Verdana" panose="020B0604030504040204"/>
              </a:rPr>
              <a:t>refer</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to</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the</a:t>
            </a:r>
            <a:r>
              <a:rPr sz="1050" i="1" spc="-95" dirty="0">
                <a:solidFill>
                  <a:srgbClr val="777777"/>
                </a:solidFill>
                <a:latin typeface="Verdana" panose="020B0604030504040204"/>
                <a:cs typeface="Verdana" panose="020B0604030504040204"/>
              </a:rPr>
              <a:t> </a:t>
            </a:r>
            <a:r>
              <a:rPr sz="1050" i="1" spc="-60" dirty="0">
                <a:solidFill>
                  <a:srgbClr val="777777"/>
                </a:solidFill>
                <a:latin typeface="Verdana" panose="020B0604030504040204"/>
                <a:cs typeface="Verdana" panose="020B0604030504040204"/>
              </a:rPr>
              <a:t>Fund's</a:t>
            </a:r>
            <a:r>
              <a:rPr sz="1050" i="1" spc="-95" dirty="0">
                <a:solidFill>
                  <a:srgbClr val="777777"/>
                </a:solidFill>
                <a:latin typeface="Verdana" panose="020B0604030504040204"/>
                <a:cs typeface="Verdana" panose="020B0604030504040204"/>
              </a:rPr>
              <a:t> </a:t>
            </a:r>
            <a:r>
              <a:rPr sz="1050" i="1" spc="-55" dirty="0">
                <a:solidFill>
                  <a:srgbClr val="777777"/>
                </a:solidFill>
                <a:latin typeface="Verdana" panose="020B0604030504040204"/>
                <a:cs typeface="Verdana" panose="020B0604030504040204"/>
              </a:rPr>
              <a:t>offering</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documents</a:t>
            </a:r>
            <a:r>
              <a:rPr sz="1050" i="1" spc="-95" dirty="0">
                <a:solidFill>
                  <a:srgbClr val="777777"/>
                </a:solidFill>
                <a:latin typeface="Verdana" panose="020B0604030504040204"/>
                <a:cs typeface="Verdana" panose="020B0604030504040204"/>
              </a:rPr>
              <a:t> </a:t>
            </a:r>
            <a:r>
              <a:rPr sz="1050" i="1" spc="-70" dirty="0">
                <a:solidFill>
                  <a:srgbClr val="777777"/>
                </a:solidFill>
                <a:latin typeface="Verdana" panose="020B0604030504040204"/>
                <a:cs typeface="Verdana" panose="020B0604030504040204"/>
              </a:rPr>
              <a:t>for</a:t>
            </a:r>
            <a:r>
              <a:rPr sz="1050" i="1" spc="-100" dirty="0">
                <a:solidFill>
                  <a:srgbClr val="777777"/>
                </a:solidFill>
                <a:latin typeface="Verdana" panose="020B0604030504040204"/>
                <a:cs typeface="Verdana" panose="020B0604030504040204"/>
              </a:rPr>
              <a:t> </a:t>
            </a:r>
            <a:r>
              <a:rPr sz="1050" i="1" spc="-50" dirty="0">
                <a:solidFill>
                  <a:srgbClr val="777777"/>
                </a:solidFill>
                <a:latin typeface="Verdana" panose="020B0604030504040204"/>
                <a:cs typeface="Verdana" panose="020B0604030504040204"/>
              </a:rPr>
              <a:t>complete</a:t>
            </a:r>
            <a:r>
              <a:rPr sz="1050" i="1" spc="-95" dirty="0">
                <a:solidFill>
                  <a:srgbClr val="777777"/>
                </a:solidFill>
                <a:latin typeface="Verdana" panose="020B0604030504040204"/>
                <a:cs typeface="Verdana" panose="020B0604030504040204"/>
              </a:rPr>
              <a:t> </a:t>
            </a:r>
            <a:r>
              <a:rPr sz="1050" i="1" spc="-10" dirty="0">
                <a:solidFill>
                  <a:srgbClr val="777777"/>
                </a:solidFill>
                <a:latin typeface="Verdana" panose="020B0604030504040204"/>
                <a:cs typeface="Verdana" panose="020B0604030504040204"/>
              </a:rPr>
              <a:t>information.</a:t>
            </a:r>
            <a:endParaRPr sz="1050" dirty="0">
              <a:latin typeface="Verdana" panose="020B0604030504040204"/>
              <a:cs typeface="Verdana" panose="020B0604030504040204"/>
            </a:endParaRPr>
          </a:p>
        </p:txBody>
      </p:sp>
      <p:sp>
        <p:nvSpPr>
          <p:cNvPr id="38" name="Holder 6"/>
          <p:cNvSpPr txBox="1"/>
          <p:nvPr/>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20</a:t>
            </a:fld>
            <a:endParaRPr lang="en-US" dirty="0"/>
          </a:p>
        </p:txBody>
      </p:sp>
      <p:graphicFrame>
        <p:nvGraphicFramePr>
          <p:cNvPr id="6" name="Table 5"/>
          <p:cNvGraphicFramePr>
            <a:graphicFrameLocks noGrp="1"/>
          </p:cNvGraphicFramePr>
          <p:nvPr/>
        </p:nvGraphicFramePr>
        <p:xfrm>
          <a:off x="1101715" y="1288341"/>
          <a:ext cx="10258619" cy="4792456"/>
        </p:xfrm>
        <a:graphic>
          <a:graphicData uri="http://schemas.openxmlformats.org/drawingml/2006/table">
            <a:tbl>
              <a:tblPr/>
              <a:tblGrid>
                <a:gridCol w="3775085">
                  <a:extLst>
                    <a:ext uri="{9D8B030D-6E8A-4147-A177-3AD203B41FA5}">
                      <a16:colId xmlns:a16="http://schemas.microsoft.com/office/drawing/2014/main" val="20000"/>
                    </a:ext>
                  </a:extLst>
                </a:gridCol>
                <a:gridCol w="6483534">
                  <a:extLst>
                    <a:ext uri="{9D8B030D-6E8A-4147-A177-3AD203B41FA5}">
                      <a16:colId xmlns:a16="http://schemas.microsoft.com/office/drawing/2014/main" val="20001"/>
                    </a:ext>
                  </a:extLst>
                </a:gridCol>
              </a:tblGrid>
              <a:tr h="398436">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Subscription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Monthly, </a:t>
                      </a:r>
                      <a:r>
                        <a:rPr lang="en-US" sz="1300" b="1"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first business day of each calendar month </a:t>
                      </a:r>
                      <a:endParaRPr lang="en-US" sz="1300" b="1"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0"/>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Management Fee</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1% p.a., quarterly in arrear</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1"/>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a:solidFill>
                            <a:schemeClr val="accent6">
                              <a:lumMod val="10000"/>
                            </a:schemeClr>
                          </a:solidFill>
                          <a:effectLst/>
                          <a:latin typeface="Montserrat" panose="00000500000000000000" pitchFamily="2" charset="0"/>
                          <a:ea typeface="+mj-ea"/>
                          <a:cs typeface="Times New Roman" panose="02020603050405020304" pitchFamily="18" charset="0"/>
                        </a:rPr>
                        <a:t>Performance Fee</a:t>
                      </a:r>
                      <a:endParaRPr lang="en-US" sz="1300" b="0" i="0" u="none" strike="noStrike">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10% p.a., annually</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2"/>
                  </a:ext>
                </a:extLst>
              </a:tr>
              <a:tr h="759110">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Redemption</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b="1"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Quarterly with 60 calendar days notice</a:t>
                      </a: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 Subject to 20% fund-level gate. The redemption request from one investor will be handled in a First-in-first-out method</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3"/>
                  </a:ext>
                </a:extLst>
              </a:tr>
              <a:tr h="352526">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a:solidFill>
                            <a:schemeClr val="accent6">
                              <a:lumMod val="10000"/>
                            </a:schemeClr>
                          </a:solidFill>
                          <a:effectLst/>
                          <a:latin typeface="Montserrat" panose="00000500000000000000" pitchFamily="2" charset="0"/>
                          <a:ea typeface="+mj-ea"/>
                          <a:cs typeface="Times New Roman" panose="02020603050405020304" pitchFamily="18" charset="0"/>
                        </a:rPr>
                        <a:t>Lock-up period</a:t>
                      </a:r>
                      <a:endParaRPr lang="en-US" sz="1300" b="0" i="0" u="none" strike="noStrike">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b="1"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12-month soft lock-up </a:t>
                      </a: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with redemption fee</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4"/>
                  </a:ext>
                </a:extLst>
              </a:tr>
              <a:tr h="393544">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Redemption Day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The first Business Day of March, June, September and December in each year</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5"/>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Min </a:t>
                      </a:r>
                      <a:r>
                        <a:rPr lang="en-US" altLang="zh-TW"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Subscription / </a:t>
                      </a: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Redemption for Class A</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defRPr/>
                      </a:pP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US$10 million / US$1 million</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6"/>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a:solidFill>
                            <a:schemeClr val="accent6">
                              <a:lumMod val="10000"/>
                            </a:schemeClr>
                          </a:solidFill>
                          <a:effectLst/>
                          <a:latin typeface="Montserrat" panose="00000500000000000000" pitchFamily="2" charset="0"/>
                          <a:ea typeface="+mj-ea"/>
                          <a:cs typeface="Times New Roman" panose="02020603050405020304" pitchFamily="18" charset="0"/>
                        </a:rPr>
                        <a:t>Redemption Fee</a:t>
                      </a:r>
                      <a:endParaRPr lang="en-US" sz="1300" b="0" i="0" u="none" strike="noStrike">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2% during 12-month soft lock-up</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7"/>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Redemption Payment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Normally be made within 60 calendar days</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8"/>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Audit Holdback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10% of the redemption proceeds</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09"/>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Accounting Standard</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IFRS</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10"/>
                  </a:ext>
                </a:extLst>
              </a:tr>
              <a:tr h="361105">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ctr"/>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Financial Year End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CEC0"/>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l" fontAlgn="b"/>
                      <a:r>
                        <a:rPr lang="en-US" sz="130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rPr>
                        <a:t>31 Dec, first audit on FY 2025 </a:t>
                      </a:r>
                      <a:endParaRPr lang="en-US" sz="1300" b="0" i="0" u="none" strike="noStrike" dirty="0">
                        <a:solidFill>
                          <a:schemeClr val="accent6">
                            <a:lumMod val="10000"/>
                          </a:schemeClr>
                        </a:solidFill>
                        <a:effectLst/>
                        <a:latin typeface="Montserrat" panose="00000500000000000000" pitchFamily="2" charset="0"/>
                        <a:ea typeface="+mj-ea"/>
                        <a:cs typeface="Times New Roman" panose="02020603050405020304" pitchFamily="18" charset="0"/>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DAD96">
                        <a:tint val="20000"/>
                      </a:srgbClr>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95351" y="2143425"/>
            <a:ext cx="4418329" cy="725327"/>
            <a:chOff x="1143000" y="1742280"/>
            <a:chExt cx="4418329" cy="725327"/>
          </a:xfrm>
        </p:grpSpPr>
        <p:pic>
          <p:nvPicPr>
            <p:cNvPr id="4" name="object 4"/>
            <p:cNvPicPr/>
            <p:nvPr/>
          </p:nvPicPr>
          <p:blipFill>
            <a:blip r:embed="rId2" cstate="print"/>
            <a:stretch>
              <a:fillRect/>
            </a:stretch>
          </p:blipFill>
          <p:spPr>
            <a:xfrm>
              <a:off x="1143000" y="1811280"/>
              <a:ext cx="133349" cy="133349"/>
            </a:xfrm>
            <a:prstGeom prst="rect">
              <a:avLst/>
            </a:prstGeom>
          </p:spPr>
        </p:pic>
        <p:sp>
          <p:nvSpPr>
            <p:cNvPr id="5" name="object 5"/>
            <p:cNvSpPr txBox="1"/>
            <p:nvPr/>
          </p:nvSpPr>
          <p:spPr>
            <a:xfrm>
              <a:off x="1339849" y="1742280"/>
              <a:ext cx="4221480" cy="725327"/>
            </a:xfrm>
            <a:prstGeom prst="rect">
              <a:avLst/>
            </a:prstGeom>
          </p:spPr>
          <p:txBody>
            <a:bodyPr vert="horz" wrap="square" lIns="0" tIns="12065" rIns="0" bIns="0" rtlCol="0">
              <a:spAutoFit/>
            </a:bodyPr>
            <a:lstStyle/>
            <a:p>
              <a:pPr marL="12700" marR="5080">
                <a:lnSpc>
                  <a:spcPct val="109000"/>
                </a:lnSpc>
                <a:spcBef>
                  <a:spcPts val="95"/>
                </a:spcBef>
              </a:pPr>
              <a:r>
                <a:rPr sz="1300" spc="-75" dirty="0">
                  <a:solidFill>
                    <a:srgbClr val="333333"/>
                  </a:solidFill>
                  <a:latin typeface="Montserrat" panose="00000500000000000000"/>
                  <a:cs typeface="Montserrat" panose="00000500000000000000"/>
                </a:rPr>
                <a:t>Performance</a:t>
              </a:r>
              <a:r>
                <a:rPr sz="1300" spc="25"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calculations</a:t>
              </a:r>
              <a:r>
                <a:rPr sz="1300" spc="25"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independently</a:t>
              </a:r>
              <a:r>
                <a:rPr sz="1300" spc="25" dirty="0">
                  <a:solidFill>
                    <a:srgbClr val="333333"/>
                  </a:solidFill>
                  <a:latin typeface="Montserrat" panose="00000500000000000000"/>
                  <a:cs typeface="Montserrat" panose="00000500000000000000"/>
                </a:rPr>
                <a:t> </a:t>
              </a:r>
              <a:r>
                <a:rPr sz="1300" spc="-60" dirty="0">
                  <a:solidFill>
                    <a:srgbClr val="333333"/>
                  </a:solidFill>
                  <a:latin typeface="Montserrat" panose="00000500000000000000"/>
                  <a:cs typeface="Montserrat" panose="00000500000000000000"/>
                </a:rPr>
                <a:t>verified</a:t>
              </a:r>
              <a:r>
                <a:rPr sz="1300" spc="25" dirty="0">
                  <a:solidFill>
                    <a:srgbClr val="333333"/>
                  </a:solidFill>
                  <a:latin typeface="Montserrat" panose="00000500000000000000"/>
                  <a:cs typeface="Montserrat" panose="00000500000000000000"/>
                </a:rPr>
                <a:t> </a:t>
              </a:r>
              <a:r>
                <a:rPr sz="1300" spc="-85" dirty="0">
                  <a:solidFill>
                    <a:srgbClr val="333333"/>
                  </a:solidFill>
                  <a:latin typeface="Montserrat" panose="00000500000000000000"/>
                  <a:cs typeface="Montserrat" panose="00000500000000000000"/>
                </a:rPr>
                <a:t>by</a:t>
              </a:r>
              <a:r>
                <a:rPr sz="1300" spc="25" dirty="0">
                  <a:solidFill>
                    <a:srgbClr val="333333"/>
                  </a:solidFill>
                  <a:latin typeface="Montserrat" panose="00000500000000000000"/>
                  <a:cs typeface="Montserrat" panose="00000500000000000000"/>
                </a:rPr>
                <a:t> </a:t>
              </a:r>
              <a:endParaRPr lang="en-US" sz="1300" spc="25" dirty="0">
                <a:solidFill>
                  <a:srgbClr val="333333"/>
                </a:solidFill>
                <a:latin typeface="Montserrat" panose="00000500000000000000"/>
                <a:cs typeface="Montserrat" panose="00000500000000000000"/>
              </a:endParaRPr>
            </a:p>
            <a:p>
              <a:pPr marL="12700" marR="5080">
                <a:lnSpc>
                  <a:spcPct val="109000"/>
                </a:lnSpc>
                <a:spcBef>
                  <a:spcPts val="95"/>
                </a:spcBef>
              </a:pPr>
              <a:r>
                <a:rPr sz="1300" spc="-60" dirty="0">
                  <a:solidFill>
                    <a:srgbClr val="333333"/>
                  </a:solidFill>
                  <a:latin typeface="Montserrat" panose="00000500000000000000"/>
                  <a:cs typeface="Montserrat" panose="00000500000000000000"/>
                </a:rPr>
                <a:t>third-</a:t>
              </a:r>
              <a:r>
                <a:rPr sz="1300" spc="-10" dirty="0">
                  <a:solidFill>
                    <a:srgbClr val="333333"/>
                  </a:solidFill>
                  <a:latin typeface="Montserrat" panose="00000500000000000000"/>
                  <a:cs typeface="Montserrat" panose="00000500000000000000"/>
                </a:rPr>
                <a:t>party accounting</a:t>
              </a:r>
              <a:endParaRPr sz="1300" dirty="0">
                <a:latin typeface="Montserrat" panose="00000500000000000000"/>
                <a:cs typeface="Montserrat" panose="00000500000000000000"/>
              </a:endParaRPr>
            </a:p>
            <a:p>
              <a:pPr marL="12700">
                <a:lnSpc>
                  <a:spcPct val="100000"/>
                </a:lnSpc>
                <a:spcBef>
                  <a:spcPts val="495"/>
                </a:spcBef>
              </a:pPr>
              <a:r>
                <a:rPr sz="1300" spc="-75" dirty="0">
                  <a:solidFill>
                    <a:srgbClr val="333333"/>
                  </a:solidFill>
                  <a:latin typeface="Montserrat" panose="00000500000000000000"/>
                  <a:cs typeface="Montserrat" panose="00000500000000000000"/>
                </a:rPr>
                <a:t>Comprehensive</a:t>
              </a:r>
              <a:r>
                <a:rPr sz="1300"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track</a:t>
              </a:r>
              <a:r>
                <a:rPr sz="1300" spc="5" dirty="0">
                  <a:solidFill>
                    <a:srgbClr val="333333"/>
                  </a:solidFill>
                  <a:latin typeface="Montserrat" panose="00000500000000000000"/>
                  <a:cs typeface="Montserrat" panose="00000500000000000000"/>
                </a:rPr>
                <a:t> </a:t>
              </a:r>
              <a:r>
                <a:rPr sz="1300" spc="-75" dirty="0">
                  <a:solidFill>
                    <a:srgbClr val="333333"/>
                  </a:solidFill>
                  <a:latin typeface="Montserrat" panose="00000500000000000000"/>
                  <a:cs typeface="Montserrat" panose="00000500000000000000"/>
                </a:rPr>
                <a:t>record</a:t>
              </a:r>
              <a:r>
                <a:rPr sz="1300" spc="5" dirty="0">
                  <a:solidFill>
                    <a:srgbClr val="333333"/>
                  </a:solidFill>
                  <a:latin typeface="Montserrat" panose="00000500000000000000"/>
                  <a:cs typeface="Montserrat" panose="00000500000000000000"/>
                </a:rPr>
                <a:t> </a:t>
              </a:r>
              <a:r>
                <a:rPr sz="1300" spc="-70" dirty="0">
                  <a:solidFill>
                    <a:srgbClr val="333333"/>
                  </a:solidFill>
                  <a:latin typeface="Montserrat" panose="00000500000000000000"/>
                  <a:cs typeface="Montserrat" panose="00000500000000000000"/>
                </a:rPr>
                <a:t>since</a:t>
              </a:r>
              <a:r>
                <a:rPr sz="1300" spc="5" dirty="0">
                  <a:solidFill>
                    <a:srgbClr val="333333"/>
                  </a:solidFill>
                  <a:latin typeface="Montserrat" panose="00000500000000000000"/>
                  <a:cs typeface="Montserrat" panose="00000500000000000000"/>
                </a:rPr>
                <a:t> </a:t>
              </a:r>
              <a:r>
                <a:rPr sz="1300" spc="-20" dirty="0">
                  <a:solidFill>
                    <a:srgbClr val="333333"/>
                  </a:solidFill>
                  <a:latin typeface="Montserrat" panose="00000500000000000000"/>
                  <a:cs typeface="Montserrat" panose="00000500000000000000"/>
                </a:rPr>
                <a:t>2017</a:t>
              </a:r>
              <a:endParaRPr sz="1300" dirty="0">
                <a:latin typeface="Montserrat" panose="00000500000000000000"/>
                <a:cs typeface="Montserrat" panose="00000500000000000000"/>
              </a:endParaRPr>
            </a:p>
          </p:txBody>
        </p:sp>
        <p:pic>
          <p:nvPicPr>
            <p:cNvPr id="6" name="object 6"/>
            <p:cNvPicPr/>
            <p:nvPr/>
          </p:nvPicPr>
          <p:blipFill>
            <a:blip r:embed="rId3" cstate="print"/>
            <a:stretch>
              <a:fillRect/>
            </a:stretch>
          </p:blipFill>
          <p:spPr>
            <a:xfrm>
              <a:off x="1143000" y="2294222"/>
              <a:ext cx="133349" cy="133349"/>
            </a:xfrm>
            <a:prstGeom prst="rect">
              <a:avLst/>
            </a:prstGeom>
          </p:spPr>
        </p:pic>
      </p:grpSp>
      <p:sp>
        <p:nvSpPr>
          <p:cNvPr id="7" name="object 7"/>
          <p:cNvSpPr txBox="1"/>
          <p:nvPr/>
        </p:nvSpPr>
        <p:spPr>
          <a:xfrm>
            <a:off x="920751" y="3199172"/>
            <a:ext cx="2466974" cy="259045"/>
          </a:xfrm>
          <a:prstGeom prst="rect">
            <a:avLst/>
          </a:prstGeom>
        </p:spPr>
        <p:txBody>
          <a:bodyPr vert="horz" wrap="square" lIns="0" tIns="12700" rIns="0" bIns="0" rtlCol="0">
            <a:spAutoFit/>
          </a:bodyPr>
          <a:lstStyle/>
          <a:p>
            <a:pPr marL="12700">
              <a:lnSpc>
                <a:spcPct val="100000"/>
              </a:lnSpc>
              <a:spcBef>
                <a:spcPts val="100"/>
              </a:spcBef>
            </a:pPr>
            <a:r>
              <a:rPr sz="1600" spc="-175" dirty="0">
                <a:solidFill>
                  <a:srgbClr val="C7B187"/>
                </a:solidFill>
                <a:latin typeface="Montserrat SemiBold" panose="00000700000000000000" pitchFamily="2" charset="0"/>
                <a:cs typeface="Arial" panose="020B0604020202020204"/>
              </a:rPr>
              <a:t>Company</a:t>
            </a:r>
            <a:r>
              <a:rPr sz="1600" spc="-114" dirty="0">
                <a:solidFill>
                  <a:srgbClr val="C7B187"/>
                </a:solidFill>
                <a:latin typeface="Montserrat SemiBold" panose="00000700000000000000" pitchFamily="2" charset="0"/>
                <a:cs typeface="Arial" panose="020B0604020202020204"/>
              </a:rPr>
              <a:t> </a:t>
            </a:r>
            <a:r>
              <a:rPr sz="1600" spc="-155" dirty="0">
                <a:solidFill>
                  <a:srgbClr val="C7B187"/>
                </a:solidFill>
                <a:latin typeface="Montserrat SemiBold" panose="00000700000000000000" pitchFamily="2" charset="0"/>
                <a:cs typeface="Arial" panose="020B0604020202020204"/>
              </a:rPr>
              <a:t>Background</a:t>
            </a:r>
            <a:endParaRPr sz="1600" dirty="0">
              <a:latin typeface="Montserrat SemiBold" panose="00000700000000000000" pitchFamily="2" charset="0"/>
              <a:cs typeface="Arial" panose="020B0604020202020204"/>
            </a:endParaRPr>
          </a:p>
        </p:txBody>
      </p:sp>
      <p:pic>
        <p:nvPicPr>
          <p:cNvPr id="8" name="object 8"/>
          <p:cNvPicPr/>
          <p:nvPr/>
        </p:nvPicPr>
        <p:blipFill>
          <a:blip r:embed="rId4" cstate="print"/>
          <a:stretch>
            <a:fillRect/>
          </a:stretch>
        </p:blipFill>
        <p:spPr>
          <a:xfrm>
            <a:off x="933451" y="3580606"/>
            <a:ext cx="100012" cy="133350"/>
          </a:xfrm>
          <a:prstGeom prst="rect">
            <a:avLst/>
          </a:prstGeom>
        </p:spPr>
      </p:pic>
      <p:sp>
        <p:nvSpPr>
          <p:cNvPr id="9" name="object 9"/>
          <p:cNvSpPr txBox="1"/>
          <p:nvPr/>
        </p:nvSpPr>
        <p:spPr>
          <a:xfrm>
            <a:off x="1096963" y="3525552"/>
            <a:ext cx="3654425" cy="190437"/>
          </a:xfrm>
          <a:prstGeom prst="rect">
            <a:avLst/>
          </a:prstGeom>
        </p:spPr>
        <p:txBody>
          <a:bodyPr vert="horz" wrap="square" lIns="0" tIns="13335" rIns="0" bIns="0" rtlCol="0">
            <a:spAutoFit/>
          </a:bodyPr>
          <a:lstStyle/>
          <a:p>
            <a:pPr marL="12700">
              <a:lnSpc>
                <a:spcPct val="100000"/>
              </a:lnSpc>
              <a:spcBef>
                <a:spcPts val="105"/>
              </a:spcBef>
            </a:pPr>
            <a:r>
              <a:rPr sz="1150" spc="-65" dirty="0">
                <a:solidFill>
                  <a:srgbClr val="333333"/>
                </a:solidFill>
                <a:latin typeface="Montserrat" panose="00000500000000000000" pitchFamily="2" charset="0"/>
                <a:cs typeface="Montserrat" panose="00000500000000000000"/>
              </a:rPr>
              <a:t>Established</a:t>
            </a:r>
            <a:r>
              <a:rPr sz="1150" spc="-1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2016</a:t>
            </a:r>
            <a:r>
              <a:rPr sz="1150" spc="-15"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in</a:t>
            </a:r>
            <a:r>
              <a:rPr sz="1150" spc="-15" dirty="0">
                <a:solidFill>
                  <a:srgbClr val="333333"/>
                </a:solidFill>
                <a:latin typeface="Montserrat" panose="00000500000000000000" pitchFamily="2" charset="0"/>
                <a:cs typeface="Montserrat" panose="00000500000000000000"/>
              </a:rPr>
              <a:t> </a:t>
            </a:r>
            <a:r>
              <a:rPr sz="1150" spc="-85" dirty="0">
                <a:solidFill>
                  <a:srgbClr val="333333"/>
                </a:solidFill>
                <a:latin typeface="Montserrat" panose="00000500000000000000" pitchFamily="2" charset="0"/>
                <a:cs typeface="Montserrat" panose="00000500000000000000"/>
              </a:rPr>
              <a:t>Hong</a:t>
            </a:r>
            <a:r>
              <a:rPr sz="1150" spc="-15" dirty="0">
                <a:solidFill>
                  <a:srgbClr val="333333"/>
                </a:solidFill>
                <a:latin typeface="Montserrat" panose="00000500000000000000" pitchFamily="2" charset="0"/>
                <a:cs typeface="Montserrat" panose="00000500000000000000"/>
              </a:rPr>
              <a:t> </a:t>
            </a:r>
            <a:r>
              <a:rPr sz="1150" spc="-85" dirty="0">
                <a:solidFill>
                  <a:srgbClr val="333333"/>
                </a:solidFill>
                <a:latin typeface="Montserrat" panose="00000500000000000000" pitchFamily="2" charset="0"/>
                <a:cs typeface="Montserrat" panose="00000500000000000000"/>
              </a:rPr>
              <a:t>Kong</a:t>
            </a:r>
            <a:r>
              <a:rPr sz="1150" spc="-10"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as</a:t>
            </a:r>
            <a:r>
              <a:rPr sz="1150" spc="-1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a</a:t>
            </a:r>
            <a:r>
              <a:rPr sz="1150" spc="-1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single</a:t>
            </a:r>
            <a:r>
              <a:rPr sz="1150" spc="-1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family</a:t>
            </a:r>
            <a:r>
              <a:rPr sz="1150" spc="-10" dirty="0">
                <a:solidFill>
                  <a:srgbClr val="333333"/>
                </a:solidFill>
                <a:latin typeface="Montserrat" panose="00000500000000000000" pitchFamily="2" charset="0"/>
                <a:cs typeface="Montserrat" panose="00000500000000000000"/>
              </a:rPr>
              <a:t> office</a:t>
            </a:r>
            <a:endParaRPr sz="1150" dirty="0">
              <a:latin typeface="Montserrat" panose="00000500000000000000" pitchFamily="2" charset="0"/>
              <a:cs typeface="Montserrat" panose="00000500000000000000"/>
            </a:endParaRPr>
          </a:p>
        </p:txBody>
      </p:sp>
      <p:pic>
        <p:nvPicPr>
          <p:cNvPr id="10" name="object 10"/>
          <p:cNvPicPr/>
          <p:nvPr/>
        </p:nvPicPr>
        <p:blipFill>
          <a:blip r:embed="rId5" cstate="print"/>
          <a:stretch>
            <a:fillRect/>
          </a:stretch>
        </p:blipFill>
        <p:spPr>
          <a:xfrm>
            <a:off x="933451" y="3836591"/>
            <a:ext cx="133350" cy="116681"/>
          </a:xfrm>
          <a:prstGeom prst="rect">
            <a:avLst/>
          </a:prstGeom>
        </p:spPr>
      </p:pic>
      <p:sp>
        <p:nvSpPr>
          <p:cNvPr id="11" name="object 11"/>
          <p:cNvSpPr txBox="1"/>
          <p:nvPr/>
        </p:nvSpPr>
        <p:spPr>
          <a:xfrm>
            <a:off x="1130300" y="3773202"/>
            <a:ext cx="4213225" cy="190437"/>
          </a:xfrm>
          <a:prstGeom prst="rect">
            <a:avLst/>
          </a:prstGeom>
        </p:spPr>
        <p:txBody>
          <a:bodyPr vert="horz" wrap="square" lIns="0" tIns="13335" rIns="0" bIns="0" rtlCol="0">
            <a:spAutoFit/>
          </a:bodyPr>
          <a:lstStyle/>
          <a:p>
            <a:pPr marL="12700">
              <a:lnSpc>
                <a:spcPct val="100000"/>
              </a:lnSpc>
              <a:spcBef>
                <a:spcPts val="105"/>
              </a:spcBef>
            </a:pPr>
            <a:r>
              <a:rPr sz="1150" spc="-80" dirty="0">
                <a:solidFill>
                  <a:srgbClr val="333333"/>
                </a:solidFill>
                <a:latin typeface="Montserrat" panose="00000500000000000000" pitchFamily="2" charset="0"/>
                <a:cs typeface="Montserrat" panose="00000500000000000000"/>
              </a:rPr>
              <a:t>Evolved</a:t>
            </a:r>
            <a:r>
              <a:rPr sz="1150" spc="10"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to</a:t>
            </a:r>
            <a:r>
              <a:rPr sz="1150" spc="1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multi-</a:t>
            </a:r>
            <a:r>
              <a:rPr sz="1150" spc="-60" dirty="0">
                <a:solidFill>
                  <a:srgbClr val="333333"/>
                </a:solidFill>
                <a:latin typeface="Montserrat" panose="00000500000000000000" pitchFamily="2" charset="0"/>
                <a:cs typeface="Montserrat" panose="00000500000000000000"/>
              </a:rPr>
              <a:t>family</a:t>
            </a:r>
            <a:r>
              <a:rPr sz="1150" spc="10"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office</a:t>
            </a:r>
            <a:r>
              <a:rPr sz="1150" spc="10" dirty="0">
                <a:solidFill>
                  <a:srgbClr val="333333"/>
                </a:solidFill>
                <a:latin typeface="Montserrat" panose="00000500000000000000" pitchFamily="2" charset="0"/>
                <a:cs typeface="Montserrat" panose="00000500000000000000"/>
              </a:rPr>
              <a:t> </a:t>
            </a:r>
            <a:r>
              <a:rPr sz="1150" spc="-80" dirty="0">
                <a:solidFill>
                  <a:srgbClr val="333333"/>
                </a:solidFill>
                <a:latin typeface="Montserrat" panose="00000500000000000000" pitchFamily="2" charset="0"/>
                <a:cs typeface="Montserrat" panose="00000500000000000000"/>
              </a:rPr>
              <a:t>and</a:t>
            </a:r>
            <a:r>
              <a:rPr sz="1150" spc="1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asset</a:t>
            </a:r>
            <a:r>
              <a:rPr sz="1150" spc="10" dirty="0">
                <a:solidFill>
                  <a:srgbClr val="333333"/>
                </a:solidFill>
                <a:latin typeface="Montserrat" panose="00000500000000000000" pitchFamily="2" charset="0"/>
                <a:cs typeface="Montserrat" panose="00000500000000000000"/>
              </a:rPr>
              <a:t> </a:t>
            </a:r>
            <a:r>
              <a:rPr sz="1150" spc="-80" dirty="0">
                <a:solidFill>
                  <a:srgbClr val="333333"/>
                </a:solidFill>
                <a:latin typeface="Montserrat" panose="00000500000000000000" pitchFamily="2" charset="0"/>
                <a:cs typeface="Montserrat" panose="00000500000000000000"/>
              </a:rPr>
              <a:t>management</a:t>
            </a:r>
            <a:r>
              <a:rPr sz="1150" spc="10" dirty="0">
                <a:solidFill>
                  <a:srgbClr val="333333"/>
                </a:solidFill>
                <a:latin typeface="Montserrat" panose="00000500000000000000" pitchFamily="2" charset="0"/>
                <a:cs typeface="Montserrat" panose="00000500000000000000"/>
              </a:rPr>
              <a:t> </a:t>
            </a:r>
            <a:r>
              <a:rPr sz="1150" spc="-25" dirty="0">
                <a:solidFill>
                  <a:srgbClr val="333333"/>
                </a:solidFill>
                <a:latin typeface="Montserrat" panose="00000500000000000000" pitchFamily="2" charset="0"/>
                <a:cs typeface="Montserrat" panose="00000500000000000000"/>
              </a:rPr>
              <a:t>platform</a:t>
            </a:r>
            <a:endParaRPr sz="1150" dirty="0">
              <a:latin typeface="Montserrat" panose="00000500000000000000" pitchFamily="2" charset="0"/>
              <a:cs typeface="Montserrat" panose="00000500000000000000"/>
            </a:endParaRPr>
          </a:p>
        </p:txBody>
      </p:sp>
      <p:pic>
        <p:nvPicPr>
          <p:cNvPr id="12" name="object 12"/>
          <p:cNvPicPr/>
          <p:nvPr/>
        </p:nvPicPr>
        <p:blipFill>
          <a:blip r:embed="rId6" cstate="print"/>
          <a:stretch>
            <a:fillRect/>
          </a:stretch>
        </p:blipFill>
        <p:spPr>
          <a:xfrm>
            <a:off x="937592" y="4066382"/>
            <a:ext cx="125067" cy="133141"/>
          </a:xfrm>
          <a:prstGeom prst="rect">
            <a:avLst/>
          </a:prstGeom>
        </p:spPr>
      </p:pic>
      <p:sp>
        <p:nvSpPr>
          <p:cNvPr id="13" name="object 13"/>
          <p:cNvSpPr txBox="1"/>
          <p:nvPr/>
        </p:nvSpPr>
        <p:spPr>
          <a:xfrm>
            <a:off x="1130300" y="4011326"/>
            <a:ext cx="4420870" cy="190437"/>
          </a:xfrm>
          <a:prstGeom prst="rect">
            <a:avLst/>
          </a:prstGeom>
        </p:spPr>
        <p:txBody>
          <a:bodyPr vert="horz" wrap="square" lIns="0" tIns="13335" rIns="0" bIns="0" rtlCol="0">
            <a:spAutoFit/>
          </a:bodyPr>
          <a:lstStyle/>
          <a:p>
            <a:pPr marL="12700">
              <a:lnSpc>
                <a:spcPct val="100000"/>
              </a:lnSpc>
              <a:spcBef>
                <a:spcPts val="105"/>
              </a:spcBef>
            </a:pPr>
            <a:r>
              <a:rPr sz="1150" spc="-70" dirty="0">
                <a:solidFill>
                  <a:srgbClr val="333333"/>
                </a:solidFill>
                <a:latin typeface="Montserrat" panose="00000500000000000000" pitchFamily="2" charset="0"/>
                <a:cs typeface="Montserrat" panose="00000500000000000000"/>
              </a:rPr>
              <a:t>Provider</a:t>
            </a:r>
            <a:r>
              <a:rPr sz="1150" spc="-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of</a:t>
            </a:r>
            <a:r>
              <a:rPr sz="1150"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one-stop</a:t>
            </a:r>
            <a:r>
              <a:rPr sz="1150" spc="-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family</a:t>
            </a:r>
            <a:r>
              <a:rPr sz="1150"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office</a:t>
            </a:r>
            <a:r>
              <a:rPr sz="1150" spc="-5" dirty="0">
                <a:solidFill>
                  <a:srgbClr val="333333"/>
                </a:solidFill>
                <a:latin typeface="Montserrat" panose="00000500000000000000" pitchFamily="2" charset="0"/>
                <a:cs typeface="Montserrat" panose="00000500000000000000"/>
              </a:rPr>
              <a:t> </a:t>
            </a:r>
            <a:r>
              <a:rPr sz="1150" spc="-55" dirty="0">
                <a:solidFill>
                  <a:srgbClr val="333333"/>
                </a:solidFill>
                <a:latin typeface="Montserrat" panose="00000500000000000000" pitchFamily="2" charset="0"/>
                <a:cs typeface="Montserrat" panose="00000500000000000000"/>
              </a:rPr>
              <a:t>services</a:t>
            </a:r>
            <a:r>
              <a:rPr sz="1150" dirty="0">
                <a:solidFill>
                  <a:srgbClr val="333333"/>
                </a:solidFill>
                <a:latin typeface="Montserrat" panose="00000500000000000000" pitchFamily="2" charset="0"/>
                <a:cs typeface="Montserrat" panose="00000500000000000000"/>
              </a:rPr>
              <a:t> </a:t>
            </a:r>
            <a:r>
              <a:rPr sz="1150" spc="-80" dirty="0">
                <a:solidFill>
                  <a:srgbClr val="333333"/>
                </a:solidFill>
                <a:latin typeface="Montserrat" panose="00000500000000000000" pitchFamily="2" charset="0"/>
                <a:cs typeface="Montserrat" panose="00000500000000000000"/>
              </a:rPr>
              <a:t>and</a:t>
            </a:r>
            <a:r>
              <a:rPr sz="115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asset</a:t>
            </a:r>
            <a:r>
              <a:rPr sz="1150" spc="-5" dirty="0">
                <a:solidFill>
                  <a:srgbClr val="333333"/>
                </a:solidFill>
                <a:latin typeface="Montserrat" panose="00000500000000000000" pitchFamily="2" charset="0"/>
                <a:cs typeface="Montserrat" panose="00000500000000000000"/>
              </a:rPr>
              <a:t> </a:t>
            </a:r>
            <a:r>
              <a:rPr sz="1150" spc="-45" dirty="0">
                <a:solidFill>
                  <a:srgbClr val="333333"/>
                </a:solidFill>
                <a:latin typeface="Montserrat" panose="00000500000000000000" pitchFamily="2" charset="0"/>
                <a:cs typeface="Montserrat" panose="00000500000000000000"/>
              </a:rPr>
              <a:t>management</a:t>
            </a:r>
            <a:endParaRPr sz="1150" dirty="0">
              <a:latin typeface="Montserrat" panose="00000500000000000000" pitchFamily="2" charset="0"/>
              <a:cs typeface="Montserrat" panose="00000500000000000000"/>
            </a:endParaRPr>
          </a:p>
        </p:txBody>
      </p:sp>
      <p:grpSp>
        <p:nvGrpSpPr>
          <p:cNvPr id="14" name="object 14"/>
          <p:cNvGrpSpPr/>
          <p:nvPr/>
        </p:nvGrpSpPr>
        <p:grpSpPr>
          <a:xfrm>
            <a:off x="5953598" y="2113651"/>
            <a:ext cx="4857750" cy="1367770"/>
            <a:chOff x="6191249" y="1704974"/>
            <a:chExt cx="4857750" cy="704850"/>
          </a:xfrm>
        </p:grpSpPr>
        <p:sp>
          <p:nvSpPr>
            <p:cNvPr id="15" name="object 15"/>
            <p:cNvSpPr/>
            <p:nvPr/>
          </p:nvSpPr>
          <p:spPr>
            <a:xfrm>
              <a:off x="6229349" y="1704974"/>
              <a:ext cx="4819650" cy="704850"/>
            </a:xfrm>
            <a:custGeom>
              <a:avLst/>
              <a:gdLst/>
              <a:ahLst/>
              <a:cxnLst/>
              <a:rect l="l" t="t" r="r" b="b"/>
              <a:pathLst>
                <a:path w="4819650" h="704850">
                  <a:moveTo>
                    <a:pt x="0" y="704849"/>
                  </a:moveTo>
                  <a:lnTo>
                    <a:pt x="4819649" y="704849"/>
                  </a:lnTo>
                  <a:lnTo>
                    <a:pt x="4819649" y="0"/>
                  </a:lnTo>
                  <a:lnTo>
                    <a:pt x="0" y="0"/>
                  </a:lnTo>
                  <a:lnTo>
                    <a:pt x="0" y="704849"/>
                  </a:lnTo>
                  <a:close/>
                </a:path>
              </a:pathLst>
            </a:custGeom>
            <a:solidFill>
              <a:srgbClr val="C7B187">
                <a:alpha val="10198"/>
              </a:srgbClr>
            </a:solidFill>
          </p:spPr>
          <p:txBody>
            <a:bodyPr wrap="square" lIns="0" tIns="0" rIns="0" bIns="0" rtlCol="0"/>
            <a:lstStyle/>
            <a:p>
              <a:endParaRPr/>
            </a:p>
          </p:txBody>
        </p:sp>
        <p:sp>
          <p:nvSpPr>
            <p:cNvPr id="16" name="object 16"/>
            <p:cNvSpPr/>
            <p:nvPr/>
          </p:nvSpPr>
          <p:spPr>
            <a:xfrm>
              <a:off x="6191249" y="1704974"/>
              <a:ext cx="38100" cy="704850"/>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p:spPr>
          <p:txBody>
            <a:bodyPr wrap="square" lIns="0" tIns="0" rIns="0" bIns="0" rtlCol="0"/>
            <a:lstStyle/>
            <a:p>
              <a:endParaRPr/>
            </a:p>
          </p:txBody>
        </p:sp>
      </p:grpSp>
      <p:grpSp>
        <p:nvGrpSpPr>
          <p:cNvPr id="19" name="object 19"/>
          <p:cNvGrpSpPr/>
          <p:nvPr/>
        </p:nvGrpSpPr>
        <p:grpSpPr>
          <a:xfrm>
            <a:off x="5943600" y="3580606"/>
            <a:ext cx="4857750" cy="1393917"/>
            <a:chOff x="6191249" y="2505074"/>
            <a:chExt cx="4857750" cy="714376"/>
          </a:xfrm>
        </p:grpSpPr>
        <p:sp>
          <p:nvSpPr>
            <p:cNvPr id="20" name="object 20"/>
            <p:cNvSpPr/>
            <p:nvPr/>
          </p:nvSpPr>
          <p:spPr>
            <a:xfrm>
              <a:off x="6229349" y="2505075"/>
              <a:ext cx="4819650" cy="714375"/>
            </a:xfrm>
            <a:custGeom>
              <a:avLst/>
              <a:gdLst/>
              <a:ahLst/>
              <a:cxnLst/>
              <a:rect l="l" t="t" r="r" b="b"/>
              <a:pathLst>
                <a:path w="4819650" h="714375">
                  <a:moveTo>
                    <a:pt x="0" y="714374"/>
                  </a:moveTo>
                  <a:lnTo>
                    <a:pt x="4819649" y="714374"/>
                  </a:lnTo>
                  <a:lnTo>
                    <a:pt x="4819649" y="0"/>
                  </a:lnTo>
                  <a:lnTo>
                    <a:pt x="0" y="0"/>
                  </a:lnTo>
                  <a:lnTo>
                    <a:pt x="0" y="714374"/>
                  </a:lnTo>
                  <a:close/>
                </a:path>
              </a:pathLst>
            </a:custGeom>
            <a:solidFill>
              <a:srgbClr val="C7B187">
                <a:alpha val="10198"/>
              </a:srgbClr>
            </a:solidFill>
          </p:spPr>
          <p:txBody>
            <a:bodyPr wrap="square" lIns="0" tIns="0" rIns="0" bIns="0" rtlCol="0"/>
            <a:lstStyle/>
            <a:p>
              <a:endParaRPr/>
            </a:p>
          </p:txBody>
        </p:sp>
        <p:sp>
          <p:nvSpPr>
            <p:cNvPr id="21" name="object 21"/>
            <p:cNvSpPr/>
            <p:nvPr/>
          </p:nvSpPr>
          <p:spPr>
            <a:xfrm>
              <a:off x="6191249" y="2505074"/>
              <a:ext cx="38100" cy="714375"/>
            </a:xfrm>
            <a:custGeom>
              <a:avLst/>
              <a:gdLst/>
              <a:ahLst/>
              <a:cxnLst/>
              <a:rect l="l" t="t" r="r" b="b"/>
              <a:pathLst>
                <a:path w="38100" h="714375">
                  <a:moveTo>
                    <a:pt x="38099" y="714374"/>
                  </a:moveTo>
                  <a:lnTo>
                    <a:pt x="0" y="714374"/>
                  </a:lnTo>
                  <a:lnTo>
                    <a:pt x="0" y="0"/>
                  </a:lnTo>
                  <a:lnTo>
                    <a:pt x="38099" y="0"/>
                  </a:lnTo>
                  <a:lnTo>
                    <a:pt x="38099" y="714374"/>
                  </a:lnTo>
                  <a:close/>
                </a:path>
              </a:pathLst>
            </a:custGeom>
            <a:solidFill>
              <a:srgbClr val="C7B187"/>
            </a:solidFill>
          </p:spPr>
          <p:txBody>
            <a:bodyPr wrap="square" lIns="0" tIns="0" rIns="0" bIns="0" rtlCol="0"/>
            <a:lstStyle/>
            <a:p>
              <a:endParaRPr/>
            </a:p>
          </p:txBody>
        </p:sp>
      </p:grpSp>
      <p:sp>
        <p:nvSpPr>
          <p:cNvPr id="23" name="object 23"/>
          <p:cNvSpPr txBox="1"/>
          <p:nvPr/>
        </p:nvSpPr>
        <p:spPr>
          <a:xfrm>
            <a:off x="880651" y="526317"/>
            <a:ext cx="7975600" cy="1605568"/>
          </a:xfrm>
          <a:prstGeom prst="rect">
            <a:avLst/>
          </a:prstGeom>
        </p:spPr>
        <p:txBody>
          <a:bodyPr vert="horz" wrap="square" lIns="0" tIns="152400" rIns="0" bIns="0" rtlCol="0">
            <a:spAutoFit/>
          </a:bodyPr>
          <a:lstStyle/>
          <a:p>
            <a:pPr marL="12700">
              <a:lnSpc>
                <a:spcPct val="100000"/>
              </a:lnSpc>
              <a:spcBef>
                <a:spcPts val="1200"/>
              </a:spcBef>
            </a:pPr>
            <a:r>
              <a:rPr sz="2800" spc="-254" dirty="0">
                <a:solidFill>
                  <a:schemeClr val="tx1"/>
                </a:solidFill>
                <a:latin typeface="Montserrat SemiBold" panose="00000700000000000000" pitchFamily="2" charset="0"/>
                <a:cs typeface="Gill Sans MT" panose="020B0502020104020203"/>
              </a:rPr>
              <a:t>Regulatory</a:t>
            </a:r>
            <a:r>
              <a:rPr sz="2800" spc="-315" dirty="0">
                <a:solidFill>
                  <a:schemeClr val="tx1"/>
                </a:solidFill>
                <a:latin typeface="Montserrat SemiBold" panose="00000700000000000000" pitchFamily="2" charset="0"/>
                <a:cs typeface="Gill Sans MT" panose="020B0502020104020203"/>
              </a:rPr>
              <a:t> </a:t>
            </a:r>
            <a:r>
              <a:rPr sz="2800" spc="-275" dirty="0">
                <a:solidFill>
                  <a:schemeClr val="tx1"/>
                </a:solidFill>
                <a:latin typeface="Montserrat SemiBold" panose="00000700000000000000" pitchFamily="2" charset="0"/>
                <a:cs typeface="Gill Sans MT" panose="020B0502020104020203"/>
              </a:rPr>
              <a:t>Compliance</a:t>
            </a:r>
            <a:r>
              <a:rPr sz="2800" spc="-240" dirty="0">
                <a:solidFill>
                  <a:schemeClr val="tx1"/>
                </a:solidFill>
                <a:latin typeface="Montserrat SemiBold" panose="00000700000000000000" pitchFamily="2" charset="0"/>
                <a:cs typeface="Gill Sans MT" panose="020B0502020104020203"/>
              </a:rPr>
              <a:t> </a:t>
            </a:r>
            <a:r>
              <a:rPr sz="2800" spc="-165" dirty="0">
                <a:solidFill>
                  <a:schemeClr val="tx1"/>
                </a:solidFill>
                <a:latin typeface="Montserrat SemiBold" panose="00000700000000000000" pitchFamily="2" charset="0"/>
                <a:cs typeface="DejaVu Sans"/>
              </a:rPr>
              <a:t>&amp;</a:t>
            </a:r>
            <a:r>
              <a:rPr sz="2800" spc="-375" dirty="0">
                <a:solidFill>
                  <a:schemeClr val="tx1"/>
                </a:solidFill>
                <a:latin typeface="Montserrat SemiBold" panose="00000700000000000000" pitchFamily="2" charset="0"/>
                <a:cs typeface="DejaVu Sans"/>
              </a:rPr>
              <a:t> </a:t>
            </a:r>
            <a:r>
              <a:rPr sz="2800" spc="-235" dirty="0">
                <a:solidFill>
                  <a:schemeClr val="tx1"/>
                </a:solidFill>
                <a:latin typeface="Montserrat SemiBold" panose="00000700000000000000" pitchFamily="2" charset="0"/>
                <a:cs typeface="Gill Sans MT" panose="020B0502020104020203"/>
              </a:rPr>
              <a:t>Fund</a:t>
            </a:r>
            <a:r>
              <a:rPr sz="2800" spc="-229" dirty="0">
                <a:solidFill>
                  <a:schemeClr val="tx1"/>
                </a:solidFill>
                <a:latin typeface="Montserrat SemiBold" panose="00000700000000000000" pitchFamily="2" charset="0"/>
                <a:cs typeface="Gill Sans MT" panose="020B0502020104020203"/>
              </a:rPr>
              <a:t> </a:t>
            </a:r>
            <a:r>
              <a:rPr sz="2800" spc="-275" dirty="0">
                <a:solidFill>
                  <a:schemeClr val="tx1"/>
                </a:solidFill>
                <a:latin typeface="Montserrat SemiBold" panose="00000700000000000000" pitchFamily="2" charset="0"/>
                <a:cs typeface="Gill Sans MT" panose="020B0502020104020203"/>
              </a:rPr>
              <a:t>Structure</a:t>
            </a:r>
            <a:endParaRPr sz="2800" dirty="0">
              <a:solidFill>
                <a:schemeClr val="tx1"/>
              </a:solidFill>
              <a:latin typeface="Montserrat SemiBold" panose="00000700000000000000" pitchFamily="2" charset="0"/>
              <a:cs typeface="Gill Sans MT" panose="020B0502020104020203"/>
            </a:endParaRPr>
          </a:p>
          <a:p>
            <a:pPr marL="12700">
              <a:lnSpc>
                <a:spcPct val="100000"/>
              </a:lnSpc>
              <a:spcBef>
                <a:spcPts val="550"/>
              </a:spcBef>
            </a:pPr>
            <a:r>
              <a:rPr sz="1450" spc="-75" dirty="0">
                <a:solidFill>
                  <a:srgbClr val="C7B187"/>
                </a:solidFill>
                <a:latin typeface="Montserrat" panose="00000500000000000000"/>
                <a:cs typeface="Montserrat" panose="00000500000000000000"/>
              </a:rPr>
              <a:t>Our</a:t>
            </a:r>
            <a:r>
              <a:rPr sz="1450"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commitment</a:t>
            </a:r>
            <a:r>
              <a:rPr sz="1450"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to</a:t>
            </a:r>
            <a:r>
              <a:rPr sz="145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transparency</a:t>
            </a:r>
            <a:r>
              <a:rPr sz="1450"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and</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industry</a:t>
            </a:r>
            <a:r>
              <a:rPr sz="1450"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best</a:t>
            </a:r>
            <a:r>
              <a:rPr sz="1450" dirty="0">
                <a:solidFill>
                  <a:srgbClr val="C7B187"/>
                </a:solidFill>
                <a:latin typeface="Montserrat" panose="00000500000000000000"/>
                <a:cs typeface="Montserrat" panose="00000500000000000000"/>
              </a:rPr>
              <a:t> </a:t>
            </a:r>
            <a:r>
              <a:rPr sz="1450" spc="-10" dirty="0">
                <a:solidFill>
                  <a:srgbClr val="C7B187"/>
                </a:solidFill>
                <a:latin typeface="Montserrat" panose="00000500000000000000"/>
                <a:cs typeface="Montserrat" panose="00000500000000000000"/>
              </a:rPr>
              <a:t>practices</a:t>
            </a:r>
            <a:endParaRPr lang="en-US" sz="1450" spc="-10" dirty="0">
              <a:solidFill>
                <a:srgbClr val="C7B187"/>
              </a:solidFill>
              <a:latin typeface="Montserrat" panose="00000500000000000000"/>
              <a:cs typeface="Montserrat" panose="00000500000000000000"/>
            </a:endParaRPr>
          </a:p>
          <a:p>
            <a:pPr marL="12700">
              <a:lnSpc>
                <a:spcPct val="100000"/>
              </a:lnSpc>
              <a:spcBef>
                <a:spcPts val="550"/>
              </a:spcBef>
            </a:pPr>
            <a:endParaRPr sz="1300" dirty="0">
              <a:solidFill>
                <a:srgbClr val="C7B187"/>
              </a:solidFill>
              <a:latin typeface="Montserrat" panose="00000500000000000000"/>
              <a:cs typeface="Montserrat" panose="00000500000000000000"/>
            </a:endParaRPr>
          </a:p>
          <a:p>
            <a:pPr>
              <a:lnSpc>
                <a:spcPct val="100000"/>
              </a:lnSpc>
              <a:spcBef>
                <a:spcPts val="60"/>
              </a:spcBef>
            </a:pPr>
            <a:endParaRPr sz="1200" dirty="0">
              <a:latin typeface="Montserrat" panose="00000500000000000000"/>
              <a:cs typeface="Montserrat" panose="00000500000000000000"/>
            </a:endParaRPr>
          </a:p>
          <a:p>
            <a:pPr marL="12700">
              <a:lnSpc>
                <a:spcPct val="100000"/>
              </a:lnSpc>
              <a:spcBef>
                <a:spcPts val="5"/>
              </a:spcBef>
              <a:tabLst>
                <a:tab pos="5060315" algn="l"/>
              </a:tabLst>
            </a:pPr>
            <a:r>
              <a:rPr sz="1600" spc="-170" dirty="0">
                <a:solidFill>
                  <a:srgbClr val="C7B187"/>
                </a:solidFill>
                <a:latin typeface="Montserrat SemiBold" panose="00000700000000000000" pitchFamily="2" charset="0"/>
                <a:cs typeface="Arial" panose="020B0604020202020204"/>
              </a:rPr>
              <a:t>Adherence</a:t>
            </a:r>
            <a:r>
              <a:rPr sz="1600" spc="-85" dirty="0">
                <a:solidFill>
                  <a:srgbClr val="C7B187"/>
                </a:solidFill>
                <a:latin typeface="Montserrat SemiBold" panose="00000700000000000000" pitchFamily="2" charset="0"/>
                <a:cs typeface="Arial" panose="020B0604020202020204"/>
              </a:rPr>
              <a:t> </a:t>
            </a:r>
            <a:r>
              <a:rPr sz="1600" spc="-135" dirty="0">
                <a:solidFill>
                  <a:srgbClr val="C7B187"/>
                </a:solidFill>
                <a:latin typeface="Montserrat SemiBold" panose="00000700000000000000" pitchFamily="2" charset="0"/>
                <a:cs typeface="Arial" panose="020B0604020202020204"/>
              </a:rPr>
              <a:t>to</a:t>
            </a:r>
            <a:r>
              <a:rPr lang="en-US" sz="1600" spc="-135" dirty="0">
                <a:solidFill>
                  <a:srgbClr val="C7B187"/>
                </a:solidFill>
                <a:latin typeface="Montserrat SemiBold" panose="00000700000000000000" pitchFamily="2" charset="0"/>
                <a:cs typeface="Arial" panose="020B0604020202020204"/>
              </a:rPr>
              <a:t> the</a:t>
            </a:r>
            <a:r>
              <a:rPr sz="1600" spc="-60" dirty="0">
                <a:solidFill>
                  <a:srgbClr val="C7B187"/>
                </a:solidFill>
                <a:latin typeface="Montserrat SemiBold" panose="00000700000000000000" pitchFamily="2" charset="0"/>
                <a:cs typeface="Arial" panose="020B0604020202020204"/>
              </a:rPr>
              <a:t> </a:t>
            </a:r>
            <a:r>
              <a:rPr lang="en-US" sz="1600" spc="-60" dirty="0">
                <a:solidFill>
                  <a:srgbClr val="C7B187"/>
                </a:solidFill>
                <a:latin typeface="Montserrat SemiBold" panose="00000700000000000000" pitchFamily="2" charset="0"/>
                <a:cs typeface="Arial" panose="020B0604020202020204"/>
              </a:rPr>
              <a:t>highest</a:t>
            </a:r>
            <a:r>
              <a:rPr sz="1600" spc="-100" dirty="0">
                <a:solidFill>
                  <a:srgbClr val="C7B187"/>
                </a:solidFill>
                <a:latin typeface="Montserrat SemiBold" panose="00000700000000000000" pitchFamily="2" charset="0"/>
                <a:cs typeface="Lucida Sans" panose="020B0602030504020204"/>
              </a:rPr>
              <a:t> </a:t>
            </a:r>
            <a:r>
              <a:rPr sz="1600" spc="-10" dirty="0">
                <a:solidFill>
                  <a:srgbClr val="C7B187"/>
                </a:solidFill>
                <a:latin typeface="Montserrat SemiBold" panose="00000700000000000000" pitchFamily="2" charset="0"/>
                <a:cs typeface="Arial" panose="020B0604020202020204"/>
              </a:rPr>
              <a:t>Standards</a:t>
            </a:r>
            <a:r>
              <a:rPr sz="1600" dirty="0">
                <a:solidFill>
                  <a:srgbClr val="C7B187"/>
                </a:solidFill>
                <a:latin typeface="Montserrat SemiBold" panose="00000700000000000000" pitchFamily="2" charset="0"/>
                <a:cs typeface="Arial" panose="020B0604020202020204"/>
              </a:rPr>
              <a:t>	</a:t>
            </a:r>
            <a:r>
              <a:rPr sz="1600" spc="-155" dirty="0">
                <a:solidFill>
                  <a:srgbClr val="C7B187"/>
                </a:solidFill>
                <a:latin typeface="Montserrat SemiBold" panose="00000700000000000000" pitchFamily="2" charset="0"/>
                <a:cs typeface="Arial" panose="020B0604020202020204"/>
              </a:rPr>
              <a:t>Fund</a:t>
            </a:r>
            <a:r>
              <a:rPr sz="1600" spc="-85" dirty="0">
                <a:solidFill>
                  <a:srgbClr val="C7B187"/>
                </a:solidFill>
                <a:latin typeface="Montserrat SemiBold" panose="00000700000000000000" pitchFamily="2" charset="0"/>
                <a:cs typeface="Arial" panose="020B0604020202020204"/>
              </a:rPr>
              <a:t> </a:t>
            </a:r>
            <a:r>
              <a:rPr sz="1600" spc="-120" dirty="0">
                <a:solidFill>
                  <a:srgbClr val="C7B187"/>
                </a:solidFill>
                <a:latin typeface="Montserrat SemiBold" panose="00000700000000000000" pitchFamily="2" charset="0"/>
                <a:cs typeface="Arial" panose="020B0604020202020204"/>
              </a:rPr>
              <a:t>Structure</a:t>
            </a:r>
            <a:r>
              <a:rPr sz="1600" spc="-80" dirty="0">
                <a:solidFill>
                  <a:srgbClr val="C7B187"/>
                </a:solidFill>
                <a:latin typeface="Montserrat SemiBold" panose="00000700000000000000" pitchFamily="2" charset="0"/>
                <a:cs typeface="Arial" panose="020B0604020202020204"/>
              </a:rPr>
              <a:t> </a:t>
            </a:r>
            <a:r>
              <a:rPr sz="1600" spc="105" dirty="0">
                <a:solidFill>
                  <a:srgbClr val="C7B187"/>
                </a:solidFill>
                <a:latin typeface="Montserrat SemiBold" panose="00000700000000000000" pitchFamily="2" charset="0"/>
                <a:cs typeface="Lucida Sans" panose="020B0602030504020204"/>
              </a:rPr>
              <a:t>&amp;</a:t>
            </a:r>
            <a:r>
              <a:rPr sz="1600" spc="-114" dirty="0">
                <a:solidFill>
                  <a:srgbClr val="C7B187"/>
                </a:solidFill>
                <a:latin typeface="Montserrat SemiBold" panose="00000700000000000000" pitchFamily="2" charset="0"/>
                <a:cs typeface="Lucida Sans" panose="020B0602030504020204"/>
              </a:rPr>
              <a:t> </a:t>
            </a:r>
            <a:r>
              <a:rPr sz="1600" spc="-135" dirty="0">
                <a:solidFill>
                  <a:srgbClr val="C7B187"/>
                </a:solidFill>
                <a:latin typeface="Montserrat SemiBold" panose="00000700000000000000" pitchFamily="2" charset="0"/>
                <a:cs typeface="Arial" panose="020B0604020202020204"/>
              </a:rPr>
              <a:t>Licensing</a:t>
            </a:r>
            <a:endParaRPr sz="1600" dirty="0">
              <a:latin typeface="Montserrat SemiBold" panose="00000700000000000000" pitchFamily="2" charset="0"/>
              <a:cs typeface="Arial" panose="020B0604020202020204"/>
            </a:endParaRPr>
          </a:p>
        </p:txBody>
      </p:sp>
      <p:sp>
        <p:nvSpPr>
          <p:cNvPr id="24" name="object 24"/>
          <p:cNvSpPr txBox="1"/>
          <p:nvPr/>
        </p:nvSpPr>
        <p:spPr>
          <a:xfrm>
            <a:off x="6019800" y="2186295"/>
            <a:ext cx="3845275" cy="1183208"/>
          </a:xfrm>
          <a:prstGeom prst="rect">
            <a:avLst/>
          </a:prstGeom>
        </p:spPr>
        <p:txBody>
          <a:bodyPr vert="horz" wrap="square" lIns="0" tIns="64769" rIns="0" bIns="0" rtlCol="0">
            <a:spAutoFit/>
          </a:bodyPr>
          <a:lstStyle/>
          <a:p>
            <a:pPr marL="12700">
              <a:lnSpc>
                <a:spcPct val="100000"/>
              </a:lnSpc>
              <a:spcBef>
                <a:spcPts val="510"/>
              </a:spcBef>
            </a:pPr>
            <a:r>
              <a:rPr sz="1300" b="1" spc="-100" dirty="0">
                <a:solidFill>
                  <a:srgbClr val="C7B187"/>
                </a:solidFill>
                <a:latin typeface="Montserrat SemiBold" panose="00000700000000000000"/>
                <a:cs typeface="Montserrat SemiBold" panose="00000700000000000000"/>
              </a:rPr>
              <a:t>Cayman</a:t>
            </a:r>
            <a:r>
              <a:rPr sz="1300" b="1" spc="-25" dirty="0">
                <a:solidFill>
                  <a:srgbClr val="C7B187"/>
                </a:solidFill>
                <a:latin typeface="Montserrat SemiBold" panose="00000700000000000000"/>
                <a:cs typeface="Montserrat SemiBold" panose="00000700000000000000"/>
              </a:rPr>
              <a:t> </a:t>
            </a:r>
            <a:r>
              <a:rPr sz="1300" b="1" spc="-65" dirty="0">
                <a:solidFill>
                  <a:srgbClr val="C7B187"/>
                </a:solidFill>
                <a:latin typeface="Montserrat SemiBold" panose="00000700000000000000"/>
                <a:cs typeface="Montserrat SemiBold" panose="00000700000000000000"/>
              </a:rPr>
              <a:t>Islands</a:t>
            </a:r>
            <a:r>
              <a:rPr sz="1300" b="1" spc="-20" dirty="0">
                <a:solidFill>
                  <a:srgbClr val="C7B187"/>
                </a:solidFill>
                <a:latin typeface="Montserrat SemiBold" panose="00000700000000000000"/>
                <a:cs typeface="Montserrat SemiBold" panose="00000700000000000000"/>
              </a:rPr>
              <a:t> </a:t>
            </a:r>
            <a:r>
              <a:rPr sz="1300" b="1" spc="-100" dirty="0">
                <a:solidFill>
                  <a:srgbClr val="C7B187"/>
                </a:solidFill>
                <a:latin typeface="Montserrat SemiBold" panose="00000700000000000000"/>
                <a:cs typeface="Montserrat SemiBold" panose="00000700000000000000"/>
              </a:rPr>
              <a:t>Fund</a:t>
            </a:r>
            <a:r>
              <a:rPr sz="1300" b="1" spc="-20" dirty="0">
                <a:solidFill>
                  <a:srgbClr val="C7B187"/>
                </a:solidFill>
                <a:latin typeface="Montserrat SemiBold" panose="00000700000000000000"/>
                <a:cs typeface="Montserrat SemiBold" panose="00000700000000000000"/>
              </a:rPr>
              <a:t> </a:t>
            </a:r>
            <a:r>
              <a:rPr sz="1300" b="1" spc="-10" dirty="0">
                <a:solidFill>
                  <a:srgbClr val="C7B187"/>
                </a:solidFill>
                <a:latin typeface="Montserrat SemiBold" panose="00000700000000000000"/>
                <a:cs typeface="Montserrat SemiBold" panose="00000700000000000000"/>
              </a:rPr>
              <a:t>Structure</a:t>
            </a:r>
            <a:endParaRPr lang="en-US" sz="1300" b="1" spc="-10" dirty="0">
              <a:solidFill>
                <a:srgbClr val="C7B187"/>
              </a:solidFill>
              <a:latin typeface="Montserrat SemiBold" panose="00000700000000000000"/>
              <a:cs typeface="Montserrat SemiBold" panose="00000700000000000000"/>
            </a:endParaRPr>
          </a:p>
          <a:p>
            <a:pPr marL="12700" marR="5080">
              <a:lnSpc>
                <a:spcPct val="150000"/>
              </a:lnSpc>
              <a:spcBef>
                <a:spcPts val="440"/>
              </a:spcBef>
            </a:pPr>
            <a:r>
              <a:rPr sz="1300" spc="-45" dirty="0">
                <a:solidFill>
                  <a:srgbClr val="4F4F4F"/>
                </a:solidFill>
                <a:latin typeface="Montserrat" panose="00000500000000000000"/>
                <a:cs typeface="Montserrat" panose="00000500000000000000"/>
              </a:rPr>
              <a:t>Structured</a:t>
            </a:r>
            <a:r>
              <a:rPr sz="1300" spc="-15" dirty="0">
                <a:solidFill>
                  <a:srgbClr val="4F4F4F"/>
                </a:solidFill>
                <a:latin typeface="Montserrat" panose="00000500000000000000"/>
                <a:cs typeface="Montserrat" panose="00000500000000000000"/>
              </a:rPr>
              <a:t> </a:t>
            </a:r>
            <a:r>
              <a:rPr sz="1300" spc="-45" dirty="0">
                <a:solidFill>
                  <a:srgbClr val="4F4F4F"/>
                </a:solidFill>
                <a:latin typeface="Montserrat" panose="00000500000000000000"/>
                <a:cs typeface="Montserrat" panose="00000500000000000000"/>
              </a:rPr>
              <a:t>as</a:t>
            </a:r>
            <a:r>
              <a:rPr sz="1300" spc="-10" dirty="0">
                <a:solidFill>
                  <a:srgbClr val="4F4F4F"/>
                </a:solidFill>
                <a:latin typeface="Montserrat" panose="00000500000000000000"/>
                <a:cs typeface="Montserrat" panose="00000500000000000000"/>
              </a:rPr>
              <a:t> </a:t>
            </a:r>
            <a:r>
              <a:rPr sz="1300" spc="-65" dirty="0">
                <a:solidFill>
                  <a:srgbClr val="4F4F4F"/>
                </a:solidFill>
                <a:latin typeface="Montserrat" panose="00000500000000000000"/>
                <a:cs typeface="Montserrat" panose="00000500000000000000"/>
              </a:rPr>
              <a:t>Cayman</a:t>
            </a:r>
            <a:r>
              <a:rPr sz="1300" spc="-10" dirty="0">
                <a:solidFill>
                  <a:srgbClr val="4F4F4F"/>
                </a:solidFill>
                <a:latin typeface="Montserrat" panose="00000500000000000000"/>
                <a:cs typeface="Montserrat" panose="00000500000000000000"/>
              </a:rPr>
              <a:t> </a:t>
            </a:r>
            <a:r>
              <a:rPr sz="1300" spc="-40" dirty="0">
                <a:solidFill>
                  <a:srgbClr val="4F4F4F"/>
                </a:solidFill>
                <a:latin typeface="Montserrat" panose="00000500000000000000"/>
                <a:cs typeface="Montserrat" panose="00000500000000000000"/>
              </a:rPr>
              <a:t>Islands</a:t>
            </a:r>
            <a:r>
              <a:rPr sz="1300" spc="-10" dirty="0">
                <a:solidFill>
                  <a:srgbClr val="4F4F4F"/>
                </a:solidFill>
                <a:latin typeface="Montserrat" panose="00000500000000000000"/>
                <a:cs typeface="Montserrat" panose="00000500000000000000"/>
              </a:rPr>
              <a:t> </a:t>
            </a:r>
            <a:r>
              <a:rPr sz="1300" spc="-65" dirty="0">
                <a:solidFill>
                  <a:srgbClr val="4F4F4F"/>
                </a:solidFill>
                <a:latin typeface="Montserrat" panose="00000500000000000000"/>
                <a:cs typeface="Montserrat" panose="00000500000000000000"/>
              </a:rPr>
              <a:t>exempted</a:t>
            </a:r>
            <a:r>
              <a:rPr sz="1300" spc="-10"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company, </a:t>
            </a:r>
            <a:r>
              <a:rPr sz="1300" spc="-45" dirty="0">
                <a:solidFill>
                  <a:srgbClr val="4F4F4F"/>
                </a:solidFill>
                <a:latin typeface="Montserrat" panose="00000500000000000000"/>
                <a:cs typeface="Montserrat" panose="00000500000000000000"/>
              </a:rPr>
              <a:t>providing</a:t>
            </a:r>
            <a:r>
              <a:rPr sz="1300" spc="-10" dirty="0">
                <a:solidFill>
                  <a:srgbClr val="4F4F4F"/>
                </a:solidFill>
                <a:latin typeface="Montserrat" panose="00000500000000000000"/>
                <a:cs typeface="Montserrat" panose="00000500000000000000"/>
              </a:rPr>
              <a:t> </a:t>
            </a:r>
            <a:r>
              <a:rPr sz="1300" spc="-50" dirty="0">
                <a:solidFill>
                  <a:srgbClr val="4F4F4F"/>
                </a:solidFill>
                <a:latin typeface="Montserrat" panose="00000500000000000000"/>
                <a:cs typeface="Montserrat" panose="00000500000000000000"/>
              </a:rPr>
              <a:t>regulatory</a:t>
            </a:r>
            <a:r>
              <a:rPr sz="1300" spc="-5" dirty="0">
                <a:solidFill>
                  <a:srgbClr val="4F4F4F"/>
                </a:solidFill>
                <a:latin typeface="Montserrat" panose="00000500000000000000"/>
                <a:cs typeface="Montserrat" panose="00000500000000000000"/>
              </a:rPr>
              <a:t> </a:t>
            </a:r>
            <a:r>
              <a:rPr sz="1300" spc="-40" dirty="0">
                <a:solidFill>
                  <a:srgbClr val="4F4F4F"/>
                </a:solidFill>
                <a:latin typeface="Montserrat" panose="00000500000000000000"/>
                <a:cs typeface="Montserrat" panose="00000500000000000000"/>
              </a:rPr>
              <a:t>efficiency</a:t>
            </a:r>
            <a:r>
              <a:rPr sz="1300" spc="-5"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and</a:t>
            </a:r>
            <a:r>
              <a:rPr sz="1300" spc="-5"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tax</a:t>
            </a:r>
            <a:r>
              <a:rPr sz="1300" spc="-5" dirty="0">
                <a:solidFill>
                  <a:srgbClr val="4F4F4F"/>
                </a:solidFill>
                <a:latin typeface="Montserrat" panose="00000500000000000000"/>
                <a:cs typeface="Montserrat" panose="00000500000000000000"/>
              </a:rPr>
              <a:t> </a:t>
            </a:r>
            <a:r>
              <a:rPr sz="1300" spc="-10" dirty="0">
                <a:solidFill>
                  <a:srgbClr val="4F4F4F"/>
                </a:solidFill>
                <a:latin typeface="Montserrat" panose="00000500000000000000"/>
                <a:cs typeface="Montserrat" panose="00000500000000000000"/>
              </a:rPr>
              <a:t>neutrality</a:t>
            </a:r>
            <a:endParaRPr sz="1300" dirty="0">
              <a:latin typeface="Montserrat" panose="00000500000000000000"/>
              <a:cs typeface="Montserrat" panose="00000500000000000000"/>
            </a:endParaRPr>
          </a:p>
        </p:txBody>
      </p:sp>
      <p:sp>
        <p:nvSpPr>
          <p:cNvPr id="25" name="object 25"/>
          <p:cNvSpPr txBox="1"/>
          <p:nvPr/>
        </p:nvSpPr>
        <p:spPr>
          <a:xfrm>
            <a:off x="5943158" y="3649585"/>
            <a:ext cx="4101813" cy="1208856"/>
          </a:xfrm>
          <a:prstGeom prst="rect">
            <a:avLst/>
          </a:prstGeom>
        </p:spPr>
        <p:txBody>
          <a:bodyPr vert="horz" wrap="square" lIns="0" tIns="64769" rIns="0" bIns="0" rtlCol="0">
            <a:spAutoFit/>
          </a:bodyPr>
          <a:lstStyle/>
          <a:p>
            <a:pPr marL="114300">
              <a:lnSpc>
                <a:spcPct val="100000"/>
              </a:lnSpc>
              <a:spcBef>
                <a:spcPts val="510"/>
              </a:spcBef>
            </a:pPr>
            <a:r>
              <a:rPr sz="1300" b="1" spc="-100" dirty="0">
                <a:solidFill>
                  <a:srgbClr val="C7B187"/>
                </a:solidFill>
                <a:latin typeface="Montserrat SemiBold" panose="00000700000000000000"/>
                <a:cs typeface="Montserrat SemiBold" panose="00000700000000000000"/>
              </a:rPr>
              <a:t>Hong</a:t>
            </a:r>
            <a:r>
              <a:rPr sz="1300" b="1" spc="10" dirty="0">
                <a:solidFill>
                  <a:srgbClr val="C7B187"/>
                </a:solidFill>
                <a:latin typeface="Montserrat SemiBold" panose="00000700000000000000"/>
                <a:cs typeface="Montserrat SemiBold" panose="00000700000000000000"/>
              </a:rPr>
              <a:t> </a:t>
            </a:r>
            <a:r>
              <a:rPr sz="1300" b="1" spc="-105" dirty="0">
                <a:solidFill>
                  <a:srgbClr val="C7B187"/>
                </a:solidFill>
                <a:latin typeface="Montserrat SemiBold" panose="00000700000000000000"/>
                <a:cs typeface="Montserrat SemiBold" panose="00000700000000000000"/>
              </a:rPr>
              <a:t>Kong</a:t>
            </a:r>
            <a:r>
              <a:rPr sz="1300" b="1" spc="15" dirty="0">
                <a:solidFill>
                  <a:srgbClr val="C7B187"/>
                </a:solidFill>
                <a:latin typeface="Montserrat SemiBold" panose="00000700000000000000"/>
                <a:cs typeface="Montserrat SemiBold" panose="00000700000000000000"/>
              </a:rPr>
              <a:t> </a:t>
            </a:r>
            <a:r>
              <a:rPr sz="1300" b="1" spc="-85" dirty="0">
                <a:solidFill>
                  <a:srgbClr val="C7B187"/>
                </a:solidFill>
                <a:latin typeface="Montserrat SemiBold" panose="00000700000000000000"/>
                <a:cs typeface="Montserrat SemiBold" panose="00000700000000000000"/>
              </a:rPr>
              <a:t>Licensed</a:t>
            </a:r>
            <a:r>
              <a:rPr sz="1300" b="1" spc="15" dirty="0">
                <a:solidFill>
                  <a:srgbClr val="C7B187"/>
                </a:solidFill>
                <a:latin typeface="Montserrat SemiBold" panose="00000700000000000000"/>
                <a:cs typeface="Montserrat SemiBold" panose="00000700000000000000"/>
              </a:rPr>
              <a:t> </a:t>
            </a:r>
            <a:r>
              <a:rPr sz="1300" b="1" spc="-10" dirty="0">
                <a:solidFill>
                  <a:srgbClr val="C7B187"/>
                </a:solidFill>
                <a:latin typeface="Montserrat SemiBold" panose="00000700000000000000"/>
                <a:cs typeface="Montserrat SemiBold" panose="00000700000000000000"/>
              </a:rPr>
              <a:t>Manager</a:t>
            </a:r>
            <a:endParaRPr lang="en-US" sz="1300" b="1" spc="-10" dirty="0">
              <a:solidFill>
                <a:srgbClr val="C7B187"/>
              </a:solidFill>
              <a:latin typeface="Montserrat SemiBold" panose="00000700000000000000"/>
              <a:cs typeface="Montserrat SemiBold" panose="00000700000000000000"/>
            </a:endParaRPr>
          </a:p>
          <a:p>
            <a:pPr marL="114300" marR="121920">
              <a:lnSpc>
                <a:spcPct val="150000"/>
              </a:lnSpc>
              <a:spcBef>
                <a:spcPts val="600"/>
              </a:spcBef>
            </a:pPr>
            <a:r>
              <a:rPr sz="1300" spc="-65" dirty="0">
                <a:solidFill>
                  <a:srgbClr val="4F4F4F"/>
                </a:solidFill>
                <a:latin typeface="Montserrat" panose="00000500000000000000"/>
                <a:cs typeface="Montserrat" panose="00000500000000000000"/>
              </a:rPr>
              <a:t>SFC</a:t>
            </a:r>
            <a:r>
              <a:rPr sz="1300" spc="-5" dirty="0">
                <a:solidFill>
                  <a:srgbClr val="4F4F4F"/>
                </a:solidFill>
                <a:latin typeface="Montserrat" panose="00000500000000000000"/>
                <a:cs typeface="Montserrat" panose="00000500000000000000"/>
              </a:rPr>
              <a:t> </a:t>
            </a:r>
            <a:r>
              <a:rPr sz="1300" spc="-45" dirty="0">
                <a:solidFill>
                  <a:srgbClr val="4F4F4F"/>
                </a:solidFill>
                <a:latin typeface="Montserrat" panose="00000500000000000000"/>
                <a:cs typeface="Montserrat" panose="00000500000000000000"/>
              </a:rPr>
              <a:t>licensed</a:t>
            </a:r>
            <a:r>
              <a:rPr sz="1300" spc="-5" dirty="0">
                <a:solidFill>
                  <a:srgbClr val="4F4F4F"/>
                </a:solidFill>
                <a:latin typeface="Montserrat" panose="00000500000000000000"/>
                <a:cs typeface="Montserrat" panose="00000500000000000000"/>
              </a:rPr>
              <a:t> </a:t>
            </a:r>
            <a:r>
              <a:rPr sz="1300" spc="-50" dirty="0">
                <a:solidFill>
                  <a:srgbClr val="4F4F4F"/>
                </a:solidFill>
                <a:latin typeface="Montserrat" panose="00000500000000000000"/>
                <a:cs typeface="Montserrat" panose="00000500000000000000"/>
              </a:rPr>
              <a:t>corporation</a:t>
            </a:r>
            <a:r>
              <a:rPr sz="1300" dirty="0">
                <a:solidFill>
                  <a:srgbClr val="4F4F4F"/>
                </a:solidFill>
                <a:latin typeface="Montserrat" panose="00000500000000000000"/>
                <a:cs typeface="Montserrat" panose="00000500000000000000"/>
              </a:rPr>
              <a:t> </a:t>
            </a:r>
            <a:r>
              <a:rPr sz="1300" spc="-45" dirty="0">
                <a:solidFill>
                  <a:srgbClr val="4F4F4F"/>
                </a:solidFill>
                <a:latin typeface="Montserrat" panose="00000500000000000000"/>
                <a:cs typeface="Montserrat" panose="00000500000000000000"/>
              </a:rPr>
              <a:t>holding</a:t>
            </a:r>
            <a:r>
              <a:rPr sz="1300" spc="-5"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Type</a:t>
            </a:r>
            <a:r>
              <a:rPr sz="1300" dirty="0">
                <a:solidFill>
                  <a:srgbClr val="4F4F4F"/>
                </a:solidFill>
                <a:latin typeface="Montserrat" panose="00000500000000000000"/>
                <a:cs typeface="Montserrat" panose="00000500000000000000"/>
              </a:rPr>
              <a:t> </a:t>
            </a:r>
            <a:r>
              <a:rPr sz="1300" spc="-50" dirty="0">
                <a:solidFill>
                  <a:srgbClr val="4F4F4F"/>
                </a:solidFill>
                <a:latin typeface="Montserrat" panose="00000500000000000000"/>
                <a:cs typeface="Montserrat" panose="00000500000000000000"/>
              </a:rPr>
              <a:t>4</a:t>
            </a:r>
            <a:r>
              <a:rPr sz="1300" spc="-5" dirty="0">
                <a:solidFill>
                  <a:srgbClr val="4F4F4F"/>
                </a:solidFill>
                <a:latin typeface="Montserrat" panose="00000500000000000000"/>
                <a:cs typeface="Montserrat" panose="00000500000000000000"/>
              </a:rPr>
              <a:t> </a:t>
            </a:r>
            <a:r>
              <a:rPr sz="1300" spc="-40" dirty="0">
                <a:solidFill>
                  <a:srgbClr val="4F4F4F"/>
                </a:solidFill>
                <a:latin typeface="Montserrat" panose="00000500000000000000"/>
                <a:cs typeface="Montserrat" panose="00000500000000000000"/>
              </a:rPr>
              <a:t>(Advising</a:t>
            </a:r>
            <a:r>
              <a:rPr sz="1300"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on</a:t>
            </a:r>
            <a:r>
              <a:rPr sz="1300" spc="-5" dirty="0">
                <a:solidFill>
                  <a:srgbClr val="4F4F4F"/>
                </a:solidFill>
                <a:latin typeface="Montserrat" panose="00000500000000000000"/>
                <a:cs typeface="Montserrat" panose="00000500000000000000"/>
              </a:rPr>
              <a:t> </a:t>
            </a:r>
            <a:r>
              <a:rPr sz="1300" spc="-45" dirty="0">
                <a:solidFill>
                  <a:srgbClr val="4F4F4F"/>
                </a:solidFill>
                <a:latin typeface="Montserrat" panose="00000500000000000000"/>
                <a:cs typeface="Montserrat" panose="00000500000000000000"/>
              </a:rPr>
              <a:t>Securities)</a:t>
            </a:r>
            <a:r>
              <a:rPr sz="1300"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and</a:t>
            </a:r>
            <a:r>
              <a:rPr sz="1300" spc="-5" dirty="0">
                <a:solidFill>
                  <a:srgbClr val="4F4F4F"/>
                </a:solidFill>
                <a:latin typeface="Montserrat" panose="00000500000000000000"/>
                <a:cs typeface="Montserrat" panose="00000500000000000000"/>
              </a:rPr>
              <a:t> </a:t>
            </a:r>
            <a:r>
              <a:rPr sz="1300" spc="-65" dirty="0">
                <a:solidFill>
                  <a:srgbClr val="4F4F4F"/>
                </a:solidFill>
                <a:latin typeface="Montserrat" panose="00000500000000000000"/>
                <a:cs typeface="Montserrat" panose="00000500000000000000"/>
              </a:rPr>
              <a:t>Type </a:t>
            </a:r>
            <a:r>
              <a:rPr sz="1300" dirty="0">
                <a:solidFill>
                  <a:srgbClr val="4F4F4F"/>
                </a:solidFill>
                <a:latin typeface="Montserrat" panose="00000500000000000000"/>
                <a:cs typeface="Montserrat" panose="00000500000000000000"/>
              </a:rPr>
              <a:t>9</a:t>
            </a:r>
            <a:r>
              <a:rPr sz="1300" spc="-45" dirty="0">
                <a:solidFill>
                  <a:srgbClr val="4F4F4F"/>
                </a:solidFill>
                <a:latin typeface="Montserrat" panose="00000500000000000000"/>
                <a:cs typeface="Montserrat" panose="00000500000000000000"/>
              </a:rPr>
              <a:t> </a:t>
            </a:r>
            <a:r>
              <a:rPr sz="1300" spc="-40" dirty="0">
                <a:solidFill>
                  <a:srgbClr val="4F4F4F"/>
                </a:solidFill>
                <a:latin typeface="Montserrat" panose="00000500000000000000"/>
                <a:cs typeface="Montserrat" panose="00000500000000000000"/>
              </a:rPr>
              <a:t>(Asset</a:t>
            </a:r>
            <a:r>
              <a:rPr sz="1300" spc="-30" dirty="0">
                <a:solidFill>
                  <a:srgbClr val="4F4F4F"/>
                </a:solidFill>
                <a:latin typeface="Montserrat" panose="00000500000000000000"/>
                <a:cs typeface="Montserrat" panose="00000500000000000000"/>
              </a:rPr>
              <a:t> </a:t>
            </a:r>
            <a:r>
              <a:rPr sz="1300" spc="-55" dirty="0">
                <a:solidFill>
                  <a:srgbClr val="4F4F4F"/>
                </a:solidFill>
                <a:latin typeface="Montserrat" panose="00000500000000000000"/>
                <a:cs typeface="Montserrat" panose="00000500000000000000"/>
              </a:rPr>
              <a:t>Management)</a:t>
            </a:r>
            <a:r>
              <a:rPr sz="1300" spc="-20" dirty="0">
                <a:solidFill>
                  <a:srgbClr val="4F4F4F"/>
                </a:solidFill>
                <a:latin typeface="Montserrat" panose="00000500000000000000"/>
                <a:cs typeface="Montserrat" panose="00000500000000000000"/>
              </a:rPr>
              <a:t> </a:t>
            </a:r>
            <a:r>
              <a:rPr sz="1300" spc="-10" dirty="0">
                <a:solidFill>
                  <a:srgbClr val="4F4F4F"/>
                </a:solidFill>
                <a:latin typeface="Montserrat" panose="00000500000000000000"/>
                <a:cs typeface="Montserrat" panose="00000500000000000000"/>
              </a:rPr>
              <a:t>licenses</a:t>
            </a:r>
            <a:endParaRPr sz="1300" dirty="0">
              <a:latin typeface="Montserrat" panose="00000500000000000000"/>
              <a:cs typeface="Montserrat" panose="00000500000000000000"/>
            </a:endParaRPr>
          </a:p>
        </p:txBody>
      </p:sp>
      <p:pic>
        <p:nvPicPr>
          <p:cNvPr id="26" name="object 26"/>
          <p:cNvPicPr/>
          <p:nvPr/>
        </p:nvPicPr>
        <p:blipFill>
          <a:blip r:embed="rId7" cstate="print"/>
          <a:stretch>
            <a:fillRect/>
          </a:stretch>
        </p:blipFill>
        <p:spPr>
          <a:xfrm>
            <a:off x="902014" y="4966414"/>
            <a:ext cx="167286" cy="133350"/>
          </a:xfrm>
          <a:prstGeom prst="rect">
            <a:avLst/>
          </a:prstGeom>
        </p:spPr>
      </p:pic>
      <p:sp>
        <p:nvSpPr>
          <p:cNvPr id="27" name="object 27"/>
          <p:cNvSpPr txBox="1"/>
          <p:nvPr/>
        </p:nvSpPr>
        <p:spPr>
          <a:xfrm>
            <a:off x="857251" y="4476627"/>
            <a:ext cx="3925570" cy="648970"/>
          </a:xfrm>
          <a:prstGeom prst="rect">
            <a:avLst/>
          </a:prstGeom>
        </p:spPr>
        <p:txBody>
          <a:bodyPr vert="horz" wrap="square" lIns="0" tIns="133350" rIns="0" bIns="0" rtlCol="0">
            <a:spAutoFit/>
          </a:bodyPr>
          <a:lstStyle/>
          <a:p>
            <a:pPr marL="12700">
              <a:lnSpc>
                <a:spcPct val="100000"/>
              </a:lnSpc>
              <a:spcBef>
                <a:spcPts val="1050"/>
              </a:spcBef>
            </a:pPr>
            <a:r>
              <a:rPr sz="1600" b="1" spc="-120" dirty="0">
                <a:solidFill>
                  <a:srgbClr val="C7B187"/>
                </a:solidFill>
                <a:latin typeface="Montserrat SemiBold" panose="00000700000000000000" pitchFamily="2" charset="0"/>
                <a:cs typeface="Arial" panose="020B0604020202020204"/>
              </a:rPr>
              <a:t>Operational</a:t>
            </a:r>
            <a:r>
              <a:rPr sz="1600" b="1" spc="-55" dirty="0">
                <a:solidFill>
                  <a:srgbClr val="C7B187"/>
                </a:solidFill>
                <a:latin typeface="Montserrat SemiBold" panose="00000700000000000000" pitchFamily="2" charset="0"/>
                <a:cs typeface="Arial" panose="020B0604020202020204"/>
              </a:rPr>
              <a:t> Excellence</a:t>
            </a:r>
            <a:endParaRPr sz="1600" dirty="0">
              <a:latin typeface="Montserrat SemiBold" panose="00000700000000000000" pitchFamily="2" charset="0"/>
              <a:cs typeface="Arial" panose="020B0604020202020204"/>
            </a:endParaRPr>
          </a:p>
          <a:p>
            <a:pPr marL="255270">
              <a:lnSpc>
                <a:spcPct val="100000"/>
              </a:lnSpc>
              <a:spcBef>
                <a:spcPts val="715"/>
              </a:spcBef>
            </a:pPr>
            <a:r>
              <a:rPr sz="1150" spc="-70" dirty="0">
                <a:solidFill>
                  <a:srgbClr val="333333"/>
                </a:solidFill>
                <a:latin typeface="Montserrat" panose="00000500000000000000" pitchFamily="2" charset="0"/>
                <a:cs typeface="Montserrat" panose="00000500000000000000"/>
              </a:rPr>
              <a:t>Independent</a:t>
            </a:r>
            <a:r>
              <a:rPr sz="1150" spc="-1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directors</a:t>
            </a:r>
            <a:r>
              <a:rPr sz="1150" spc="-1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providing</a:t>
            </a:r>
            <a:r>
              <a:rPr sz="1150" spc="-10" dirty="0">
                <a:solidFill>
                  <a:srgbClr val="333333"/>
                </a:solidFill>
                <a:latin typeface="Montserrat" panose="00000500000000000000" pitchFamily="2" charset="0"/>
                <a:cs typeface="Montserrat" panose="00000500000000000000"/>
              </a:rPr>
              <a:t> </a:t>
            </a:r>
            <a:r>
              <a:rPr sz="1150" spc="-75" dirty="0">
                <a:solidFill>
                  <a:srgbClr val="333333"/>
                </a:solidFill>
                <a:latin typeface="Montserrat" panose="00000500000000000000" pitchFamily="2" charset="0"/>
                <a:cs typeface="Montserrat" panose="00000500000000000000"/>
              </a:rPr>
              <a:t>governance</a:t>
            </a:r>
            <a:r>
              <a:rPr sz="1150" spc="-10" dirty="0">
                <a:solidFill>
                  <a:srgbClr val="333333"/>
                </a:solidFill>
                <a:latin typeface="Montserrat" panose="00000500000000000000" pitchFamily="2" charset="0"/>
                <a:cs typeface="Montserrat" panose="00000500000000000000"/>
              </a:rPr>
              <a:t> </a:t>
            </a:r>
            <a:r>
              <a:rPr sz="1150" spc="-25" dirty="0">
                <a:solidFill>
                  <a:srgbClr val="333333"/>
                </a:solidFill>
                <a:latin typeface="Montserrat" panose="00000500000000000000" pitchFamily="2" charset="0"/>
                <a:cs typeface="Montserrat" panose="00000500000000000000"/>
              </a:rPr>
              <a:t>oversight</a:t>
            </a:r>
            <a:endParaRPr sz="1150" dirty="0">
              <a:latin typeface="Montserrat" panose="00000500000000000000" pitchFamily="2" charset="0"/>
              <a:cs typeface="Montserrat" panose="00000500000000000000"/>
            </a:endParaRPr>
          </a:p>
        </p:txBody>
      </p:sp>
      <p:pic>
        <p:nvPicPr>
          <p:cNvPr id="28" name="object 28"/>
          <p:cNvPicPr/>
          <p:nvPr/>
        </p:nvPicPr>
        <p:blipFill>
          <a:blip r:embed="rId7" cstate="print"/>
          <a:stretch>
            <a:fillRect/>
          </a:stretch>
        </p:blipFill>
        <p:spPr>
          <a:xfrm>
            <a:off x="891984" y="5190073"/>
            <a:ext cx="167286" cy="133350"/>
          </a:xfrm>
          <a:prstGeom prst="rect">
            <a:avLst/>
          </a:prstGeom>
        </p:spPr>
      </p:pic>
      <p:sp>
        <p:nvSpPr>
          <p:cNvPr id="29" name="object 29"/>
          <p:cNvSpPr txBox="1"/>
          <p:nvPr/>
        </p:nvSpPr>
        <p:spPr>
          <a:xfrm>
            <a:off x="1100139" y="5090232"/>
            <a:ext cx="4260215" cy="485326"/>
          </a:xfrm>
          <a:prstGeom prst="rect">
            <a:avLst/>
          </a:prstGeom>
        </p:spPr>
        <p:txBody>
          <a:bodyPr vert="horz" wrap="square" lIns="0" tIns="12065" rIns="0" bIns="0" rtlCol="0">
            <a:spAutoFit/>
          </a:bodyPr>
          <a:lstStyle/>
          <a:p>
            <a:pPr marL="12700" marR="5080">
              <a:lnSpc>
                <a:spcPct val="141000"/>
              </a:lnSpc>
              <a:spcBef>
                <a:spcPts val="95"/>
              </a:spcBef>
            </a:pPr>
            <a:r>
              <a:rPr sz="1150" spc="-75" dirty="0">
                <a:solidFill>
                  <a:srgbClr val="333333"/>
                </a:solidFill>
                <a:latin typeface="Montserrat" panose="00000500000000000000" pitchFamily="2" charset="0"/>
                <a:cs typeface="Montserrat" panose="00000500000000000000"/>
              </a:rPr>
              <a:t>Annual</a:t>
            </a:r>
            <a:r>
              <a:rPr sz="1150" spc="-5" dirty="0">
                <a:solidFill>
                  <a:srgbClr val="333333"/>
                </a:solidFill>
                <a:latin typeface="Montserrat" panose="00000500000000000000" pitchFamily="2" charset="0"/>
                <a:cs typeface="Montserrat" panose="00000500000000000000"/>
              </a:rPr>
              <a:t> </a:t>
            </a:r>
            <a:r>
              <a:rPr sz="1150" spc="-55" dirty="0">
                <a:solidFill>
                  <a:srgbClr val="333333"/>
                </a:solidFill>
                <a:latin typeface="Montserrat" panose="00000500000000000000" pitchFamily="2" charset="0"/>
                <a:cs typeface="Montserrat" panose="00000500000000000000"/>
              </a:rPr>
              <a:t>financial</a:t>
            </a:r>
            <a:r>
              <a:rPr sz="1150" spc="-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statement</a:t>
            </a:r>
            <a:r>
              <a:rPr sz="115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audit</a:t>
            </a:r>
            <a:r>
              <a:rPr sz="1150" spc="-5" dirty="0">
                <a:solidFill>
                  <a:srgbClr val="333333"/>
                </a:solidFill>
                <a:latin typeface="Montserrat" panose="00000500000000000000" pitchFamily="2" charset="0"/>
                <a:cs typeface="Montserrat" panose="00000500000000000000"/>
              </a:rPr>
              <a:t> </a:t>
            </a:r>
            <a:r>
              <a:rPr sz="1150" spc="-85" dirty="0">
                <a:solidFill>
                  <a:srgbClr val="333333"/>
                </a:solidFill>
                <a:latin typeface="Montserrat" panose="00000500000000000000" pitchFamily="2" charset="0"/>
                <a:cs typeface="Montserrat" panose="00000500000000000000"/>
              </a:rPr>
              <a:t>by</a:t>
            </a:r>
            <a:r>
              <a:rPr sz="1150" spc="-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a</a:t>
            </a:r>
            <a:r>
              <a:rPr sz="1150"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Big</a:t>
            </a:r>
            <a:r>
              <a:rPr sz="1150" spc="-5" dirty="0">
                <a:solidFill>
                  <a:srgbClr val="333333"/>
                </a:solidFill>
                <a:latin typeface="Montserrat" panose="00000500000000000000" pitchFamily="2" charset="0"/>
                <a:cs typeface="Montserrat" panose="00000500000000000000"/>
              </a:rPr>
              <a:t> </a:t>
            </a:r>
            <a:r>
              <a:rPr sz="1150" spc="-75" dirty="0">
                <a:solidFill>
                  <a:srgbClr val="333333"/>
                </a:solidFill>
                <a:latin typeface="Montserrat" panose="00000500000000000000" pitchFamily="2" charset="0"/>
                <a:cs typeface="Montserrat" panose="00000500000000000000"/>
              </a:rPr>
              <a:t>Four</a:t>
            </a:r>
            <a:r>
              <a:rPr sz="1150" spc="-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accounting</a:t>
            </a:r>
            <a:r>
              <a:rPr sz="1150" dirty="0">
                <a:solidFill>
                  <a:srgbClr val="333333"/>
                </a:solidFill>
                <a:latin typeface="Montserrat" panose="00000500000000000000" pitchFamily="2" charset="0"/>
                <a:cs typeface="Montserrat" panose="00000500000000000000"/>
              </a:rPr>
              <a:t> </a:t>
            </a:r>
            <a:r>
              <a:rPr sz="1150" spc="-20" dirty="0">
                <a:solidFill>
                  <a:srgbClr val="333333"/>
                </a:solidFill>
                <a:latin typeface="Montserrat" panose="00000500000000000000" pitchFamily="2" charset="0"/>
                <a:cs typeface="Montserrat" panose="00000500000000000000"/>
              </a:rPr>
              <a:t>firm </a:t>
            </a:r>
            <a:r>
              <a:rPr sz="1150" spc="-70" dirty="0">
                <a:solidFill>
                  <a:srgbClr val="333333"/>
                </a:solidFill>
                <a:latin typeface="Montserrat" panose="00000500000000000000" pitchFamily="2" charset="0"/>
                <a:cs typeface="Montserrat" panose="00000500000000000000"/>
              </a:rPr>
              <a:t>Independent</a:t>
            </a:r>
            <a:r>
              <a:rPr sz="1150" spc="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fund</a:t>
            </a:r>
            <a:r>
              <a:rPr sz="1150" spc="10" dirty="0">
                <a:solidFill>
                  <a:srgbClr val="333333"/>
                </a:solidFill>
                <a:latin typeface="Montserrat" panose="00000500000000000000" pitchFamily="2" charset="0"/>
                <a:cs typeface="Montserrat" panose="00000500000000000000"/>
              </a:rPr>
              <a:t> </a:t>
            </a:r>
            <a:r>
              <a:rPr sz="1150" spc="-65" dirty="0">
                <a:solidFill>
                  <a:srgbClr val="333333"/>
                </a:solidFill>
                <a:latin typeface="Montserrat" panose="00000500000000000000" pitchFamily="2" charset="0"/>
                <a:cs typeface="Montserrat" panose="00000500000000000000"/>
              </a:rPr>
              <a:t>administration</a:t>
            </a:r>
            <a:r>
              <a:rPr sz="1150" spc="5" dirty="0">
                <a:solidFill>
                  <a:srgbClr val="333333"/>
                </a:solidFill>
                <a:latin typeface="Montserrat" panose="00000500000000000000" pitchFamily="2" charset="0"/>
                <a:cs typeface="Montserrat" panose="00000500000000000000"/>
              </a:rPr>
              <a:t> </a:t>
            </a:r>
            <a:r>
              <a:rPr sz="1150" spc="-70" dirty="0">
                <a:solidFill>
                  <a:srgbClr val="333333"/>
                </a:solidFill>
                <a:latin typeface="Montserrat" panose="00000500000000000000" pitchFamily="2" charset="0"/>
                <a:cs typeface="Montserrat" panose="00000500000000000000"/>
              </a:rPr>
              <a:t>with</a:t>
            </a:r>
            <a:r>
              <a:rPr sz="1150" spc="10" dirty="0">
                <a:solidFill>
                  <a:srgbClr val="333333"/>
                </a:solidFill>
                <a:latin typeface="Montserrat" panose="00000500000000000000" pitchFamily="2" charset="0"/>
                <a:cs typeface="Montserrat" panose="00000500000000000000"/>
              </a:rPr>
              <a:t> </a:t>
            </a:r>
            <a:r>
              <a:rPr sz="1150" spc="-100" dirty="0">
                <a:solidFill>
                  <a:srgbClr val="333333"/>
                </a:solidFill>
                <a:latin typeface="Montserrat" panose="00000500000000000000" pitchFamily="2" charset="0"/>
                <a:cs typeface="Montserrat" panose="00000500000000000000"/>
              </a:rPr>
              <a:t>NAV</a:t>
            </a:r>
            <a:r>
              <a:rPr sz="1150" spc="5" dirty="0">
                <a:solidFill>
                  <a:srgbClr val="333333"/>
                </a:solidFill>
                <a:latin typeface="Montserrat" panose="00000500000000000000" pitchFamily="2" charset="0"/>
                <a:cs typeface="Montserrat" panose="00000500000000000000"/>
              </a:rPr>
              <a:t> </a:t>
            </a:r>
            <a:r>
              <a:rPr sz="1150" spc="-60" dirty="0">
                <a:solidFill>
                  <a:srgbClr val="333333"/>
                </a:solidFill>
                <a:latin typeface="Montserrat" panose="00000500000000000000" pitchFamily="2" charset="0"/>
                <a:cs typeface="Montserrat" panose="00000500000000000000"/>
              </a:rPr>
              <a:t>calculation</a:t>
            </a:r>
            <a:r>
              <a:rPr sz="1150" spc="10" dirty="0">
                <a:solidFill>
                  <a:srgbClr val="333333"/>
                </a:solidFill>
                <a:latin typeface="Montserrat" panose="00000500000000000000" pitchFamily="2" charset="0"/>
                <a:cs typeface="Montserrat" panose="00000500000000000000"/>
              </a:rPr>
              <a:t> </a:t>
            </a:r>
            <a:r>
              <a:rPr sz="1150" spc="-25" dirty="0">
                <a:solidFill>
                  <a:srgbClr val="333333"/>
                </a:solidFill>
                <a:latin typeface="Montserrat" panose="00000500000000000000" pitchFamily="2" charset="0"/>
                <a:cs typeface="Montserrat" panose="00000500000000000000"/>
              </a:rPr>
              <a:t>services</a:t>
            </a:r>
            <a:endParaRPr sz="1150" dirty="0">
              <a:latin typeface="Montserrat" panose="00000500000000000000" pitchFamily="2" charset="0"/>
              <a:cs typeface="Montserrat" panose="00000500000000000000"/>
            </a:endParaRPr>
          </a:p>
        </p:txBody>
      </p:sp>
      <p:pic>
        <p:nvPicPr>
          <p:cNvPr id="30" name="object 30"/>
          <p:cNvPicPr/>
          <p:nvPr/>
        </p:nvPicPr>
        <p:blipFill>
          <a:blip r:embed="rId7" cstate="print"/>
          <a:stretch>
            <a:fillRect/>
          </a:stretch>
        </p:blipFill>
        <p:spPr>
          <a:xfrm>
            <a:off x="892369" y="5450773"/>
            <a:ext cx="167286" cy="133350"/>
          </a:xfrm>
          <a:prstGeom prst="rect">
            <a:avLst/>
          </a:prstGeom>
        </p:spPr>
      </p:pic>
      <p:pic>
        <p:nvPicPr>
          <p:cNvPr id="1026" name="Picture 2" descr="Cayman Islands Monetary Authority"/>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77203" y="2442602"/>
            <a:ext cx="651550" cy="6288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證監會Securities and Futures Commission | Hong Kong Hong Kon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63320" y="3771015"/>
            <a:ext cx="1279316" cy="1047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2204"/>
            <a:ext cx="12192001" cy="64150"/>
          </a:xfrm>
          <a:custGeom>
            <a:avLst/>
            <a:gdLst/>
            <a:ahLst/>
            <a:cxnLst/>
            <a:rect l="l" t="t" r="r" b="b"/>
            <a:pathLst>
              <a:path w="11969115" h="74930">
                <a:moveTo>
                  <a:pt x="11968585" y="74803"/>
                </a:moveTo>
                <a:lnTo>
                  <a:pt x="0" y="74803"/>
                </a:lnTo>
                <a:lnTo>
                  <a:pt x="0" y="0"/>
                </a:lnTo>
                <a:lnTo>
                  <a:pt x="11968585" y="0"/>
                </a:lnTo>
                <a:lnTo>
                  <a:pt x="11968585" y="74803"/>
                </a:lnTo>
                <a:close/>
              </a:path>
            </a:pathLst>
          </a:custGeom>
          <a:solidFill>
            <a:srgbClr val="C7B187"/>
          </a:solidFill>
        </p:spPr>
        <p:txBody>
          <a:bodyPr wrap="square" lIns="0" tIns="0" rIns="0" bIns="0" rtlCol="0"/>
          <a:lstStyle/>
          <a:p>
            <a:endParaRPr/>
          </a:p>
        </p:txBody>
      </p:sp>
      <p:sp>
        <p:nvSpPr>
          <p:cNvPr id="3" name="object 3"/>
          <p:cNvSpPr txBox="1"/>
          <p:nvPr/>
        </p:nvSpPr>
        <p:spPr>
          <a:xfrm>
            <a:off x="891373" y="348709"/>
            <a:ext cx="8568046" cy="1715213"/>
          </a:xfrm>
          <a:prstGeom prst="rect">
            <a:avLst/>
          </a:prstGeom>
        </p:spPr>
        <p:txBody>
          <a:bodyPr vert="horz" wrap="square" lIns="0" tIns="212725" rIns="0" bIns="0" rtlCol="0">
            <a:spAutoFit/>
          </a:bodyPr>
          <a:lstStyle/>
          <a:p>
            <a:pPr marL="12700">
              <a:lnSpc>
                <a:spcPct val="100000"/>
              </a:lnSpc>
              <a:spcBef>
                <a:spcPts val="1675"/>
              </a:spcBef>
            </a:pPr>
            <a:r>
              <a:rPr sz="2800" b="1" spc="-155" dirty="0">
                <a:solidFill>
                  <a:srgbClr val="333333"/>
                </a:solidFill>
                <a:latin typeface="Montserrat SemiBold" panose="00000700000000000000" pitchFamily="2" charset="0"/>
                <a:cs typeface="Montserrat SemiBold" panose="00000700000000000000"/>
              </a:rPr>
              <a:t>Contact</a:t>
            </a:r>
            <a:r>
              <a:rPr sz="2800" b="1" spc="-85" dirty="0">
                <a:solidFill>
                  <a:srgbClr val="333333"/>
                </a:solidFill>
                <a:latin typeface="Montserrat SemiBold" panose="00000700000000000000" pitchFamily="2" charset="0"/>
                <a:cs typeface="Montserrat SemiBold" panose="00000700000000000000"/>
              </a:rPr>
              <a:t> </a:t>
            </a:r>
            <a:r>
              <a:rPr sz="2800" b="1" spc="-125" dirty="0">
                <a:solidFill>
                  <a:srgbClr val="333333"/>
                </a:solidFill>
                <a:latin typeface="Montserrat SemiBold" panose="00000700000000000000" pitchFamily="2" charset="0"/>
                <a:cs typeface="Montserrat SemiBold" panose="00000700000000000000"/>
              </a:rPr>
              <a:t>&amp;</a:t>
            </a:r>
            <a:r>
              <a:rPr sz="2800" b="1" spc="-85" dirty="0">
                <a:solidFill>
                  <a:srgbClr val="333333"/>
                </a:solidFill>
                <a:latin typeface="Montserrat SemiBold" panose="00000700000000000000" pitchFamily="2" charset="0"/>
                <a:cs typeface="Montserrat SemiBold" panose="00000700000000000000"/>
              </a:rPr>
              <a:t> </a:t>
            </a:r>
            <a:r>
              <a:rPr sz="2800" b="1" spc="-145" dirty="0">
                <a:solidFill>
                  <a:srgbClr val="333333"/>
                </a:solidFill>
                <a:latin typeface="Montserrat SemiBold" panose="00000700000000000000" pitchFamily="2" charset="0"/>
                <a:cs typeface="Montserrat SemiBold" panose="00000700000000000000"/>
              </a:rPr>
              <a:t>Next</a:t>
            </a:r>
            <a:r>
              <a:rPr sz="2800" b="1" spc="-85" dirty="0">
                <a:solidFill>
                  <a:srgbClr val="333333"/>
                </a:solidFill>
                <a:latin typeface="Montserrat SemiBold" panose="00000700000000000000" pitchFamily="2" charset="0"/>
                <a:cs typeface="Montserrat SemiBold" panose="00000700000000000000"/>
              </a:rPr>
              <a:t> </a:t>
            </a:r>
            <a:r>
              <a:rPr sz="2800" b="1" spc="-10" dirty="0">
                <a:solidFill>
                  <a:srgbClr val="333333"/>
                </a:solidFill>
                <a:latin typeface="Montserrat SemiBold" panose="00000700000000000000" pitchFamily="2" charset="0"/>
                <a:cs typeface="Montserrat SemiBold" panose="00000700000000000000"/>
              </a:rPr>
              <a:t>Steps</a:t>
            </a:r>
            <a:endParaRPr sz="2800" dirty="0">
              <a:latin typeface="Montserrat SemiBold" panose="00000700000000000000" pitchFamily="2" charset="0"/>
              <a:cs typeface="Montserrat SemiBold" panose="00000700000000000000"/>
            </a:endParaRPr>
          </a:p>
          <a:p>
            <a:pPr marL="12700">
              <a:lnSpc>
                <a:spcPct val="100000"/>
              </a:lnSpc>
              <a:spcBef>
                <a:spcPts val="715"/>
              </a:spcBef>
            </a:pPr>
            <a:r>
              <a:rPr sz="1450" spc="-85" dirty="0">
                <a:solidFill>
                  <a:srgbClr val="C7B187"/>
                </a:solidFill>
                <a:latin typeface="Montserrat" panose="00000500000000000000"/>
                <a:cs typeface="Montserrat" panose="00000500000000000000"/>
              </a:rPr>
              <a:t>Begin</a:t>
            </a:r>
            <a:r>
              <a:rPr sz="1450" spc="-15" dirty="0">
                <a:solidFill>
                  <a:srgbClr val="C7B187"/>
                </a:solidFill>
                <a:latin typeface="Montserrat" panose="00000500000000000000"/>
                <a:cs typeface="Montserrat" panose="00000500000000000000"/>
              </a:rPr>
              <a:t> </a:t>
            </a:r>
            <a:r>
              <a:rPr sz="1450" spc="-100" dirty="0">
                <a:solidFill>
                  <a:srgbClr val="C7B187"/>
                </a:solidFill>
                <a:latin typeface="Montserrat" panose="00000500000000000000"/>
                <a:cs typeface="Montserrat" panose="00000500000000000000"/>
              </a:rPr>
              <a:t>Your</a:t>
            </a:r>
            <a:r>
              <a:rPr sz="1450" spc="-10"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Investment</a:t>
            </a:r>
            <a:r>
              <a:rPr sz="1450" spc="-15"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Journey</a:t>
            </a:r>
            <a:r>
              <a:rPr sz="1450" spc="-10" dirty="0">
                <a:solidFill>
                  <a:srgbClr val="C7B187"/>
                </a:solidFill>
                <a:latin typeface="Montserrat" panose="00000500000000000000"/>
                <a:cs typeface="Montserrat" panose="00000500000000000000"/>
              </a:rPr>
              <a:t> </a:t>
            </a:r>
            <a:r>
              <a:rPr sz="1450" spc="-85" dirty="0">
                <a:solidFill>
                  <a:srgbClr val="C7B187"/>
                </a:solidFill>
                <a:latin typeface="Montserrat" panose="00000500000000000000"/>
                <a:cs typeface="Montserrat" panose="00000500000000000000"/>
              </a:rPr>
              <a:t>with</a:t>
            </a:r>
            <a:r>
              <a:rPr sz="1450" spc="-15"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River</a:t>
            </a:r>
            <a:r>
              <a:rPr sz="1450" spc="-10" dirty="0">
                <a:solidFill>
                  <a:srgbClr val="C7B187"/>
                </a:solidFill>
                <a:latin typeface="Montserrat" panose="00000500000000000000"/>
                <a:cs typeface="Montserrat" panose="00000500000000000000"/>
              </a:rPr>
              <a:t> </a:t>
            </a:r>
            <a:r>
              <a:rPr sz="1450" spc="-85" dirty="0">
                <a:solidFill>
                  <a:srgbClr val="C7B187"/>
                </a:solidFill>
                <a:latin typeface="Montserrat" panose="00000500000000000000"/>
                <a:cs typeface="Montserrat" panose="00000500000000000000"/>
              </a:rPr>
              <a:t>Delta</a:t>
            </a:r>
            <a:r>
              <a:rPr sz="1450" spc="-1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Fund</a:t>
            </a:r>
            <a:endParaRPr lang="en-US" sz="1450" spc="-20" dirty="0">
              <a:solidFill>
                <a:srgbClr val="C7B187"/>
              </a:solidFill>
              <a:latin typeface="Montserrat" panose="00000500000000000000"/>
              <a:cs typeface="Montserrat" panose="00000500000000000000"/>
            </a:endParaRPr>
          </a:p>
          <a:p>
            <a:pPr marL="12700">
              <a:lnSpc>
                <a:spcPct val="100000"/>
              </a:lnSpc>
              <a:spcBef>
                <a:spcPts val="715"/>
              </a:spcBef>
            </a:pPr>
            <a:endParaRPr lang="en-US" sz="1300" spc="-20" dirty="0">
              <a:solidFill>
                <a:srgbClr val="C7B187"/>
              </a:solidFill>
              <a:latin typeface="Montserrat" panose="00000500000000000000"/>
              <a:cs typeface="Montserrat" panose="00000500000000000000"/>
            </a:endParaRPr>
          </a:p>
          <a:p>
            <a:pPr marL="12700">
              <a:lnSpc>
                <a:spcPct val="100000"/>
              </a:lnSpc>
              <a:spcBef>
                <a:spcPts val="715"/>
              </a:spcBef>
            </a:pPr>
            <a:endParaRPr sz="1300" dirty="0">
              <a:latin typeface="Montserrat" panose="00000500000000000000"/>
              <a:cs typeface="Montserrat" panose="00000500000000000000"/>
            </a:endParaRPr>
          </a:p>
          <a:p>
            <a:pPr>
              <a:lnSpc>
                <a:spcPct val="100000"/>
              </a:lnSpc>
              <a:spcBef>
                <a:spcPts val="40"/>
              </a:spcBef>
            </a:pPr>
            <a:endParaRPr lang="en-US" sz="1150" dirty="0">
              <a:latin typeface="Montserrat" panose="00000500000000000000"/>
              <a:cs typeface="Montserrat" panose="00000500000000000000"/>
            </a:endParaRPr>
          </a:p>
        </p:txBody>
      </p:sp>
      <p:sp>
        <p:nvSpPr>
          <p:cNvPr id="55" name="Holder 6"/>
          <p:cNvSpPr txBox="1"/>
          <p:nvPr/>
        </p:nvSpPr>
        <p:spPr>
          <a:xfrm>
            <a:off x="5836920" y="6400006"/>
            <a:ext cx="378928" cy="307777"/>
          </a:xfrm>
          <a:prstGeom prst="rect">
            <a:avLst/>
          </a:prstGeom>
        </p:spPr>
        <p:txBody>
          <a:bodyPr wrap="square" lIns="0" tIns="0" rIns="0" bIns="0">
            <a:spAutoFit/>
          </a:bodyPr>
          <a:lstStyle>
            <a:defPPr>
              <a:defRPr kern="0"/>
            </a:defPPr>
            <a:lvl1pPr algn="r">
              <a:defRPr sz="1000">
                <a:solidFill>
                  <a:schemeClr val="tx1">
                    <a:tint val="75000"/>
                  </a:schemeClr>
                </a:solidFill>
              </a:defRPr>
            </a:lvl1pPr>
          </a:lstStyle>
          <a:p>
            <a:fld id="{B6F15528-21DE-4FAA-801E-634DDDAF4B2B}" type="slidenum">
              <a:rPr lang="en-US" smtClean="0"/>
              <a:t>22</a:t>
            </a:fld>
            <a:endParaRPr lang="en-US" dirty="0"/>
          </a:p>
        </p:txBody>
      </p:sp>
      <p:pic>
        <p:nvPicPr>
          <p:cNvPr id="4" name="Picture 3"/>
          <p:cNvPicPr>
            <a:picLocks noChangeAspect="1"/>
          </p:cNvPicPr>
          <p:nvPr/>
        </p:nvPicPr>
        <p:blipFill>
          <a:blip r:embed="rId2"/>
          <a:stretch>
            <a:fillRect/>
          </a:stretch>
        </p:blipFill>
        <p:spPr>
          <a:xfrm>
            <a:off x="9067800" y="242015"/>
            <a:ext cx="2971800" cy="436446"/>
          </a:xfrm>
          <a:prstGeom prst="rect">
            <a:avLst/>
          </a:prstGeom>
        </p:spPr>
      </p:pic>
      <p:sp>
        <p:nvSpPr>
          <p:cNvPr id="6" name="object 4"/>
          <p:cNvSpPr/>
          <p:nvPr/>
        </p:nvSpPr>
        <p:spPr>
          <a:xfrm>
            <a:off x="881848" y="1993456"/>
            <a:ext cx="3400425" cy="38100"/>
          </a:xfrm>
          <a:custGeom>
            <a:avLst/>
            <a:gdLst/>
            <a:ahLst/>
            <a:cxnLst/>
            <a:rect l="l" t="t" r="r" b="b"/>
            <a:pathLst>
              <a:path w="3400425" h="38100">
                <a:moveTo>
                  <a:pt x="3400424" y="38099"/>
                </a:moveTo>
                <a:lnTo>
                  <a:pt x="0" y="38099"/>
                </a:lnTo>
                <a:lnTo>
                  <a:pt x="697" y="30498"/>
                </a:lnTo>
                <a:lnTo>
                  <a:pt x="30498" y="697"/>
                </a:lnTo>
                <a:lnTo>
                  <a:pt x="38099" y="0"/>
                </a:lnTo>
                <a:lnTo>
                  <a:pt x="3362324" y="0"/>
                </a:lnTo>
                <a:lnTo>
                  <a:pt x="3397634" y="23473"/>
                </a:lnTo>
                <a:lnTo>
                  <a:pt x="3400424" y="380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7" name="object 5"/>
          <p:cNvSpPr/>
          <p:nvPr/>
        </p:nvSpPr>
        <p:spPr>
          <a:xfrm>
            <a:off x="1110448" y="2260156"/>
            <a:ext cx="342900" cy="342900"/>
          </a:xfrm>
          <a:custGeom>
            <a:avLst/>
            <a:gdLst/>
            <a:ahLst/>
            <a:cxnLst/>
            <a:rect l="l" t="t" r="r" b="b"/>
            <a:pathLst>
              <a:path w="342900" h="342900">
                <a:moveTo>
                  <a:pt x="171449" y="342899"/>
                </a:moveTo>
                <a:lnTo>
                  <a:pt x="129780" y="337760"/>
                </a:lnTo>
                <a:lnTo>
                  <a:pt x="90627" y="322656"/>
                </a:lnTo>
                <a:lnTo>
                  <a:pt x="56317" y="298493"/>
                </a:lnTo>
                <a:lnTo>
                  <a:pt x="28894" y="266702"/>
                </a:lnTo>
                <a:lnTo>
                  <a:pt x="10017" y="229200"/>
                </a:lnTo>
                <a:lnTo>
                  <a:pt x="823" y="188255"/>
                </a:lnTo>
                <a:lnTo>
                  <a:pt x="0" y="171449"/>
                </a:lnTo>
                <a:lnTo>
                  <a:pt x="205" y="163026"/>
                </a:lnTo>
                <a:lnTo>
                  <a:pt x="7380" y="121679"/>
                </a:lnTo>
                <a:lnTo>
                  <a:pt x="24386" y="83314"/>
                </a:lnTo>
                <a:lnTo>
                  <a:pt x="50216" y="50216"/>
                </a:lnTo>
                <a:lnTo>
                  <a:pt x="83315" y="24386"/>
                </a:lnTo>
                <a:lnTo>
                  <a:pt x="121679" y="7380"/>
                </a:lnTo>
                <a:lnTo>
                  <a:pt x="163027" y="205"/>
                </a:lnTo>
                <a:lnTo>
                  <a:pt x="171449" y="0"/>
                </a:lnTo>
                <a:lnTo>
                  <a:pt x="179872" y="205"/>
                </a:lnTo>
                <a:lnTo>
                  <a:pt x="221219" y="7380"/>
                </a:lnTo>
                <a:lnTo>
                  <a:pt x="259584" y="24386"/>
                </a:lnTo>
                <a:lnTo>
                  <a:pt x="292683" y="50216"/>
                </a:lnTo>
                <a:lnTo>
                  <a:pt x="318513" y="83314"/>
                </a:lnTo>
                <a:lnTo>
                  <a:pt x="335519" y="121679"/>
                </a:lnTo>
                <a:lnTo>
                  <a:pt x="342694" y="163026"/>
                </a:lnTo>
                <a:lnTo>
                  <a:pt x="342899" y="171449"/>
                </a:lnTo>
                <a:lnTo>
                  <a:pt x="342694" y="179872"/>
                </a:lnTo>
                <a:lnTo>
                  <a:pt x="335519" y="221219"/>
                </a:lnTo>
                <a:lnTo>
                  <a:pt x="318513" y="259584"/>
                </a:lnTo>
                <a:lnTo>
                  <a:pt x="292683" y="292683"/>
                </a:lnTo>
                <a:lnTo>
                  <a:pt x="259584" y="318513"/>
                </a:lnTo>
                <a:lnTo>
                  <a:pt x="221219" y="335518"/>
                </a:lnTo>
                <a:lnTo>
                  <a:pt x="179872" y="342693"/>
                </a:lnTo>
                <a:lnTo>
                  <a:pt x="171449" y="3428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8" name="object 6"/>
          <p:cNvSpPr txBox="1"/>
          <p:nvPr/>
        </p:nvSpPr>
        <p:spPr>
          <a:xfrm>
            <a:off x="1097749" y="2294843"/>
            <a:ext cx="2495550" cy="897890"/>
          </a:xfrm>
          <a:prstGeom prst="rect">
            <a:avLst/>
          </a:prstGeom>
        </p:spPr>
        <p:txBody>
          <a:bodyPr vert="horz" wrap="square" lIns="0" tIns="12700" rIns="0" bIns="0" rtlCol="0">
            <a:spAutoFit/>
          </a:bodyPr>
          <a:lstStyle/>
          <a:p>
            <a:pPr marL="135255">
              <a:spcBef>
                <a:spcPts val="100"/>
              </a:spcBef>
              <a:tabLst>
                <a:tab pos="507365" algn="l"/>
              </a:tabLst>
            </a:pPr>
            <a:r>
              <a:rPr sz="1450" spc="-50" dirty="0">
                <a:solidFill>
                  <a:schemeClr val="tx1"/>
                </a:solidFill>
                <a:latin typeface="Montserrat" panose="00000500000000000000" pitchFamily="2" charset="0"/>
                <a:cs typeface="Noto Sans JP Medium"/>
              </a:rPr>
              <a:t>1</a:t>
            </a:r>
            <a:r>
              <a:rPr sz="1450" dirty="0">
                <a:solidFill>
                  <a:schemeClr val="tx1"/>
                </a:solidFill>
                <a:latin typeface="Montserrat" panose="00000500000000000000" pitchFamily="2" charset="0"/>
                <a:cs typeface="Noto Sans JP Medium"/>
              </a:rPr>
              <a:t>	</a:t>
            </a:r>
            <a:r>
              <a:rPr sz="2250" spc="-97" baseline="2000" dirty="0">
                <a:solidFill>
                  <a:schemeClr val="tx1"/>
                </a:solidFill>
                <a:latin typeface="Montserrat" panose="00000500000000000000" pitchFamily="2" charset="0"/>
                <a:cs typeface="Roboto Medium"/>
              </a:rPr>
              <a:t>Initial</a:t>
            </a:r>
            <a:r>
              <a:rPr sz="2250" spc="22" baseline="2000" dirty="0">
                <a:solidFill>
                  <a:schemeClr val="tx1"/>
                </a:solidFill>
                <a:latin typeface="Montserrat" panose="00000500000000000000" pitchFamily="2" charset="0"/>
                <a:cs typeface="Roboto Medium"/>
              </a:rPr>
              <a:t> </a:t>
            </a:r>
            <a:r>
              <a:rPr sz="2250" spc="-15" baseline="2000" dirty="0">
                <a:solidFill>
                  <a:schemeClr val="tx1"/>
                </a:solidFill>
                <a:latin typeface="Montserrat" panose="00000500000000000000" pitchFamily="2" charset="0"/>
                <a:cs typeface="Roboto Medium"/>
              </a:rPr>
              <a:t>Consultation</a:t>
            </a:r>
            <a:endParaRPr sz="2250" baseline="2000" dirty="0">
              <a:solidFill>
                <a:schemeClr val="tx1"/>
              </a:solidFill>
              <a:latin typeface="Montserrat" panose="00000500000000000000" pitchFamily="2" charset="0"/>
              <a:cs typeface="Roboto Medium"/>
            </a:endParaRPr>
          </a:p>
          <a:p>
            <a:pPr marL="12700" marR="5080">
              <a:lnSpc>
                <a:spcPct val="115000"/>
              </a:lnSpc>
              <a:spcBef>
                <a:spcPts val="1460"/>
              </a:spcBef>
            </a:pPr>
            <a:r>
              <a:rPr sz="1300" spc="-55" dirty="0">
                <a:solidFill>
                  <a:srgbClr val="374050"/>
                </a:solidFill>
                <a:latin typeface="Montserrat" panose="00000500000000000000" pitchFamily="2" charset="0"/>
                <a:cs typeface="Roboto" panose="02000000000000000000"/>
              </a:rPr>
              <a:t>Understand</a:t>
            </a:r>
            <a:r>
              <a:rPr sz="1300" spc="-1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your</a:t>
            </a:r>
            <a:r>
              <a:rPr sz="1300" spc="-10"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portfolio</a:t>
            </a:r>
            <a:r>
              <a:rPr sz="1300" spc="-10"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needs</a:t>
            </a:r>
            <a:r>
              <a:rPr sz="1300" spc="-10"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and </a:t>
            </a:r>
            <a:r>
              <a:rPr sz="1300" spc="-50" dirty="0">
                <a:solidFill>
                  <a:srgbClr val="374050"/>
                </a:solidFill>
                <a:latin typeface="Montserrat" panose="00000500000000000000" pitchFamily="2" charset="0"/>
                <a:cs typeface="Roboto" panose="02000000000000000000"/>
              </a:rPr>
              <a:t>diversification</a:t>
            </a:r>
            <a:r>
              <a:rPr sz="1300" spc="20" dirty="0">
                <a:solidFill>
                  <a:srgbClr val="374050"/>
                </a:solidFill>
                <a:latin typeface="Montserrat" panose="00000500000000000000" pitchFamily="2" charset="0"/>
                <a:cs typeface="Roboto" panose="02000000000000000000"/>
              </a:rPr>
              <a:t> </a:t>
            </a:r>
            <a:r>
              <a:rPr sz="1300" spc="-20" dirty="0">
                <a:solidFill>
                  <a:srgbClr val="374050"/>
                </a:solidFill>
                <a:latin typeface="Montserrat" panose="00000500000000000000" pitchFamily="2" charset="0"/>
                <a:cs typeface="Roboto" panose="02000000000000000000"/>
              </a:rPr>
              <a:t>goals</a:t>
            </a:r>
            <a:endParaRPr sz="1300" dirty="0">
              <a:latin typeface="Montserrat" panose="00000500000000000000" pitchFamily="2" charset="0"/>
              <a:cs typeface="Roboto" panose="02000000000000000000"/>
            </a:endParaRPr>
          </a:p>
        </p:txBody>
      </p:sp>
      <p:sp>
        <p:nvSpPr>
          <p:cNvPr id="9" name="object 7"/>
          <p:cNvSpPr/>
          <p:nvPr/>
        </p:nvSpPr>
        <p:spPr>
          <a:xfrm>
            <a:off x="3560873" y="2240186"/>
            <a:ext cx="382905" cy="304800"/>
          </a:xfrm>
          <a:custGeom>
            <a:avLst/>
            <a:gdLst/>
            <a:ahLst/>
            <a:cxnLst/>
            <a:rect l="l" t="t" r="r" b="b"/>
            <a:pathLst>
              <a:path w="382904" h="304800">
                <a:moveTo>
                  <a:pt x="10358" y="209549"/>
                </a:moveTo>
                <a:lnTo>
                  <a:pt x="6250" y="209549"/>
                </a:lnTo>
                <a:lnTo>
                  <a:pt x="2619" y="206811"/>
                </a:lnTo>
                <a:lnTo>
                  <a:pt x="0" y="199072"/>
                </a:lnTo>
                <a:lnTo>
                  <a:pt x="1428" y="194786"/>
                </a:lnTo>
                <a:lnTo>
                  <a:pt x="4702" y="192345"/>
                </a:lnTo>
                <a:lnTo>
                  <a:pt x="6072" y="191273"/>
                </a:lnTo>
                <a:lnTo>
                  <a:pt x="8036" y="189547"/>
                </a:lnTo>
                <a:lnTo>
                  <a:pt x="10179" y="187582"/>
                </a:lnTo>
                <a:lnTo>
                  <a:pt x="13096" y="184725"/>
                </a:lnTo>
                <a:lnTo>
                  <a:pt x="15954" y="181034"/>
                </a:lnTo>
                <a:lnTo>
                  <a:pt x="19228" y="176867"/>
                </a:lnTo>
                <a:lnTo>
                  <a:pt x="22324" y="171926"/>
                </a:lnTo>
                <a:lnTo>
                  <a:pt x="24407" y="166330"/>
                </a:lnTo>
                <a:lnTo>
                  <a:pt x="14470" y="152635"/>
                </a:lnTo>
                <a:lnTo>
                  <a:pt x="7061" y="137673"/>
                </a:lnTo>
                <a:lnTo>
                  <a:pt x="2432" y="121651"/>
                </a:lnTo>
                <a:lnTo>
                  <a:pt x="921" y="105701"/>
                </a:lnTo>
                <a:lnTo>
                  <a:pt x="843" y="104730"/>
                </a:lnTo>
                <a:lnTo>
                  <a:pt x="10562" y="63992"/>
                </a:lnTo>
                <a:lnTo>
                  <a:pt x="37095" y="30688"/>
                </a:lnTo>
                <a:lnTo>
                  <a:pt x="76453" y="8233"/>
                </a:lnTo>
                <a:lnTo>
                  <a:pt x="124658" y="0"/>
                </a:lnTo>
                <a:lnTo>
                  <a:pt x="172862" y="8233"/>
                </a:lnTo>
                <a:lnTo>
                  <a:pt x="212221" y="30688"/>
                </a:lnTo>
                <a:lnTo>
                  <a:pt x="238754" y="63992"/>
                </a:lnTo>
                <a:lnTo>
                  <a:pt x="248472" y="104730"/>
                </a:lnTo>
                <a:lnTo>
                  <a:pt x="248425" y="105017"/>
                </a:lnTo>
                <a:lnTo>
                  <a:pt x="238754" y="145557"/>
                </a:lnTo>
                <a:lnTo>
                  <a:pt x="212221" y="178861"/>
                </a:lnTo>
                <a:lnTo>
                  <a:pt x="183369" y="195322"/>
                </a:lnTo>
                <a:lnTo>
                  <a:pt x="62388" y="195322"/>
                </a:lnTo>
                <a:lnTo>
                  <a:pt x="57923" y="197703"/>
                </a:lnTo>
                <a:lnTo>
                  <a:pt x="20077" y="208964"/>
                </a:lnTo>
                <a:lnTo>
                  <a:pt x="10358" y="209549"/>
                </a:lnTo>
                <a:close/>
              </a:path>
              <a:path w="382904" h="304800">
                <a:moveTo>
                  <a:pt x="258008" y="304799"/>
                </a:moveTo>
                <a:lnTo>
                  <a:pt x="217382" y="299029"/>
                </a:lnTo>
                <a:lnTo>
                  <a:pt x="182411" y="283011"/>
                </a:lnTo>
                <a:lnTo>
                  <a:pt x="155397" y="258689"/>
                </a:lnTo>
                <a:lnTo>
                  <a:pt x="138648" y="228004"/>
                </a:lnTo>
                <a:lnTo>
                  <a:pt x="188271" y="215614"/>
                </a:lnTo>
                <a:lnTo>
                  <a:pt x="229299" y="189205"/>
                </a:lnTo>
                <a:lnTo>
                  <a:pt x="257223" y="151387"/>
                </a:lnTo>
                <a:lnTo>
                  <a:pt x="267328" y="105701"/>
                </a:lnTo>
                <a:lnTo>
                  <a:pt x="267354" y="98524"/>
                </a:lnTo>
                <a:lnTo>
                  <a:pt x="267116" y="95488"/>
                </a:lnTo>
                <a:lnTo>
                  <a:pt x="312080" y="105701"/>
                </a:lnTo>
                <a:lnTo>
                  <a:pt x="348488" y="128483"/>
                </a:lnTo>
                <a:lnTo>
                  <a:pt x="372874" y="160886"/>
                </a:lnTo>
                <a:lnTo>
                  <a:pt x="381773" y="199965"/>
                </a:lnTo>
                <a:lnTo>
                  <a:pt x="380294" y="215614"/>
                </a:lnTo>
                <a:lnTo>
                  <a:pt x="380174" y="216875"/>
                </a:lnTo>
                <a:lnTo>
                  <a:pt x="375545" y="232908"/>
                </a:lnTo>
                <a:lnTo>
                  <a:pt x="368136" y="247859"/>
                </a:lnTo>
                <a:lnTo>
                  <a:pt x="358199" y="261520"/>
                </a:lnTo>
                <a:lnTo>
                  <a:pt x="360283" y="267057"/>
                </a:lnTo>
                <a:lnTo>
                  <a:pt x="363378" y="272057"/>
                </a:lnTo>
                <a:lnTo>
                  <a:pt x="366652" y="276224"/>
                </a:lnTo>
                <a:lnTo>
                  <a:pt x="369510" y="279915"/>
                </a:lnTo>
                <a:lnTo>
                  <a:pt x="372427" y="282773"/>
                </a:lnTo>
                <a:lnTo>
                  <a:pt x="374570" y="284737"/>
                </a:lnTo>
                <a:lnTo>
                  <a:pt x="375642" y="285749"/>
                </a:lnTo>
                <a:lnTo>
                  <a:pt x="377428" y="287178"/>
                </a:lnTo>
                <a:lnTo>
                  <a:pt x="381238" y="289976"/>
                </a:lnTo>
                <a:lnTo>
                  <a:pt x="381428" y="290572"/>
                </a:lnTo>
                <a:lnTo>
                  <a:pt x="320337" y="290572"/>
                </a:lnTo>
                <a:lnTo>
                  <a:pt x="306061" y="296612"/>
                </a:lnTo>
                <a:lnTo>
                  <a:pt x="290825" y="301079"/>
                </a:lnTo>
                <a:lnTo>
                  <a:pt x="274762" y="303849"/>
                </a:lnTo>
                <a:lnTo>
                  <a:pt x="258008" y="304799"/>
                </a:lnTo>
                <a:close/>
              </a:path>
              <a:path w="382904" h="304800">
                <a:moveTo>
                  <a:pt x="124658" y="209549"/>
                </a:moveTo>
                <a:lnTo>
                  <a:pt x="107905" y="208599"/>
                </a:lnTo>
                <a:lnTo>
                  <a:pt x="91849" y="205829"/>
                </a:lnTo>
                <a:lnTo>
                  <a:pt x="76521" y="201316"/>
                </a:lnTo>
                <a:lnTo>
                  <a:pt x="62388" y="195322"/>
                </a:lnTo>
                <a:lnTo>
                  <a:pt x="183369" y="195322"/>
                </a:lnTo>
                <a:lnTo>
                  <a:pt x="172862" y="201316"/>
                </a:lnTo>
                <a:lnTo>
                  <a:pt x="124658" y="209549"/>
                </a:lnTo>
                <a:close/>
              </a:path>
              <a:path w="382904" h="304800">
                <a:moveTo>
                  <a:pt x="376416" y="304799"/>
                </a:moveTo>
                <a:lnTo>
                  <a:pt x="372308" y="304799"/>
                </a:lnTo>
                <a:lnTo>
                  <a:pt x="362589" y="304214"/>
                </a:lnTo>
                <a:lnTo>
                  <a:pt x="324802" y="292953"/>
                </a:lnTo>
                <a:lnTo>
                  <a:pt x="320337" y="290572"/>
                </a:lnTo>
                <a:lnTo>
                  <a:pt x="381428" y="290572"/>
                </a:lnTo>
                <a:lnTo>
                  <a:pt x="382607" y="294262"/>
                </a:lnTo>
                <a:lnTo>
                  <a:pt x="380107" y="302121"/>
                </a:lnTo>
                <a:lnTo>
                  <a:pt x="376416" y="3047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10" name="object 8"/>
          <p:cNvSpPr/>
          <p:nvPr/>
        </p:nvSpPr>
        <p:spPr>
          <a:xfrm>
            <a:off x="4510873" y="1993456"/>
            <a:ext cx="3409950" cy="38100"/>
          </a:xfrm>
          <a:custGeom>
            <a:avLst/>
            <a:gdLst/>
            <a:ahLst/>
            <a:cxnLst/>
            <a:rect l="l" t="t" r="r" b="b"/>
            <a:pathLst>
              <a:path w="3409950" h="38100">
                <a:moveTo>
                  <a:pt x="3409949" y="38099"/>
                </a:moveTo>
                <a:lnTo>
                  <a:pt x="0" y="38099"/>
                </a:lnTo>
                <a:lnTo>
                  <a:pt x="697" y="30498"/>
                </a:lnTo>
                <a:lnTo>
                  <a:pt x="30498" y="697"/>
                </a:lnTo>
                <a:lnTo>
                  <a:pt x="38099" y="0"/>
                </a:lnTo>
                <a:lnTo>
                  <a:pt x="3371849" y="0"/>
                </a:lnTo>
                <a:lnTo>
                  <a:pt x="3407159" y="23473"/>
                </a:lnTo>
                <a:lnTo>
                  <a:pt x="3409949" y="380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11" name="object 9"/>
          <p:cNvSpPr/>
          <p:nvPr/>
        </p:nvSpPr>
        <p:spPr>
          <a:xfrm>
            <a:off x="4739473" y="2260156"/>
            <a:ext cx="342900" cy="342900"/>
          </a:xfrm>
          <a:custGeom>
            <a:avLst/>
            <a:gdLst/>
            <a:ahLst/>
            <a:cxnLst/>
            <a:rect l="l" t="t" r="r" b="b"/>
            <a:pathLst>
              <a:path w="342900" h="342900">
                <a:moveTo>
                  <a:pt x="171449" y="342899"/>
                </a:moveTo>
                <a:lnTo>
                  <a:pt x="129780" y="337760"/>
                </a:lnTo>
                <a:lnTo>
                  <a:pt x="90627" y="322656"/>
                </a:lnTo>
                <a:lnTo>
                  <a:pt x="56317" y="298493"/>
                </a:lnTo>
                <a:lnTo>
                  <a:pt x="28893" y="266702"/>
                </a:lnTo>
                <a:lnTo>
                  <a:pt x="10017" y="229200"/>
                </a:lnTo>
                <a:lnTo>
                  <a:pt x="823" y="188255"/>
                </a:lnTo>
                <a:lnTo>
                  <a:pt x="0" y="171449"/>
                </a:lnTo>
                <a:lnTo>
                  <a:pt x="205" y="163026"/>
                </a:lnTo>
                <a:lnTo>
                  <a:pt x="7379" y="121679"/>
                </a:lnTo>
                <a:lnTo>
                  <a:pt x="24385" y="83314"/>
                </a:lnTo>
                <a:lnTo>
                  <a:pt x="50216" y="50216"/>
                </a:lnTo>
                <a:lnTo>
                  <a:pt x="83314" y="24386"/>
                </a:lnTo>
                <a:lnTo>
                  <a:pt x="121679" y="7380"/>
                </a:lnTo>
                <a:lnTo>
                  <a:pt x="163026" y="205"/>
                </a:lnTo>
                <a:lnTo>
                  <a:pt x="171449" y="0"/>
                </a:lnTo>
                <a:lnTo>
                  <a:pt x="179872" y="205"/>
                </a:lnTo>
                <a:lnTo>
                  <a:pt x="221219" y="7380"/>
                </a:lnTo>
                <a:lnTo>
                  <a:pt x="259583" y="24386"/>
                </a:lnTo>
                <a:lnTo>
                  <a:pt x="292682" y="50216"/>
                </a:lnTo>
                <a:lnTo>
                  <a:pt x="318512" y="83314"/>
                </a:lnTo>
                <a:lnTo>
                  <a:pt x="335518" y="121679"/>
                </a:lnTo>
                <a:lnTo>
                  <a:pt x="342693" y="163026"/>
                </a:lnTo>
                <a:lnTo>
                  <a:pt x="342899" y="171449"/>
                </a:lnTo>
                <a:lnTo>
                  <a:pt x="342693" y="179872"/>
                </a:lnTo>
                <a:lnTo>
                  <a:pt x="335518" y="221219"/>
                </a:lnTo>
                <a:lnTo>
                  <a:pt x="318512" y="259584"/>
                </a:lnTo>
                <a:lnTo>
                  <a:pt x="292682" y="292683"/>
                </a:lnTo>
                <a:lnTo>
                  <a:pt x="259583" y="318513"/>
                </a:lnTo>
                <a:lnTo>
                  <a:pt x="221219" y="335518"/>
                </a:lnTo>
                <a:lnTo>
                  <a:pt x="179872" y="342693"/>
                </a:lnTo>
                <a:lnTo>
                  <a:pt x="171449" y="3428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12" name="object 10"/>
          <p:cNvSpPr txBox="1"/>
          <p:nvPr/>
        </p:nvSpPr>
        <p:spPr>
          <a:xfrm>
            <a:off x="4729899" y="2294843"/>
            <a:ext cx="2802890" cy="897890"/>
          </a:xfrm>
          <a:prstGeom prst="rect">
            <a:avLst/>
          </a:prstGeom>
        </p:spPr>
        <p:txBody>
          <a:bodyPr vert="horz" wrap="square" lIns="0" tIns="12700" rIns="0" bIns="0" rtlCol="0">
            <a:spAutoFit/>
          </a:bodyPr>
          <a:lstStyle/>
          <a:p>
            <a:pPr marL="135255">
              <a:spcBef>
                <a:spcPts val="100"/>
              </a:spcBef>
              <a:tabLst>
                <a:tab pos="507365" algn="l"/>
              </a:tabLst>
            </a:pPr>
            <a:r>
              <a:rPr sz="1450" spc="-50" dirty="0">
                <a:solidFill>
                  <a:schemeClr val="tx1"/>
                </a:solidFill>
                <a:latin typeface="Montserrat" panose="00000500000000000000" pitchFamily="2" charset="0"/>
                <a:cs typeface="Noto Sans JP Medium"/>
              </a:rPr>
              <a:t>2</a:t>
            </a:r>
            <a:r>
              <a:rPr sz="1450" dirty="0">
                <a:solidFill>
                  <a:schemeClr val="tx1"/>
                </a:solidFill>
                <a:latin typeface="Montserrat" panose="00000500000000000000" pitchFamily="2" charset="0"/>
                <a:cs typeface="Noto Sans JP Medium"/>
              </a:rPr>
              <a:t>	</a:t>
            </a:r>
            <a:r>
              <a:rPr sz="2250" spc="-150" baseline="2000" dirty="0">
                <a:solidFill>
                  <a:schemeClr val="tx1"/>
                </a:solidFill>
                <a:latin typeface="Montserrat" panose="00000500000000000000" pitchFamily="2" charset="0"/>
                <a:cs typeface="Roboto Medium"/>
              </a:rPr>
              <a:t>Due</a:t>
            </a:r>
            <a:r>
              <a:rPr sz="2250" spc="-30" baseline="2000" dirty="0">
                <a:solidFill>
                  <a:schemeClr val="tx1"/>
                </a:solidFill>
                <a:latin typeface="Montserrat" panose="00000500000000000000" pitchFamily="2" charset="0"/>
                <a:cs typeface="Roboto Medium"/>
              </a:rPr>
              <a:t> </a:t>
            </a:r>
            <a:r>
              <a:rPr sz="2250" spc="-15" baseline="2000" dirty="0">
                <a:solidFill>
                  <a:schemeClr val="tx1"/>
                </a:solidFill>
                <a:latin typeface="Montserrat" panose="00000500000000000000" pitchFamily="2" charset="0"/>
                <a:cs typeface="Roboto Medium"/>
              </a:rPr>
              <a:t>Diligence</a:t>
            </a:r>
            <a:endParaRPr sz="2250" baseline="2000" dirty="0">
              <a:solidFill>
                <a:schemeClr val="tx1"/>
              </a:solidFill>
              <a:latin typeface="Montserrat" panose="00000500000000000000" pitchFamily="2" charset="0"/>
              <a:cs typeface="Roboto Medium"/>
            </a:endParaRPr>
          </a:p>
          <a:p>
            <a:pPr marL="12700" marR="5080">
              <a:lnSpc>
                <a:spcPct val="115000"/>
              </a:lnSpc>
              <a:spcBef>
                <a:spcPts val="1460"/>
              </a:spcBef>
            </a:pPr>
            <a:r>
              <a:rPr sz="1300" spc="-90" dirty="0">
                <a:solidFill>
                  <a:srgbClr val="374050"/>
                </a:solidFill>
                <a:latin typeface="Montserrat" panose="00000500000000000000" pitchFamily="2" charset="0"/>
                <a:cs typeface="Roboto" panose="02000000000000000000"/>
              </a:rPr>
              <a:t>Two</a:t>
            </a:r>
            <a:r>
              <a:rPr sz="1300" spc="-10"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way</a:t>
            </a:r>
            <a:r>
              <a:rPr sz="1300" spc="-5"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due</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diligence</a:t>
            </a:r>
            <a:r>
              <a:rPr sz="1300" spc="-5"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process</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to</a:t>
            </a:r>
            <a:r>
              <a:rPr sz="1300" spc="-10"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ensure </a:t>
            </a:r>
            <a:r>
              <a:rPr sz="1300" spc="-60" dirty="0">
                <a:solidFill>
                  <a:srgbClr val="374050"/>
                </a:solidFill>
                <a:latin typeface="Montserrat" panose="00000500000000000000" pitchFamily="2" charset="0"/>
                <a:cs typeface="Roboto" panose="02000000000000000000"/>
              </a:rPr>
              <a:t>mutual</a:t>
            </a:r>
            <a:r>
              <a:rPr sz="1300" spc="20" dirty="0">
                <a:solidFill>
                  <a:srgbClr val="374050"/>
                </a:solidFill>
                <a:latin typeface="Montserrat" panose="00000500000000000000" pitchFamily="2" charset="0"/>
                <a:cs typeface="Roboto" panose="02000000000000000000"/>
              </a:rPr>
              <a:t> </a:t>
            </a:r>
            <a:r>
              <a:rPr sz="1300" spc="-25" dirty="0">
                <a:solidFill>
                  <a:srgbClr val="374050"/>
                </a:solidFill>
                <a:latin typeface="Montserrat" panose="00000500000000000000" pitchFamily="2" charset="0"/>
                <a:cs typeface="Roboto" panose="02000000000000000000"/>
              </a:rPr>
              <a:t>fit</a:t>
            </a:r>
            <a:endParaRPr sz="1300" dirty="0">
              <a:latin typeface="Montserrat" panose="00000500000000000000" pitchFamily="2" charset="0"/>
              <a:cs typeface="Roboto" panose="02000000000000000000"/>
            </a:endParaRPr>
          </a:p>
        </p:txBody>
      </p:sp>
      <p:sp>
        <p:nvSpPr>
          <p:cNvPr id="13" name="object 11"/>
          <p:cNvSpPr/>
          <p:nvPr/>
        </p:nvSpPr>
        <p:spPr>
          <a:xfrm>
            <a:off x="7276457" y="2240186"/>
            <a:ext cx="304800" cy="305435"/>
          </a:xfrm>
          <a:custGeom>
            <a:avLst/>
            <a:gdLst/>
            <a:ahLst/>
            <a:cxnLst/>
            <a:rect l="l" t="t" r="r" b="b"/>
            <a:pathLst>
              <a:path w="304800" h="305435">
                <a:moveTo>
                  <a:pt x="123825" y="247649"/>
                </a:moveTo>
                <a:lnTo>
                  <a:pt x="75620" y="237921"/>
                </a:lnTo>
                <a:lnTo>
                  <a:pt x="36261" y="211388"/>
                </a:lnTo>
                <a:lnTo>
                  <a:pt x="9819" y="172164"/>
                </a:lnTo>
                <a:lnTo>
                  <a:pt x="0" y="123824"/>
                </a:lnTo>
                <a:lnTo>
                  <a:pt x="9728" y="75620"/>
                </a:lnTo>
                <a:lnTo>
                  <a:pt x="36261" y="36261"/>
                </a:lnTo>
                <a:lnTo>
                  <a:pt x="75620" y="9728"/>
                </a:lnTo>
                <a:lnTo>
                  <a:pt x="123824" y="0"/>
                </a:lnTo>
                <a:lnTo>
                  <a:pt x="172029" y="9728"/>
                </a:lnTo>
                <a:lnTo>
                  <a:pt x="211388" y="36261"/>
                </a:lnTo>
                <a:lnTo>
                  <a:pt x="220653" y="50006"/>
                </a:lnTo>
                <a:lnTo>
                  <a:pt x="117276" y="50006"/>
                </a:lnTo>
                <a:lnTo>
                  <a:pt x="111918" y="55364"/>
                </a:lnTo>
                <a:lnTo>
                  <a:pt x="111918" y="70246"/>
                </a:lnTo>
                <a:lnTo>
                  <a:pt x="107394" y="71258"/>
                </a:lnTo>
                <a:lnTo>
                  <a:pt x="102869" y="72866"/>
                </a:lnTo>
                <a:lnTo>
                  <a:pt x="83343" y="101441"/>
                </a:lnTo>
                <a:lnTo>
                  <a:pt x="84534" y="109239"/>
                </a:lnTo>
                <a:lnTo>
                  <a:pt x="127754" y="136564"/>
                </a:lnTo>
                <a:lnTo>
                  <a:pt x="133230" y="138350"/>
                </a:lnTo>
                <a:lnTo>
                  <a:pt x="139957" y="142577"/>
                </a:lnTo>
                <a:lnTo>
                  <a:pt x="140374" y="143886"/>
                </a:lnTo>
                <a:lnTo>
                  <a:pt x="140429" y="146030"/>
                </a:lnTo>
                <a:lnTo>
                  <a:pt x="92749" y="146030"/>
                </a:lnTo>
                <a:lnTo>
                  <a:pt x="86022" y="149423"/>
                </a:lnTo>
                <a:lnTo>
                  <a:pt x="81975" y="161448"/>
                </a:lnTo>
                <a:lnTo>
                  <a:pt x="81855" y="161805"/>
                </a:lnTo>
                <a:lnTo>
                  <a:pt x="85248" y="168592"/>
                </a:lnTo>
                <a:lnTo>
                  <a:pt x="91439" y="170676"/>
                </a:lnTo>
                <a:lnTo>
                  <a:pt x="93821" y="171449"/>
                </a:lnTo>
                <a:lnTo>
                  <a:pt x="95071" y="171926"/>
                </a:lnTo>
                <a:lnTo>
                  <a:pt x="105727" y="175617"/>
                </a:lnTo>
                <a:lnTo>
                  <a:pt x="111859" y="176926"/>
                </a:lnTo>
                <a:lnTo>
                  <a:pt x="111859" y="192285"/>
                </a:lnTo>
                <a:lnTo>
                  <a:pt x="117217" y="197643"/>
                </a:lnTo>
                <a:lnTo>
                  <a:pt x="224610" y="197643"/>
                </a:lnTo>
                <a:lnTo>
                  <a:pt x="250783" y="223837"/>
                </a:lnTo>
                <a:lnTo>
                  <a:pt x="196869" y="223837"/>
                </a:lnTo>
                <a:lnTo>
                  <a:pt x="180659" y="233887"/>
                </a:lnTo>
                <a:lnTo>
                  <a:pt x="162914" y="241369"/>
                </a:lnTo>
                <a:lnTo>
                  <a:pt x="143886" y="246038"/>
                </a:lnTo>
                <a:lnTo>
                  <a:pt x="123825" y="247649"/>
                </a:lnTo>
                <a:close/>
              </a:path>
              <a:path w="304800" h="305435">
                <a:moveTo>
                  <a:pt x="242327" y="97452"/>
                </a:moveTo>
                <a:lnTo>
                  <a:pt x="148736" y="97452"/>
                </a:lnTo>
                <a:lnTo>
                  <a:pt x="155019" y="93821"/>
                </a:lnTo>
                <a:lnTo>
                  <a:pt x="158472" y="81081"/>
                </a:lnTo>
                <a:lnTo>
                  <a:pt x="154662" y="74592"/>
                </a:lnTo>
                <a:lnTo>
                  <a:pt x="144422" y="71854"/>
                </a:lnTo>
                <a:lnTo>
                  <a:pt x="140136" y="70842"/>
                </a:lnTo>
                <a:lnTo>
                  <a:pt x="135731" y="70068"/>
                </a:lnTo>
                <a:lnTo>
                  <a:pt x="135731" y="55364"/>
                </a:lnTo>
                <a:lnTo>
                  <a:pt x="130373" y="50006"/>
                </a:lnTo>
                <a:lnTo>
                  <a:pt x="220653" y="50006"/>
                </a:lnTo>
                <a:lnTo>
                  <a:pt x="237921" y="75620"/>
                </a:lnTo>
                <a:lnTo>
                  <a:pt x="242327" y="97452"/>
                </a:lnTo>
                <a:close/>
              </a:path>
              <a:path w="304800" h="305435">
                <a:moveTo>
                  <a:pt x="224610" y="197643"/>
                </a:moveTo>
                <a:lnTo>
                  <a:pt x="130313" y="197643"/>
                </a:lnTo>
                <a:lnTo>
                  <a:pt x="135671" y="192285"/>
                </a:lnTo>
                <a:lnTo>
                  <a:pt x="135671" y="177522"/>
                </a:lnTo>
                <a:lnTo>
                  <a:pt x="163087" y="154364"/>
                </a:lnTo>
                <a:lnTo>
                  <a:pt x="163212" y="154065"/>
                </a:lnTo>
                <a:lnTo>
                  <a:pt x="164168" y="146030"/>
                </a:lnTo>
                <a:lnTo>
                  <a:pt x="164246" y="145375"/>
                </a:lnTo>
                <a:lnTo>
                  <a:pt x="162963" y="137093"/>
                </a:lnTo>
                <a:lnTo>
                  <a:pt x="114061" y="107572"/>
                </a:lnTo>
                <a:lnTo>
                  <a:pt x="107156" y="103465"/>
                </a:lnTo>
                <a:lnTo>
                  <a:pt x="107096" y="99119"/>
                </a:lnTo>
                <a:lnTo>
                  <a:pt x="107930" y="97452"/>
                </a:lnTo>
                <a:lnTo>
                  <a:pt x="114103" y="93821"/>
                </a:lnTo>
                <a:lnTo>
                  <a:pt x="114259" y="93821"/>
                </a:lnTo>
                <a:lnTo>
                  <a:pt x="118883" y="92749"/>
                </a:lnTo>
                <a:lnTo>
                  <a:pt x="128700" y="92749"/>
                </a:lnTo>
                <a:lnTo>
                  <a:pt x="135612" y="94118"/>
                </a:lnTo>
                <a:lnTo>
                  <a:pt x="142160" y="95904"/>
                </a:lnTo>
                <a:lnTo>
                  <a:pt x="148075" y="97452"/>
                </a:lnTo>
                <a:lnTo>
                  <a:pt x="242327" y="97452"/>
                </a:lnTo>
                <a:lnTo>
                  <a:pt x="247649" y="123824"/>
                </a:lnTo>
                <a:lnTo>
                  <a:pt x="246136" y="142577"/>
                </a:lnTo>
                <a:lnTo>
                  <a:pt x="246030" y="143886"/>
                </a:lnTo>
                <a:lnTo>
                  <a:pt x="241347" y="162914"/>
                </a:lnTo>
                <a:lnTo>
                  <a:pt x="233861" y="180659"/>
                </a:lnTo>
                <a:lnTo>
                  <a:pt x="223837" y="196869"/>
                </a:lnTo>
                <a:lnTo>
                  <a:pt x="224610" y="197643"/>
                </a:lnTo>
                <a:close/>
              </a:path>
              <a:path w="304800" h="305435">
                <a:moveTo>
                  <a:pt x="129242" y="154781"/>
                </a:moveTo>
                <a:lnTo>
                  <a:pt x="117574" y="154364"/>
                </a:lnTo>
                <a:lnTo>
                  <a:pt x="100302" y="148530"/>
                </a:lnTo>
                <a:lnTo>
                  <a:pt x="99000" y="148113"/>
                </a:lnTo>
                <a:lnTo>
                  <a:pt x="92749" y="146030"/>
                </a:lnTo>
                <a:lnTo>
                  <a:pt x="140429" y="146030"/>
                </a:lnTo>
                <a:lnTo>
                  <a:pt x="140493" y="148530"/>
                </a:lnTo>
                <a:lnTo>
                  <a:pt x="139362" y="150316"/>
                </a:lnTo>
                <a:lnTo>
                  <a:pt x="133945" y="153650"/>
                </a:lnTo>
                <a:lnTo>
                  <a:pt x="129242" y="154781"/>
                </a:lnTo>
                <a:close/>
              </a:path>
              <a:path w="304800" h="305435">
                <a:moveTo>
                  <a:pt x="285720" y="304844"/>
                </a:moveTo>
                <a:lnTo>
                  <a:pt x="278543" y="303449"/>
                </a:lnTo>
                <a:lnTo>
                  <a:pt x="272236" y="299263"/>
                </a:lnTo>
                <a:lnTo>
                  <a:pt x="196869" y="223837"/>
                </a:lnTo>
                <a:lnTo>
                  <a:pt x="250783" y="223837"/>
                </a:lnTo>
                <a:lnTo>
                  <a:pt x="299204" y="272295"/>
                </a:lnTo>
                <a:lnTo>
                  <a:pt x="303389" y="278602"/>
                </a:lnTo>
                <a:lnTo>
                  <a:pt x="304785" y="285779"/>
                </a:lnTo>
                <a:lnTo>
                  <a:pt x="303389" y="292956"/>
                </a:lnTo>
                <a:lnTo>
                  <a:pt x="299204" y="299263"/>
                </a:lnTo>
                <a:lnTo>
                  <a:pt x="292897" y="303449"/>
                </a:lnTo>
                <a:lnTo>
                  <a:pt x="285720" y="304844"/>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14" name="object 12"/>
          <p:cNvSpPr/>
          <p:nvPr/>
        </p:nvSpPr>
        <p:spPr>
          <a:xfrm>
            <a:off x="8149423" y="1993456"/>
            <a:ext cx="3400425" cy="38100"/>
          </a:xfrm>
          <a:custGeom>
            <a:avLst/>
            <a:gdLst/>
            <a:ahLst/>
            <a:cxnLst/>
            <a:rect l="l" t="t" r="r" b="b"/>
            <a:pathLst>
              <a:path w="3400425" h="38100">
                <a:moveTo>
                  <a:pt x="3400424" y="38099"/>
                </a:moveTo>
                <a:lnTo>
                  <a:pt x="0" y="38099"/>
                </a:lnTo>
                <a:lnTo>
                  <a:pt x="697" y="30498"/>
                </a:lnTo>
                <a:lnTo>
                  <a:pt x="30497" y="697"/>
                </a:lnTo>
                <a:lnTo>
                  <a:pt x="38099" y="0"/>
                </a:lnTo>
                <a:lnTo>
                  <a:pt x="3362324" y="0"/>
                </a:lnTo>
                <a:lnTo>
                  <a:pt x="3397634" y="23473"/>
                </a:lnTo>
                <a:lnTo>
                  <a:pt x="3400424" y="380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23" name="object 13"/>
          <p:cNvSpPr/>
          <p:nvPr/>
        </p:nvSpPr>
        <p:spPr>
          <a:xfrm>
            <a:off x="8378023" y="2260156"/>
            <a:ext cx="342900" cy="342900"/>
          </a:xfrm>
          <a:custGeom>
            <a:avLst/>
            <a:gdLst/>
            <a:ahLst/>
            <a:cxnLst/>
            <a:rect l="l" t="t" r="r" b="b"/>
            <a:pathLst>
              <a:path w="342900" h="342900">
                <a:moveTo>
                  <a:pt x="171449" y="342899"/>
                </a:moveTo>
                <a:lnTo>
                  <a:pt x="129780" y="337760"/>
                </a:lnTo>
                <a:lnTo>
                  <a:pt x="90627" y="322656"/>
                </a:lnTo>
                <a:lnTo>
                  <a:pt x="56317" y="298493"/>
                </a:lnTo>
                <a:lnTo>
                  <a:pt x="28893" y="266702"/>
                </a:lnTo>
                <a:lnTo>
                  <a:pt x="10016" y="229200"/>
                </a:lnTo>
                <a:lnTo>
                  <a:pt x="823" y="188255"/>
                </a:lnTo>
                <a:lnTo>
                  <a:pt x="0" y="171449"/>
                </a:lnTo>
                <a:lnTo>
                  <a:pt x="205" y="163026"/>
                </a:lnTo>
                <a:lnTo>
                  <a:pt x="7379" y="121679"/>
                </a:lnTo>
                <a:lnTo>
                  <a:pt x="24384" y="83314"/>
                </a:lnTo>
                <a:lnTo>
                  <a:pt x="50215" y="50216"/>
                </a:lnTo>
                <a:lnTo>
                  <a:pt x="83314" y="24386"/>
                </a:lnTo>
                <a:lnTo>
                  <a:pt x="121679" y="7380"/>
                </a:lnTo>
                <a:lnTo>
                  <a:pt x="163026" y="205"/>
                </a:lnTo>
                <a:lnTo>
                  <a:pt x="171449" y="0"/>
                </a:lnTo>
                <a:lnTo>
                  <a:pt x="179872" y="205"/>
                </a:lnTo>
                <a:lnTo>
                  <a:pt x="221218" y="7380"/>
                </a:lnTo>
                <a:lnTo>
                  <a:pt x="259583" y="24386"/>
                </a:lnTo>
                <a:lnTo>
                  <a:pt x="292682" y="50216"/>
                </a:lnTo>
                <a:lnTo>
                  <a:pt x="318512" y="83314"/>
                </a:lnTo>
                <a:lnTo>
                  <a:pt x="335517" y="121679"/>
                </a:lnTo>
                <a:lnTo>
                  <a:pt x="342693" y="163026"/>
                </a:lnTo>
                <a:lnTo>
                  <a:pt x="342899" y="171449"/>
                </a:lnTo>
                <a:lnTo>
                  <a:pt x="342693" y="179872"/>
                </a:lnTo>
                <a:lnTo>
                  <a:pt x="335517" y="221219"/>
                </a:lnTo>
                <a:lnTo>
                  <a:pt x="318512" y="259584"/>
                </a:lnTo>
                <a:lnTo>
                  <a:pt x="292682" y="292683"/>
                </a:lnTo>
                <a:lnTo>
                  <a:pt x="259583" y="318513"/>
                </a:lnTo>
                <a:lnTo>
                  <a:pt x="221218" y="335518"/>
                </a:lnTo>
                <a:lnTo>
                  <a:pt x="179872" y="342693"/>
                </a:lnTo>
                <a:lnTo>
                  <a:pt x="171449" y="342899"/>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24" name="object 14"/>
          <p:cNvSpPr txBox="1"/>
          <p:nvPr/>
        </p:nvSpPr>
        <p:spPr>
          <a:xfrm>
            <a:off x="8362049" y="2294843"/>
            <a:ext cx="2623820" cy="897890"/>
          </a:xfrm>
          <a:prstGeom prst="rect">
            <a:avLst/>
          </a:prstGeom>
        </p:spPr>
        <p:txBody>
          <a:bodyPr vert="horz" wrap="square" lIns="0" tIns="12700" rIns="0" bIns="0" rtlCol="0">
            <a:spAutoFit/>
          </a:bodyPr>
          <a:lstStyle/>
          <a:p>
            <a:pPr marL="135255">
              <a:spcBef>
                <a:spcPts val="100"/>
              </a:spcBef>
              <a:tabLst>
                <a:tab pos="507365" algn="l"/>
              </a:tabLst>
            </a:pPr>
            <a:r>
              <a:rPr sz="1450" spc="-50" dirty="0">
                <a:solidFill>
                  <a:schemeClr val="tx1"/>
                </a:solidFill>
                <a:latin typeface="Montserrat" panose="00000500000000000000" pitchFamily="2" charset="0"/>
                <a:cs typeface="Noto Sans JP Medium"/>
              </a:rPr>
              <a:t>3</a:t>
            </a:r>
            <a:r>
              <a:rPr sz="1450" dirty="0">
                <a:solidFill>
                  <a:schemeClr val="tx1"/>
                </a:solidFill>
                <a:latin typeface="Montserrat" panose="00000500000000000000" pitchFamily="2" charset="0"/>
                <a:cs typeface="Noto Sans JP Medium"/>
              </a:rPr>
              <a:t>	</a:t>
            </a:r>
            <a:r>
              <a:rPr sz="2250" spc="-15" baseline="2000" dirty="0">
                <a:solidFill>
                  <a:schemeClr val="tx1"/>
                </a:solidFill>
                <a:latin typeface="Montserrat" panose="00000500000000000000" pitchFamily="2" charset="0"/>
                <a:cs typeface="Roboto Medium"/>
              </a:rPr>
              <a:t>Investment</a:t>
            </a:r>
            <a:endParaRPr sz="2250" baseline="2000" dirty="0">
              <a:solidFill>
                <a:schemeClr val="tx1"/>
              </a:solidFill>
              <a:latin typeface="Montserrat" panose="00000500000000000000" pitchFamily="2" charset="0"/>
              <a:cs typeface="Roboto Medium"/>
            </a:endParaRPr>
          </a:p>
          <a:p>
            <a:pPr marL="12700" marR="5080">
              <a:lnSpc>
                <a:spcPct val="115000"/>
              </a:lnSpc>
              <a:spcBef>
                <a:spcPts val="1460"/>
              </a:spcBef>
            </a:pPr>
            <a:r>
              <a:rPr sz="1300" spc="-55" dirty="0">
                <a:solidFill>
                  <a:srgbClr val="374050"/>
                </a:solidFill>
                <a:latin typeface="Montserrat" panose="00000500000000000000" pitchFamily="2" charset="0"/>
                <a:cs typeface="Roboto" panose="02000000000000000000"/>
              </a:rPr>
              <a:t>Complete</a:t>
            </a:r>
            <a:r>
              <a:rPr sz="1300" spc="-2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subscription</a:t>
            </a:r>
            <a:r>
              <a:rPr sz="1300" spc="-2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to</a:t>
            </a:r>
            <a:r>
              <a:rPr sz="1300" spc="-2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our</a:t>
            </a:r>
            <a:r>
              <a:rPr sz="1300" spc="-2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Cayman- </a:t>
            </a:r>
            <a:r>
              <a:rPr sz="1300" spc="-65" dirty="0">
                <a:solidFill>
                  <a:srgbClr val="374050"/>
                </a:solidFill>
                <a:latin typeface="Montserrat" panose="00000500000000000000" pitchFamily="2" charset="0"/>
                <a:cs typeface="Roboto" panose="02000000000000000000"/>
              </a:rPr>
              <a:t>based</a:t>
            </a:r>
            <a:r>
              <a:rPr sz="130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fund</a:t>
            </a:r>
            <a:r>
              <a:rPr sz="1300" dirty="0">
                <a:solidFill>
                  <a:srgbClr val="374050"/>
                </a:solidFill>
                <a:latin typeface="Montserrat" panose="00000500000000000000" pitchFamily="2" charset="0"/>
                <a:cs typeface="Roboto" panose="02000000000000000000"/>
              </a:rPr>
              <a:t> </a:t>
            </a:r>
            <a:r>
              <a:rPr sz="1300" spc="-10" dirty="0">
                <a:solidFill>
                  <a:srgbClr val="374050"/>
                </a:solidFill>
                <a:latin typeface="Montserrat" panose="00000500000000000000" pitchFamily="2" charset="0"/>
                <a:cs typeface="Roboto" panose="02000000000000000000"/>
              </a:rPr>
              <a:t>structure</a:t>
            </a:r>
            <a:endParaRPr sz="1300" dirty="0">
              <a:latin typeface="Montserrat" panose="00000500000000000000" pitchFamily="2" charset="0"/>
              <a:cs typeface="Roboto" panose="02000000000000000000"/>
            </a:endParaRPr>
          </a:p>
        </p:txBody>
      </p:sp>
      <p:sp>
        <p:nvSpPr>
          <p:cNvPr id="25" name="object 15"/>
          <p:cNvSpPr/>
          <p:nvPr/>
        </p:nvSpPr>
        <p:spPr>
          <a:xfrm>
            <a:off x="10867381" y="2240186"/>
            <a:ext cx="342900" cy="304800"/>
          </a:xfrm>
          <a:custGeom>
            <a:avLst/>
            <a:gdLst/>
            <a:ahLst/>
            <a:cxnLst/>
            <a:rect l="l" t="t" r="r" b="b"/>
            <a:pathLst>
              <a:path w="342900" h="304800">
                <a:moveTo>
                  <a:pt x="190499" y="304799"/>
                </a:moveTo>
                <a:lnTo>
                  <a:pt x="38099" y="304799"/>
                </a:lnTo>
                <a:lnTo>
                  <a:pt x="23281" y="301802"/>
                </a:lnTo>
                <a:lnTo>
                  <a:pt x="11169" y="293630"/>
                </a:lnTo>
                <a:lnTo>
                  <a:pt x="2997" y="281518"/>
                </a:lnTo>
                <a:lnTo>
                  <a:pt x="72" y="267057"/>
                </a:lnTo>
                <a:lnTo>
                  <a:pt x="0" y="38099"/>
                </a:lnTo>
                <a:lnTo>
                  <a:pt x="2997" y="23281"/>
                </a:lnTo>
                <a:lnTo>
                  <a:pt x="11169" y="11169"/>
                </a:lnTo>
                <a:lnTo>
                  <a:pt x="23281" y="2997"/>
                </a:lnTo>
                <a:lnTo>
                  <a:pt x="38099" y="0"/>
                </a:lnTo>
                <a:lnTo>
                  <a:pt x="133349" y="0"/>
                </a:lnTo>
                <a:lnTo>
                  <a:pt x="133349" y="76199"/>
                </a:lnTo>
                <a:lnTo>
                  <a:pt x="134752" y="83165"/>
                </a:lnTo>
                <a:lnTo>
                  <a:pt x="134844" y="83621"/>
                </a:lnTo>
                <a:lnTo>
                  <a:pt x="138923" y="89676"/>
                </a:lnTo>
                <a:lnTo>
                  <a:pt x="144978" y="93755"/>
                </a:lnTo>
                <a:lnTo>
                  <a:pt x="152399" y="95249"/>
                </a:lnTo>
                <a:lnTo>
                  <a:pt x="228599" y="95249"/>
                </a:lnTo>
                <a:lnTo>
                  <a:pt x="228599" y="121205"/>
                </a:lnTo>
                <a:lnTo>
                  <a:pt x="167282" y="182522"/>
                </a:lnTo>
                <a:lnTo>
                  <a:pt x="163829" y="188595"/>
                </a:lnTo>
                <a:lnTo>
                  <a:pt x="160980" y="200024"/>
                </a:lnTo>
                <a:lnTo>
                  <a:pt x="78700" y="200024"/>
                </a:lnTo>
                <a:lnTo>
                  <a:pt x="72509" y="204668"/>
                </a:lnTo>
                <a:lnTo>
                  <a:pt x="61614" y="240863"/>
                </a:lnTo>
                <a:lnTo>
                  <a:pt x="60424" y="244911"/>
                </a:lnTo>
                <a:lnTo>
                  <a:pt x="56733" y="247649"/>
                </a:lnTo>
                <a:lnTo>
                  <a:pt x="42386" y="247649"/>
                </a:lnTo>
                <a:lnTo>
                  <a:pt x="38099" y="251936"/>
                </a:lnTo>
                <a:lnTo>
                  <a:pt x="38099" y="262413"/>
                </a:lnTo>
                <a:lnTo>
                  <a:pt x="42029" y="266342"/>
                </a:lnTo>
                <a:lnTo>
                  <a:pt x="269255" y="266342"/>
                </a:lnTo>
                <a:lnTo>
                  <a:pt x="228527" y="267057"/>
                </a:lnTo>
                <a:lnTo>
                  <a:pt x="225602" y="281518"/>
                </a:lnTo>
                <a:lnTo>
                  <a:pt x="217430" y="293630"/>
                </a:lnTo>
                <a:lnTo>
                  <a:pt x="205318" y="301802"/>
                </a:lnTo>
                <a:lnTo>
                  <a:pt x="190499" y="304799"/>
                </a:lnTo>
                <a:close/>
              </a:path>
              <a:path w="342900" h="304800">
                <a:moveTo>
                  <a:pt x="228599" y="76199"/>
                </a:moveTo>
                <a:lnTo>
                  <a:pt x="152399" y="76199"/>
                </a:lnTo>
                <a:lnTo>
                  <a:pt x="152399" y="0"/>
                </a:lnTo>
                <a:lnTo>
                  <a:pt x="228599" y="76199"/>
                </a:lnTo>
                <a:close/>
              </a:path>
              <a:path w="342900" h="304800">
                <a:moveTo>
                  <a:pt x="318373" y="142934"/>
                </a:moveTo>
                <a:lnTo>
                  <a:pt x="276105" y="100667"/>
                </a:lnTo>
                <a:lnTo>
                  <a:pt x="293608" y="83165"/>
                </a:lnTo>
                <a:lnTo>
                  <a:pt x="301509" y="77941"/>
                </a:lnTo>
                <a:lnTo>
                  <a:pt x="310477" y="76199"/>
                </a:lnTo>
                <a:lnTo>
                  <a:pt x="319434" y="77941"/>
                </a:lnTo>
                <a:lnTo>
                  <a:pt x="327302" y="83165"/>
                </a:lnTo>
                <a:lnTo>
                  <a:pt x="335875" y="91737"/>
                </a:lnTo>
                <a:lnTo>
                  <a:pt x="341099" y="99639"/>
                </a:lnTo>
                <a:lnTo>
                  <a:pt x="342840" y="108607"/>
                </a:lnTo>
                <a:lnTo>
                  <a:pt x="341099" y="117563"/>
                </a:lnTo>
                <a:lnTo>
                  <a:pt x="335875" y="125432"/>
                </a:lnTo>
                <a:lnTo>
                  <a:pt x="318373" y="142934"/>
                </a:lnTo>
                <a:close/>
              </a:path>
              <a:path w="342900" h="304800">
                <a:moveTo>
                  <a:pt x="180022" y="248126"/>
                </a:moveTo>
                <a:lnTo>
                  <a:pt x="176629" y="247173"/>
                </a:lnTo>
                <a:lnTo>
                  <a:pt x="171866" y="242411"/>
                </a:lnTo>
                <a:lnTo>
                  <a:pt x="170914" y="239017"/>
                </a:lnTo>
                <a:lnTo>
                  <a:pt x="172904" y="231100"/>
                </a:lnTo>
                <a:lnTo>
                  <a:pt x="181510" y="196572"/>
                </a:lnTo>
                <a:lnTo>
                  <a:pt x="183237" y="193536"/>
                </a:lnTo>
                <a:lnTo>
                  <a:pt x="262592" y="114121"/>
                </a:lnTo>
                <a:lnTo>
                  <a:pt x="304859" y="156388"/>
                </a:lnTo>
                <a:lnTo>
                  <a:pt x="225563" y="235743"/>
                </a:lnTo>
                <a:lnTo>
                  <a:pt x="222408" y="237529"/>
                </a:lnTo>
                <a:lnTo>
                  <a:pt x="180022" y="248126"/>
                </a:lnTo>
                <a:close/>
              </a:path>
              <a:path w="342900" h="304800">
                <a:moveTo>
                  <a:pt x="107870" y="234374"/>
                </a:moveTo>
                <a:lnTo>
                  <a:pt x="98940" y="204668"/>
                </a:lnTo>
                <a:lnTo>
                  <a:pt x="92749" y="200024"/>
                </a:lnTo>
                <a:lnTo>
                  <a:pt x="160980" y="200024"/>
                </a:lnTo>
                <a:lnTo>
                  <a:pt x="153856" y="228599"/>
                </a:lnTo>
                <a:lnTo>
                  <a:pt x="117871" y="228599"/>
                </a:lnTo>
                <a:lnTo>
                  <a:pt x="112275" y="230683"/>
                </a:lnTo>
                <a:lnTo>
                  <a:pt x="107870" y="234374"/>
                </a:lnTo>
                <a:close/>
              </a:path>
              <a:path w="342900" h="304800">
                <a:moveTo>
                  <a:pt x="107930" y="267057"/>
                </a:moveTo>
                <a:lnTo>
                  <a:pt x="9231" y="267057"/>
                </a:lnTo>
                <a:lnTo>
                  <a:pt x="269255" y="266342"/>
                </a:lnTo>
                <a:lnTo>
                  <a:pt x="54698" y="266342"/>
                </a:lnTo>
                <a:lnTo>
                  <a:pt x="85724" y="226814"/>
                </a:lnTo>
                <a:lnTo>
                  <a:pt x="95785" y="259972"/>
                </a:lnTo>
                <a:lnTo>
                  <a:pt x="96857" y="263663"/>
                </a:lnTo>
                <a:lnTo>
                  <a:pt x="100191" y="266342"/>
                </a:lnTo>
                <a:lnTo>
                  <a:pt x="107930" y="267057"/>
                </a:lnTo>
                <a:close/>
              </a:path>
              <a:path w="342900" h="304800">
                <a:moveTo>
                  <a:pt x="154066" y="247649"/>
                </a:moveTo>
                <a:lnTo>
                  <a:pt x="148768" y="247649"/>
                </a:lnTo>
                <a:lnTo>
                  <a:pt x="146149" y="242411"/>
                </a:lnTo>
                <a:lnTo>
                  <a:pt x="142208" y="236686"/>
                </a:lnTo>
                <a:lnTo>
                  <a:pt x="136951" y="232335"/>
                </a:lnTo>
                <a:lnTo>
                  <a:pt x="130712" y="229569"/>
                </a:lnTo>
                <a:lnTo>
                  <a:pt x="123825" y="228599"/>
                </a:lnTo>
                <a:lnTo>
                  <a:pt x="153856" y="228599"/>
                </a:lnTo>
                <a:lnTo>
                  <a:pt x="151866" y="236686"/>
                </a:lnTo>
                <a:lnTo>
                  <a:pt x="151916" y="237529"/>
                </a:lnTo>
                <a:lnTo>
                  <a:pt x="152009" y="239017"/>
                </a:lnTo>
                <a:lnTo>
                  <a:pt x="152124" y="240863"/>
                </a:lnTo>
                <a:lnTo>
                  <a:pt x="152221" y="242411"/>
                </a:lnTo>
                <a:lnTo>
                  <a:pt x="154066" y="247649"/>
                </a:lnTo>
                <a:close/>
              </a:path>
              <a:path w="342900" h="304800">
                <a:moveTo>
                  <a:pt x="139821" y="267057"/>
                </a:moveTo>
                <a:lnTo>
                  <a:pt x="107930" y="267057"/>
                </a:lnTo>
                <a:lnTo>
                  <a:pt x="111680" y="264973"/>
                </a:lnTo>
                <a:lnTo>
                  <a:pt x="113407" y="261461"/>
                </a:lnTo>
                <a:lnTo>
                  <a:pt x="118645" y="250924"/>
                </a:lnTo>
                <a:lnTo>
                  <a:pt x="119598" y="248900"/>
                </a:lnTo>
                <a:lnTo>
                  <a:pt x="121681" y="247649"/>
                </a:lnTo>
                <a:lnTo>
                  <a:pt x="126087" y="247649"/>
                </a:lnTo>
                <a:lnTo>
                  <a:pt x="128111" y="248900"/>
                </a:lnTo>
                <a:lnTo>
                  <a:pt x="135969" y="264675"/>
                </a:lnTo>
                <a:lnTo>
                  <a:pt x="139821" y="267057"/>
                </a:lnTo>
                <a:close/>
              </a:path>
              <a:path w="342900" h="304800">
                <a:moveTo>
                  <a:pt x="228527" y="267057"/>
                </a:moveTo>
                <a:lnTo>
                  <a:pt x="139821" y="267057"/>
                </a:lnTo>
                <a:lnTo>
                  <a:pt x="138665" y="266342"/>
                </a:lnTo>
                <a:lnTo>
                  <a:pt x="185082" y="266342"/>
                </a:lnTo>
                <a:lnTo>
                  <a:pt x="186154" y="266164"/>
                </a:lnTo>
                <a:lnTo>
                  <a:pt x="187940" y="265747"/>
                </a:lnTo>
                <a:lnTo>
                  <a:pt x="225385" y="256401"/>
                </a:lnTo>
                <a:lnTo>
                  <a:pt x="226992" y="255865"/>
                </a:lnTo>
                <a:lnTo>
                  <a:pt x="228599" y="255210"/>
                </a:lnTo>
                <a:lnTo>
                  <a:pt x="228527" y="267057"/>
                </a:lnTo>
                <a:close/>
              </a:path>
              <a:path w="342900" h="304800">
                <a:moveTo>
                  <a:pt x="107930" y="267057"/>
                </a:moveTo>
                <a:lnTo>
                  <a:pt x="100191" y="266342"/>
                </a:lnTo>
                <a:lnTo>
                  <a:pt x="109216" y="266342"/>
                </a:lnTo>
                <a:lnTo>
                  <a:pt x="107930" y="267057"/>
                </a:lnTo>
                <a:close/>
              </a:path>
            </a:pathLst>
          </a:custGeom>
          <a:solidFill>
            <a:srgbClr val="D4B08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26" name="object 16"/>
          <p:cNvSpPr txBox="1"/>
          <p:nvPr/>
        </p:nvSpPr>
        <p:spPr>
          <a:xfrm>
            <a:off x="1092628" y="3577540"/>
            <a:ext cx="1650572" cy="320601"/>
          </a:xfrm>
          <a:prstGeom prst="rect">
            <a:avLst/>
          </a:prstGeom>
        </p:spPr>
        <p:txBody>
          <a:bodyPr vert="horz" wrap="square" lIns="0" tIns="12700" rIns="0" bIns="0" rtlCol="0">
            <a:spAutoFit/>
          </a:bodyPr>
          <a:lstStyle/>
          <a:p>
            <a:pPr marL="12700">
              <a:spcBef>
                <a:spcPts val="100"/>
              </a:spcBef>
            </a:pPr>
            <a:r>
              <a:rPr sz="2000" spc="-114" dirty="0">
                <a:solidFill>
                  <a:srgbClr val="8B6913"/>
                </a:solidFill>
                <a:latin typeface="Montserrat" panose="00000500000000000000" pitchFamily="2" charset="0"/>
                <a:cs typeface="Roboto Medium"/>
              </a:rPr>
              <a:t>Contact</a:t>
            </a:r>
            <a:r>
              <a:rPr sz="2000" spc="10" dirty="0">
                <a:solidFill>
                  <a:srgbClr val="8B6913"/>
                </a:solidFill>
                <a:latin typeface="Montserrat" panose="00000500000000000000" pitchFamily="2" charset="0"/>
                <a:cs typeface="Roboto Medium"/>
              </a:rPr>
              <a:t> </a:t>
            </a:r>
            <a:r>
              <a:rPr sz="2000" spc="-80" dirty="0">
                <a:solidFill>
                  <a:srgbClr val="8B6913"/>
                </a:solidFill>
                <a:latin typeface="Montserrat" panose="00000500000000000000" pitchFamily="2" charset="0"/>
                <a:cs typeface="Roboto Medium"/>
              </a:rPr>
              <a:t>Us</a:t>
            </a:r>
            <a:endParaRPr sz="2000" dirty="0">
              <a:latin typeface="Montserrat" panose="00000500000000000000" pitchFamily="2" charset="0"/>
              <a:cs typeface="Roboto Medium"/>
            </a:endParaRPr>
          </a:p>
        </p:txBody>
      </p:sp>
      <p:pic>
        <p:nvPicPr>
          <p:cNvPr id="27" name="object 17"/>
          <p:cNvPicPr/>
          <p:nvPr/>
        </p:nvPicPr>
        <p:blipFill>
          <a:blip r:embed="rId3" cstate="print"/>
          <a:stretch>
            <a:fillRect/>
          </a:stretch>
        </p:blipFill>
        <p:spPr>
          <a:xfrm>
            <a:off x="1113624" y="5319756"/>
            <a:ext cx="142874" cy="191430"/>
          </a:xfrm>
          <a:prstGeom prst="rect">
            <a:avLst/>
          </a:prstGeom>
        </p:spPr>
      </p:pic>
      <p:sp>
        <p:nvSpPr>
          <p:cNvPr id="28" name="object 18"/>
          <p:cNvSpPr txBox="1"/>
          <p:nvPr/>
        </p:nvSpPr>
        <p:spPr>
          <a:xfrm>
            <a:off x="1396198" y="5198090"/>
            <a:ext cx="3029585" cy="524631"/>
          </a:xfrm>
          <a:prstGeom prst="rect">
            <a:avLst/>
          </a:prstGeom>
        </p:spPr>
        <p:txBody>
          <a:bodyPr vert="horz" wrap="square" lIns="0" tIns="80010" rIns="0" bIns="0" rtlCol="0">
            <a:spAutoFit/>
          </a:bodyPr>
          <a:lstStyle/>
          <a:p>
            <a:pPr marL="12700" marR="5080">
              <a:lnSpc>
                <a:spcPct val="115000"/>
              </a:lnSpc>
              <a:spcBef>
                <a:spcPts val="300"/>
              </a:spcBef>
            </a:pPr>
            <a:r>
              <a:rPr sz="1300" spc="-50" dirty="0">
                <a:solidFill>
                  <a:srgbClr val="374050"/>
                </a:solidFill>
                <a:latin typeface="Montserrat" panose="00000500000000000000" pitchFamily="2" charset="0"/>
                <a:cs typeface="Roboto" panose="02000000000000000000"/>
              </a:rPr>
              <a:t>Suite</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1105,</a:t>
            </a:r>
            <a:r>
              <a:rPr sz="1300" spc="-5" dirty="0">
                <a:solidFill>
                  <a:srgbClr val="374050"/>
                </a:solidFill>
                <a:latin typeface="Montserrat" panose="00000500000000000000" pitchFamily="2" charset="0"/>
                <a:cs typeface="Roboto" panose="02000000000000000000"/>
              </a:rPr>
              <a:t> </a:t>
            </a:r>
            <a:r>
              <a:rPr sz="1300" spc="-85" dirty="0">
                <a:solidFill>
                  <a:srgbClr val="374050"/>
                </a:solidFill>
                <a:latin typeface="Montserrat" panose="00000500000000000000" pitchFamily="2" charset="0"/>
                <a:cs typeface="Roboto" panose="02000000000000000000"/>
              </a:rPr>
              <a:t>11/F,</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ICBC</a:t>
            </a:r>
            <a:r>
              <a:rPr sz="1300" spc="-30" dirty="0">
                <a:solidFill>
                  <a:srgbClr val="374050"/>
                </a:solidFill>
                <a:latin typeface="Montserrat" panose="00000500000000000000" pitchFamily="2" charset="0"/>
                <a:cs typeface="Roboto" panose="02000000000000000000"/>
              </a:rPr>
              <a:t> </a:t>
            </a:r>
            <a:r>
              <a:rPr sz="1300" spc="-75" dirty="0">
                <a:solidFill>
                  <a:srgbClr val="374050"/>
                </a:solidFill>
                <a:latin typeface="Montserrat" panose="00000500000000000000" pitchFamily="2" charset="0"/>
                <a:cs typeface="Roboto" panose="02000000000000000000"/>
              </a:rPr>
              <a:t>Tower,</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3</a:t>
            </a:r>
            <a:r>
              <a:rPr sz="1300" spc="-5"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Garden</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Road Central,</a:t>
            </a:r>
            <a:r>
              <a:rPr sz="1300" spc="-15" dirty="0">
                <a:solidFill>
                  <a:srgbClr val="374050"/>
                </a:solidFill>
                <a:latin typeface="Montserrat" panose="00000500000000000000" pitchFamily="2" charset="0"/>
                <a:cs typeface="Roboto" panose="02000000000000000000"/>
              </a:rPr>
              <a:t> </a:t>
            </a:r>
            <a:r>
              <a:rPr sz="1300" spc="-70" dirty="0">
                <a:solidFill>
                  <a:srgbClr val="374050"/>
                </a:solidFill>
                <a:latin typeface="Montserrat" panose="00000500000000000000" pitchFamily="2" charset="0"/>
                <a:cs typeface="Roboto" panose="02000000000000000000"/>
              </a:rPr>
              <a:t>Hong</a:t>
            </a:r>
            <a:r>
              <a:rPr sz="1300" spc="-10" dirty="0">
                <a:solidFill>
                  <a:srgbClr val="374050"/>
                </a:solidFill>
                <a:latin typeface="Montserrat" panose="00000500000000000000" pitchFamily="2" charset="0"/>
                <a:cs typeface="Roboto" panose="02000000000000000000"/>
              </a:rPr>
              <a:t> </a:t>
            </a:r>
            <a:r>
              <a:rPr sz="1300" spc="-20" dirty="0">
                <a:solidFill>
                  <a:srgbClr val="374050"/>
                </a:solidFill>
                <a:latin typeface="Montserrat" panose="00000500000000000000" pitchFamily="2" charset="0"/>
                <a:cs typeface="Roboto" panose="02000000000000000000"/>
              </a:rPr>
              <a:t>Kong</a:t>
            </a:r>
            <a:endParaRPr sz="1300" dirty="0">
              <a:latin typeface="Montserrat" panose="00000500000000000000" pitchFamily="2" charset="0"/>
              <a:cs typeface="Roboto" panose="02000000000000000000"/>
            </a:endParaRPr>
          </a:p>
        </p:txBody>
      </p:sp>
      <p:pic>
        <p:nvPicPr>
          <p:cNvPr id="29" name="object 19"/>
          <p:cNvPicPr/>
          <p:nvPr/>
        </p:nvPicPr>
        <p:blipFill>
          <a:blip r:embed="rId4" cstate="print"/>
          <a:stretch>
            <a:fillRect/>
          </a:stretch>
        </p:blipFill>
        <p:spPr>
          <a:xfrm>
            <a:off x="1123149" y="4137815"/>
            <a:ext cx="190499" cy="142874"/>
          </a:xfrm>
          <a:prstGeom prst="rect">
            <a:avLst/>
          </a:prstGeom>
        </p:spPr>
      </p:pic>
      <p:sp>
        <p:nvSpPr>
          <p:cNvPr id="30" name="object 20"/>
          <p:cNvSpPr txBox="1"/>
          <p:nvPr/>
        </p:nvSpPr>
        <p:spPr>
          <a:xfrm>
            <a:off x="1453348" y="3992336"/>
            <a:ext cx="2804160" cy="1061701"/>
          </a:xfrm>
          <a:prstGeom prst="rect">
            <a:avLst/>
          </a:prstGeom>
        </p:spPr>
        <p:txBody>
          <a:bodyPr vert="horz" wrap="square" lIns="0" tIns="80010" rIns="0" bIns="0" rtlCol="0">
            <a:spAutoFit/>
          </a:bodyPr>
          <a:lstStyle/>
          <a:p>
            <a:pPr marL="12700" marR="5080">
              <a:lnSpc>
                <a:spcPct val="115000"/>
              </a:lnSpc>
              <a:spcBef>
                <a:spcPts val="300"/>
              </a:spcBef>
            </a:pPr>
            <a:r>
              <a:rPr sz="1300" spc="-60" dirty="0">
                <a:solidFill>
                  <a:srgbClr val="374050"/>
                </a:solidFill>
                <a:latin typeface="Montserrat" panose="00000500000000000000" pitchFamily="2" charset="0"/>
                <a:cs typeface="Roboto" panose="02000000000000000000"/>
              </a:rPr>
              <a:t>Investor</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Relations:</a:t>
            </a:r>
            <a:r>
              <a:rPr sz="1300" spc="10" dirty="0">
                <a:solidFill>
                  <a:srgbClr val="374050"/>
                </a:solidFill>
                <a:latin typeface="Montserrat" panose="00000500000000000000" pitchFamily="2" charset="0"/>
                <a:cs typeface="Roboto" panose="02000000000000000000"/>
              </a:rPr>
              <a:t> </a:t>
            </a:r>
            <a:r>
              <a:rPr sz="1300" spc="-30" dirty="0">
                <a:solidFill>
                  <a:srgbClr val="374050"/>
                </a:solidFill>
                <a:latin typeface="Montserrat" panose="00000500000000000000" pitchFamily="2" charset="0"/>
                <a:cs typeface="Tahoma" panose="020B0604030504040204"/>
              </a:rPr>
              <a:t>ir@riverdeltawm.com </a:t>
            </a:r>
            <a:r>
              <a:rPr sz="1300" spc="-5" dirty="0">
                <a:solidFill>
                  <a:srgbClr val="374050"/>
                </a:solidFill>
                <a:latin typeface="Montserrat" panose="00000500000000000000" pitchFamily="2" charset="0"/>
                <a:cs typeface="Roboto" panose="02000000000000000000"/>
              </a:rPr>
              <a:t> </a:t>
            </a:r>
            <a:endParaRPr lang="en-US" sz="1300" spc="-5" dirty="0">
              <a:solidFill>
                <a:srgbClr val="374050"/>
              </a:solidFill>
              <a:latin typeface="Montserrat" panose="00000500000000000000" pitchFamily="2" charset="0"/>
              <a:cs typeface="Roboto" panose="02000000000000000000"/>
            </a:endParaRPr>
          </a:p>
          <a:p>
            <a:pPr marL="12700" marR="5080">
              <a:lnSpc>
                <a:spcPct val="115000"/>
              </a:lnSpc>
              <a:spcBef>
                <a:spcPts val="300"/>
              </a:spcBef>
            </a:pPr>
            <a:r>
              <a:rPr lang="en-US" altLang="zh-TW" sz="1300" spc="-5" dirty="0">
                <a:solidFill>
                  <a:srgbClr val="374050"/>
                </a:solidFill>
                <a:latin typeface="Montserrat" panose="00000500000000000000" pitchFamily="2" charset="0"/>
                <a:cs typeface="Roboto" panose="02000000000000000000"/>
              </a:rPr>
              <a:t>Fund </a:t>
            </a:r>
            <a:r>
              <a:rPr sz="1300" spc="-45" dirty="0">
                <a:solidFill>
                  <a:srgbClr val="374050"/>
                </a:solidFill>
                <a:latin typeface="Montserrat" panose="00000500000000000000" pitchFamily="2" charset="0"/>
                <a:cs typeface="Roboto" panose="02000000000000000000"/>
              </a:rPr>
              <a:t>Inquiries:</a:t>
            </a:r>
            <a:r>
              <a:rPr sz="1300" spc="-5" dirty="0">
                <a:solidFill>
                  <a:srgbClr val="374050"/>
                </a:solidFill>
                <a:latin typeface="Montserrat" panose="00000500000000000000" pitchFamily="2" charset="0"/>
                <a:cs typeface="Roboto" panose="02000000000000000000"/>
              </a:rPr>
              <a:t> </a:t>
            </a:r>
            <a:endParaRPr lang="en-US" sz="1300" spc="-5" dirty="0">
              <a:solidFill>
                <a:srgbClr val="374050"/>
              </a:solidFill>
              <a:latin typeface="Montserrat" panose="00000500000000000000" pitchFamily="2" charset="0"/>
              <a:cs typeface="Roboto" panose="02000000000000000000"/>
            </a:endParaRPr>
          </a:p>
          <a:p>
            <a:pPr marL="12700" marR="5080">
              <a:lnSpc>
                <a:spcPct val="115000"/>
              </a:lnSpc>
              <a:spcBef>
                <a:spcPts val="300"/>
              </a:spcBef>
            </a:pPr>
            <a:r>
              <a:rPr sz="1300" spc="-50" dirty="0">
                <a:solidFill>
                  <a:srgbClr val="374050"/>
                </a:solidFill>
                <a:latin typeface="Montserrat" panose="00000500000000000000" pitchFamily="2" charset="0"/>
                <a:cs typeface="Tahoma" panose="020B0604030504040204"/>
              </a:rPr>
              <a:t>RDG</a:t>
            </a:r>
            <a:r>
              <a:rPr lang="en-US" altLang="zh-TW" sz="1300" spc="-50" dirty="0">
                <a:solidFill>
                  <a:srgbClr val="374050"/>
                </a:solidFill>
                <a:latin typeface="Montserrat" panose="00000500000000000000" pitchFamily="2" charset="0"/>
                <a:cs typeface="Tahoma" panose="020B0604030504040204"/>
              </a:rPr>
              <a:t>F</a:t>
            </a:r>
            <a:r>
              <a:rPr sz="1300" spc="-50" dirty="0">
                <a:solidFill>
                  <a:srgbClr val="374050"/>
                </a:solidFill>
                <a:latin typeface="Montserrat" panose="00000500000000000000" pitchFamily="2" charset="0"/>
                <a:cs typeface="Tahoma" panose="020B0604030504040204"/>
              </a:rPr>
              <a:t>F@riverdeltawm.com</a:t>
            </a:r>
            <a:endParaRPr sz="1300" dirty="0">
              <a:latin typeface="Montserrat" panose="00000500000000000000" pitchFamily="2" charset="0"/>
              <a:cs typeface="Tahoma" panose="020B0604030504040204"/>
            </a:endParaRPr>
          </a:p>
        </p:txBody>
      </p:sp>
      <p:sp>
        <p:nvSpPr>
          <p:cNvPr id="31" name="object 21"/>
          <p:cNvSpPr/>
          <p:nvPr/>
        </p:nvSpPr>
        <p:spPr>
          <a:xfrm>
            <a:off x="5715000" y="3374332"/>
            <a:ext cx="5791199" cy="2517666"/>
          </a:xfrm>
          <a:custGeom>
            <a:avLst/>
            <a:gdLst/>
            <a:ahLst/>
            <a:cxnLst/>
            <a:rect l="l" t="t" r="r" b="b"/>
            <a:pathLst>
              <a:path w="4181475" h="3200400">
                <a:moveTo>
                  <a:pt x="4148427" y="3200399"/>
                </a:moveTo>
                <a:lnTo>
                  <a:pt x="33047" y="3200399"/>
                </a:lnTo>
                <a:lnTo>
                  <a:pt x="28187" y="3199431"/>
                </a:lnTo>
                <a:lnTo>
                  <a:pt x="966" y="3172211"/>
                </a:lnTo>
                <a:lnTo>
                  <a:pt x="0" y="3167351"/>
                </a:lnTo>
                <a:lnTo>
                  <a:pt x="0" y="3162299"/>
                </a:lnTo>
                <a:lnTo>
                  <a:pt x="0" y="33047"/>
                </a:lnTo>
                <a:lnTo>
                  <a:pt x="28187" y="966"/>
                </a:lnTo>
                <a:lnTo>
                  <a:pt x="33047" y="0"/>
                </a:lnTo>
                <a:lnTo>
                  <a:pt x="4148427" y="0"/>
                </a:lnTo>
                <a:lnTo>
                  <a:pt x="4180506" y="28186"/>
                </a:lnTo>
                <a:lnTo>
                  <a:pt x="4181474" y="33047"/>
                </a:lnTo>
                <a:lnTo>
                  <a:pt x="4181474" y="3167351"/>
                </a:lnTo>
                <a:lnTo>
                  <a:pt x="4153286" y="3199431"/>
                </a:lnTo>
                <a:lnTo>
                  <a:pt x="4148427" y="3200399"/>
                </a:lnTo>
                <a:close/>
              </a:path>
            </a:pathLst>
          </a:custGeom>
          <a:solidFill>
            <a:srgbClr val="D4B08A">
              <a:alpha val="783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ysClr val="windowText" lastClr="000000"/>
              </a:solidFill>
              <a:effectLst/>
              <a:uLnTx/>
              <a:uFillTx/>
              <a:latin typeface="Montserrat" panose="00000500000000000000" pitchFamily="2" charset="0"/>
            </a:endParaRPr>
          </a:p>
        </p:txBody>
      </p:sp>
      <p:sp>
        <p:nvSpPr>
          <p:cNvPr id="32" name="object 22"/>
          <p:cNvSpPr txBox="1"/>
          <p:nvPr/>
        </p:nvSpPr>
        <p:spPr>
          <a:xfrm>
            <a:off x="6135320" y="3582322"/>
            <a:ext cx="2545136" cy="330835"/>
          </a:xfrm>
          <a:prstGeom prst="rect">
            <a:avLst/>
          </a:prstGeom>
        </p:spPr>
        <p:txBody>
          <a:bodyPr vert="horz" wrap="square" lIns="0" tIns="12700" rIns="0" bIns="0" rtlCol="0">
            <a:spAutoFit/>
          </a:bodyPr>
          <a:lstStyle/>
          <a:p>
            <a:pPr marL="12700">
              <a:spcBef>
                <a:spcPts val="100"/>
              </a:spcBef>
            </a:pPr>
            <a:r>
              <a:rPr sz="2000" spc="-125" dirty="0">
                <a:solidFill>
                  <a:srgbClr val="8B6913"/>
                </a:solidFill>
                <a:latin typeface="Montserrat" panose="00000500000000000000" pitchFamily="2" charset="0"/>
                <a:cs typeface="Roboto Medium"/>
              </a:rPr>
              <a:t>Document</a:t>
            </a:r>
            <a:r>
              <a:rPr sz="2000" spc="5" dirty="0">
                <a:solidFill>
                  <a:srgbClr val="8B6913"/>
                </a:solidFill>
                <a:latin typeface="Montserrat" panose="00000500000000000000" pitchFamily="2" charset="0"/>
                <a:cs typeface="Roboto Medium"/>
              </a:rPr>
              <a:t> </a:t>
            </a:r>
            <a:r>
              <a:rPr sz="2000" spc="-90" dirty="0">
                <a:solidFill>
                  <a:srgbClr val="8B6913"/>
                </a:solidFill>
                <a:latin typeface="Montserrat" panose="00000500000000000000" pitchFamily="2" charset="0"/>
                <a:cs typeface="Roboto Medium"/>
              </a:rPr>
              <a:t>Library</a:t>
            </a:r>
            <a:endParaRPr sz="2000" dirty="0">
              <a:latin typeface="Montserrat" panose="00000500000000000000" pitchFamily="2" charset="0"/>
              <a:cs typeface="Roboto Medium"/>
            </a:endParaRPr>
          </a:p>
        </p:txBody>
      </p:sp>
      <p:grpSp>
        <p:nvGrpSpPr>
          <p:cNvPr id="33" name="object 23"/>
          <p:cNvGrpSpPr/>
          <p:nvPr/>
        </p:nvGrpSpPr>
        <p:grpSpPr>
          <a:xfrm>
            <a:off x="6237066" y="4093236"/>
            <a:ext cx="188058" cy="1265362"/>
            <a:chOff x="7477124" y="5638799"/>
            <a:chExt cx="152399" cy="1285874"/>
          </a:xfrm>
        </p:grpSpPr>
        <p:pic>
          <p:nvPicPr>
            <p:cNvPr id="34" name="object 24"/>
            <p:cNvPicPr/>
            <p:nvPr/>
          </p:nvPicPr>
          <p:blipFill>
            <a:blip r:embed="rId5" cstate="print"/>
            <a:stretch>
              <a:fillRect/>
            </a:stretch>
          </p:blipFill>
          <p:spPr>
            <a:xfrm>
              <a:off x="7477124" y="5638799"/>
              <a:ext cx="114299" cy="152399"/>
            </a:xfrm>
            <a:prstGeom prst="rect">
              <a:avLst/>
            </a:prstGeom>
          </p:spPr>
        </p:pic>
        <p:pic>
          <p:nvPicPr>
            <p:cNvPr id="35" name="object 25"/>
            <p:cNvPicPr/>
            <p:nvPr/>
          </p:nvPicPr>
          <p:blipFill>
            <a:blip r:embed="rId6" cstate="print"/>
            <a:stretch>
              <a:fillRect/>
            </a:stretch>
          </p:blipFill>
          <p:spPr>
            <a:xfrm>
              <a:off x="7477124" y="6210299"/>
              <a:ext cx="114299" cy="152399"/>
            </a:xfrm>
            <a:prstGeom prst="rect">
              <a:avLst/>
            </a:prstGeom>
          </p:spPr>
        </p:pic>
        <p:pic>
          <p:nvPicPr>
            <p:cNvPr id="36" name="object 26"/>
            <p:cNvPicPr/>
            <p:nvPr/>
          </p:nvPicPr>
          <p:blipFill>
            <a:blip r:embed="rId7" cstate="print"/>
            <a:stretch>
              <a:fillRect/>
            </a:stretch>
          </p:blipFill>
          <p:spPr>
            <a:xfrm>
              <a:off x="7477124" y="6791324"/>
              <a:ext cx="152399" cy="133349"/>
            </a:xfrm>
            <a:prstGeom prst="rect">
              <a:avLst/>
            </a:prstGeom>
          </p:spPr>
        </p:pic>
      </p:grpSp>
      <p:sp>
        <p:nvSpPr>
          <p:cNvPr id="38" name="object 28"/>
          <p:cNvSpPr txBox="1"/>
          <p:nvPr/>
        </p:nvSpPr>
        <p:spPr>
          <a:xfrm>
            <a:off x="6552427" y="4015138"/>
            <a:ext cx="4698039" cy="455830"/>
          </a:xfrm>
          <a:prstGeom prst="rect">
            <a:avLst/>
          </a:prstGeom>
        </p:spPr>
        <p:txBody>
          <a:bodyPr vert="horz" wrap="square" lIns="0" tIns="11430" rIns="0" bIns="0" rtlCol="0">
            <a:spAutoFit/>
          </a:bodyPr>
          <a:lstStyle/>
          <a:p>
            <a:pPr marL="12700" marR="5080">
              <a:lnSpc>
                <a:spcPct val="115000"/>
              </a:lnSpc>
              <a:spcBef>
                <a:spcPts val="90"/>
              </a:spcBef>
            </a:pPr>
            <a:r>
              <a:rPr sz="1300" spc="-55" dirty="0">
                <a:solidFill>
                  <a:srgbClr val="374050"/>
                </a:solidFill>
                <a:latin typeface="Montserrat" panose="00000500000000000000" pitchFamily="2" charset="0"/>
                <a:cs typeface="Roboto" panose="02000000000000000000"/>
              </a:rPr>
              <a:t>Private</a:t>
            </a:r>
            <a:r>
              <a:rPr sz="1300" spc="-1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Placement</a:t>
            </a:r>
            <a:r>
              <a:rPr sz="1300" spc="-10" dirty="0">
                <a:solidFill>
                  <a:srgbClr val="374050"/>
                </a:solidFill>
                <a:latin typeface="Montserrat" panose="00000500000000000000" pitchFamily="2" charset="0"/>
                <a:cs typeface="Roboto" panose="02000000000000000000"/>
              </a:rPr>
              <a:t> </a:t>
            </a:r>
            <a:r>
              <a:rPr sz="1300" spc="-70" dirty="0">
                <a:solidFill>
                  <a:srgbClr val="374050"/>
                </a:solidFill>
                <a:latin typeface="Montserrat" panose="00000500000000000000" pitchFamily="2" charset="0"/>
                <a:cs typeface="Roboto" panose="02000000000000000000"/>
              </a:rPr>
              <a:t>Memorandum</a:t>
            </a:r>
            <a:r>
              <a:rPr sz="1300" spc="-5" dirty="0">
                <a:solidFill>
                  <a:srgbClr val="374050"/>
                </a:solidFill>
                <a:latin typeface="Montserrat" panose="00000500000000000000" pitchFamily="2" charset="0"/>
                <a:cs typeface="Roboto" panose="02000000000000000000"/>
              </a:rPr>
              <a:t> </a:t>
            </a:r>
            <a:r>
              <a:rPr sz="1300" spc="-70" dirty="0">
                <a:solidFill>
                  <a:srgbClr val="374050"/>
                </a:solidFill>
                <a:latin typeface="Montserrat" panose="00000500000000000000" pitchFamily="2" charset="0"/>
                <a:cs typeface="Roboto" panose="02000000000000000000"/>
              </a:rPr>
              <a:t>(PPM)</a:t>
            </a:r>
            <a:r>
              <a:rPr sz="1300" spc="-10" dirty="0">
                <a:solidFill>
                  <a:srgbClr val="374050"/>
                </a:solidFill>
                <a:latin typeface="Montserrat" panose="00000500000000000000" pitchFamily="2" charset="0"/>
                <a:cs typeface="Roboto" panose="02000000000000000000"/>
              </a:rPr>
              <a:t> </a:t>
            </a:r>
            <a:r>
              <a:rPr sz="1300" dirty="0">
                <a:solidFill>
                  <a:srgbClr val="374050"/>
                </a:solidFill>
                <a:latin typeface="Montserrat" panose="00000500000000000000" pitchFamily="2" charset="0"/>
                <a:cs typeface="Roboto" panose="02000000000000000000"/>
              </a:rPr>
              <a:t>-</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Detailed </a:t>
            </a:r>
            <a:r>
              <a:rPr sz="1300" spc="-55" dirty="0">
                <a:solidFill>
                  <a:srgbClr val="374050"/>
                </a:solidFill>
                <a:latin typeface="Montserrat" panose="00000500000000000000" pitchFamily="2" charset="0"/>
                <a:cs typeface="Roboto" panose="02000000000000000000"/>
              </a:rPr>
              <a:t>overview</a:t>
            </a:r>
            <a:r>
              <a:rPr sz="1300" spc="-1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of</a:t>
            </a:r>
            <a:r>
              <a:rPr sz="1300" spc="-1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River</a:t>
            </a:r>
            <a:r>
              <a:rPr sz="1300" spc="-1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Delta</a:t>
            </a:r>
            <a:r>
              <a:rPr sz="1300" spc="-1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Global</a:t>
            </a:r>
            <a:r>
              <a:rPr sz="1300" spc="-1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Frontier</a:t>
            </a:r>
            <a:r>
              <a:rPr sz="1300" spc="-15" dirty="0">
                <a:solidFill>
                  <a:srgbClr val="374050"/>
                </a:solidFill>
                <a:latin typeface="Montserrat" panose="00000500000000000000" pitchFamily="2" charset="0"/>
                <a:cs typeface="Roboto" panose="02000000000000000000"/>
              </a:rPr>
              <a:t> </a:t>
            </a:r>
            <a:r>
              <a:rPr sz="1300" spc="-20" dirty="0">
                <a:solidFill>
                  <a:srgbClr val="374050"/>
                </a:solidFill>
                <a:latin typeface="Montserrat" panose="00000500000000000000" pitchFamily="2" charset="0"/>
                <a:cs typeface="Roboto" panose="02000000000000000000"/>
              </a:rPr>
              <a:t>Fund</a:t>
            </a:r>
            <a:endParaRPr sz="1300" dirty="0">
              <a:latin typeface="Montserrat" panose="00000500000000000000" pitchFamily="2" charset="0"/>
              <a:cs typeface="Roboto" panose="02000000000000000000"/>
            </a:endParaRPr>
          </a:p>
        </p:txBody>
      </p:sp>
      <p:sp>
        <p:nvSpPr>
          <p:cNvPr id="39" name="object 29"/>
          <p:cNvSpPr txBox="1"/>
          <p:nvPr/>
        </p:nvSpPr>
        <p:spPr>
          <a:xfrm>
            <a:off x="6551611" y="4586638"/>
            <a:ext cx="4701556" cy="455830"/>
          </a:xfrm>
          <a:prstGeom prst="rect">
            <a:avLst/>
          </a:prstGeom>
        </p:spPr>
        <p:txBody>
          <a:bodyPr vert="horz" wrap="square" lIns="0" tIns="11430" rIns="0" bIns="0" rtlCol="0">
            <a:spAutoFit/>
          </a:bodyPr>
          <a:lstStyle/>
          <a:p>
            <a:pPr marL="12700" marR="5080">
              <a:lnSpc>
                <a:spcPct val="115000"/>
              </a:lnSpc>
              <a:spcBef>
                <a:spcPts val="90"/>
              </a:spcBef>
            </a:pPr>
            <a:r>
              <a:rPr sz="1300" spc="-50" dirty="0">
                <a:solidFill>
                  <a:srgbClr val="374050"/>
                </a:solidFill>
                <a:latin typeface="Montserrat" panose="00000500000000000000" pitchFamily="2" charset="0"/>
                <a:cs typeface="Roboto" panose="02000000000000000000"/>
              </a:rPr>
              <a:t>Subscription</a:t>
            </a:r>
            <a:r>
              <a:rPr sz="1300" spc="-3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Documents</a:t>
            </a:r>
            <a:r>
              <a:rPr sz="1300" spc="-20" dirty="0">
                <a:solidFill>
                  <a:srgbClr val="374050"/>
                </a:solidFill>
                <a:latin typeface="Montserrat" panose="00000500000000000000" pitchFamily="2" charset="0"/>
                <a:cs typeface="Roboto" panose="02000000000000000000"/>
              </a:rPr>
              <a:t> </a:t>
            </a:r>
            <a:r>
              <a:rPr sz="1300" dirty="0">
                <a:solidFill>
                  <a:srgbClr val="374050"/>
                </a:solidFill>
                <a:latin typeface="Montserrat" panose="00000500000000000000" pitchFamily="2" charset="0"/>
                <a:cs typeface="Roboto" panose="02000000000000000000"/>
              </a:rPr>
              <a:t>-</a:t>
            </a:r>
            <a:r>
              <a:rPr sz="1300" spc="-2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Required</a:t>
            </a:r>
            <a:r>
              <a:rPr sz="1300" spc="-2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paperwork</a:t>
            </a:r>
            <a:r>
              <a:rPr sz="1300" spc="-15" dirty="0">
                <a:solidFill>
                  <a:srgbClr val="374050"/>
                </a:solidFill>
                <a:latin typeface="Montserrat" panose="00000500000000000000" pitchFamily="2" charset="0"/>
                <a:cs typeface="Roboto" panose="02000000000000000000"/>
              </a:rPr>
              <a:t> </a:t>
            </a:r>
            <a:r>
              <a:rPr sz="1300" spc="-25" dirty="0">
                <a:solidFill>
                  <a:srgbClr val="374050"/>
                </a:solidFill>
                <a:latin typeface="Montserrat" panose="00000500000000000000" pitchFamily="2" charset="0"/>
                <a:cs typeface="Roboto" panose="02000000000000000000"/>
              </a:rPr>
              <a:t>for </a:t>
            </a:r>
            <a:r>
              <a:rPr sz="1300" spc="-70" dirty="0">
                <a:solidFill>
                  <a:srgbClr val="374050"/>
                </a:solidFill>
                <a:latin typeface="Montserrat" panose="00000500000000000000" pitchFamily="2" charset="0"/>
                <a:cs typeface="Roboto" panose="02000000000000000000"/>
              </a:rPr>
              <a:t>Cayman</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fund</a:t>
            </a:r>
            <a:r>
              <a:rPr sz="1300" spc="5" dirty="0">
                <a:solidFill>
                  <a:srgbClr val="374050"/>
                </a:solidFill>
                <a:latin typeface="Montserrat" panose="00000500000000000000" pitchFamily="2" charset="0"/>
                <a:cs typeface="Roboto" panose="02000000000000000000"/>
              </a:rPr>
              <a:t> </a:t>
            </a:r>
            <a:r>
              <a:rPr sz="1300" spc="-10" dirty="0">
                <a:solidFill>
                  <a:srgbClr val="374050"/>
                </a:solidFill>
                <a:latin typeface="Montserrat" panose="00000500000000000000" pitchFamily="2" charset="0"/>
                <a:cs typeface="Roboto" panose="02000000000000000000"/>
              </a:rPr>
              <a:t>participation</a:t>
            </a:r>
            <a:endParaRPr sz="1300">
              <a:latin typeface="Montserrat" panose="00000500000000000000" pitchFamily="2" charset="0"/>
              <a:cs typeface="Roboto" panose="02000000000000000000"/>
            </a:endParaRPr>
          </a:p>
        </p:txBody>
      </p:sp>
      <p:sp>
        <p:nvSpPr>
          <p:cNvPr id="40" name="object 30"/>
          <p:cNvSpPr txBox="1"/>
          <p:nvPr/>
        </p:nvSpPr>
        <p:spPr>
          <a:xfrm>
            <a:off x="6567833" y="5158138"/>
            <a:ext cx="4795657" cy="455381"/>
          </a:xfrm>
          <a:prstGeom prst="rect">
            <a:avLst/>
          </a:prstGeom>
        </p:spPr>
        <p:txBody>
          <a:bodyPr vert="horz" wrap="square" lIns="0" tIns="11430" rIns="0" bIns="0" rtlCol="0">
            <a:spAutoFit/>
          </a:bodyPr>
          <a:lstStyle/>
          <a:p>
            <a:pPr marL="12700" marR="5080">
              <a:lnSpc>
                <a:spcPct val="115000"/>
              </a:lnSpc>
              <a:spcBef>
                <a:spcPts val="90"/>
              </a:spcBef>
            </a:pPr>
            <a:r>
              <a:rPr sz="1300" spc="-45" dirty="0">
                <a:solidFill>
                  <a:srgbClr val="374050"/>
                </a:solidFill>
                <a:latin typeface="Montserrat" panose="00000500000000000000" pitchFamily="2" charset="0"/>
                <a:cs typeface="Roboto" panose="02000000000000000000"/>
              </a:rPr>
              <a:t>Historical</a:t>
            </a:r>
            <a:r>
              <a:rPr sz="130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Performance</a:t>
            </a:r>
            <a:r>
              <a:rPr sz="130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Data</a:t>
            </a:r>
            <a:r>
              <a:rPr sz="1300" dirty="0">
                <a:solidFill>
                  <a:srgbClr val="374050"/>
                </a:solidFill>
                <a:latin typeface="Montserrat" panose="00000500000000000000" pitchFamily="2" charset="0"/>
                <a:cs typeface="Roboto" panose="02000000000000000000"/>
              </a:rPr>
              <a:t> - </a:t>
            </a:r>
            <a:r>
              <a:rPr sz="1300" spc="-60" dirty="0">
                <a:solidFill>
                  <a:srgbClr val="374050"/>
                </a:solidFill>
                <a:latin typeface="Montserrat" panose="00000500000000000000" pitchFamily="2" charset="0"/>
                <a:cs typeface="Roboto" panose="02000000000000000000"/>
              </a:rPr>
              <a:t>Our</a:t>
            </a:r>
            <a:r>
              <a:rPr sz="1300"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all-</a:t>
            </a:r>
            <a:r>
              <a:rPr sz="1300" spc="-60" dirty="0">
                <a:solidFill>
                  <a:srgbClr val="374050"/>
                </a:solidFill>
                <a:latin typeface="Montserrat" panose="00000500000000000000" pitchFamily="2" charset="0"/>
                <a:cs typeface="Roboto" panose="02000000000000000000"/>
              </a:rPr>
              <a:t>weather</a:t>
            </a:r>
            <a:r>
              <a:rPr sz="130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track </a:t>
            </a:r>
            <a:r>
              <a:rPr sz="1300" spc="-60" dirty="0">
                <a:solidFill>
                  <a:srgbClr val="374050"/>
                </a:solidFill>
                <a:latin typeface="Montserrat" panose="00000500000000000000" pitchFamily="2" charset="0"/>
                <a:cs typeface="Roboto" panose="02000000000000000000"/>
              </a:rPr>
              <a:t>record</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since</a:t>
            </a:r>
            <a:r>
              <a:rPr sz="1300" spc="5" dirty="0">
                <a:solidFill>
                  <a:srgbClr val="374050"/>
                </a:solidFill>
                <a:latin typeface="Montserrat" panose="00000500000000000000" pitchFamily="2" charset="0"/>
                <a:cs typeface="Roboto" panose="02000000000000000000"/>
              </a:rPr>
              <a:t> </a:t>
            </a:r>
            <a:r>
              <a:rPr sz="1300" spc="-20" dirty="0">
                <a:solidFill>
                  <a:srgbClr val="374050"/>
                </a:solidFill>
                <a:latin typeface="Montserrat" panose="00000500000000000000" pitchFamily="2" charset="0"/>
                <a:cs typeface="Roboto" panose="02000000000000000000"/>
              </a:rPr>
              <a:t>2017</a:t>
            </a:r>
            <a:endParaRPr sz="1300">
              <a:latin typeface="Montserrat" panose="00000500000000000000" pitchFamily="2" charset="0"/>
              <a:cs typeface="Roboto" panose="020000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991846" y="1291585"/>
            <a:ext cx="9141883" cy="2387047"/>
          </a:xfrm>
        </p:spPr>
        <p:txBody>
          <a:bodyPr>
            <a:normAutofit/>
          </a:bodyPr>
          <a:lstStyle/>
          <a:p>
            <a:pPr>
              <a:lnSpc>
                <a:spcPts val="5000"/>
              </a:lnSpc>
              <a:spcBef>
                <a:spcPts val="600"/>
              </a:spcBef>
            </a:pPr>
            <a:r>
              <a:rPr lang="en-US" sz="4150" spc="-195" dirty="0">
                <a:solidFill>
                  <a:srgbClr val="002060"/>
                </a:solidFill>
                <a:latin typeface="Arial" panose="020B0604020202020204" pitchFamily="34" charset="0"/>
                <a:cs typeface="Arial" panose="020B0604020202020204" pitchFamily="34" charset="0"/>
              </a:rPr>
              <a:t>Appendix</a:t>
            </a:r>
            <a:r>
              <a:rPr lang="en-US" sz="4150" spc="-195" dirty="0">
                <a:solidFill>
                  <a:srgbClr val="C7B187"/>
                </a:solidFill>
                <a:latin typeface="Arial" panose="020B0604020202020204" pitchFamily="34" charset="0"/>
                <a:cs typeface="Arial" panose="020B0604020202020204" pitchFamily="34" charset="0"/>
              </a:rPr>
              <a:t> </a:t>
            </a:r>
            <a:br>
              <a:rPr lang="en-US" sz="4400" spc="-195" dirty="0">
                <a:solidFill>
                  <a:srgbClr val="C7B187"/>
                </a:solidFill>
                <a:latin typeface="Arial" panose="020B0604020202020204" pitchFamily="34" charset="0"/>
                <a:cs typeface="Arial" panose="020B0604020202020204" pitchFamily="34" charset="0"/>
              </a:rPr>
            </a:br>
            <a:r>
              <a:rPr lang="en-US" sz="4200" spc="-195" dirty="0">
                <a:solidFill>
                  <a:schemeClr val="tx1"/>
                </a:solidFill>
                <a:latin typeface="Arial" panose="020B0604020202020204" pitchFamily="34" charset="0"/>
                <a:cs typeface="Arial" panose="020B0604020202020204" pitchFamily="34" charset="0"/>
              </a:rPr>
              <a:t>Portfolio </a:t>
            </a:r>
            <a:r>
              <a:rPr lang="en-US" altLang="zh-TW" sz="4200" spc="-195" dirty="0">
                <a:solidFill>
                  <a:schemeClr val="tx1"/>
                </a:solidFill>
                <a:latin typeface="Arial" panose="020B0604020202020204" pitchFamily="34" charset="0"/>
                <a:cs typeface="Arial" panose="020B0604020202020204" pitchFamily="34" charset="0"/>
              </a:rPr>
              <a:t>Case Study</a:t>
            </a:r>
            <a:endParaRPr lang="en-GB" sz="4200" dirty="0">
              <a:solidFill>
                <a:schemeClr val="tx1"/>
              </a:solidFill>
              <a:latin typeface="Arial" panose="020B0604020202020204" pitchFamily="34" charset="0"/>
              <a:ea typeface="DFKai-SB" panose="03000509000000000000" pitchFamily="65" charset="-120"/>
              <a:cs typeface="Arial" panose="020B0604020202020204" pitchFamily="34" charset="0"/>
            </a:endParaRPr>
          </a:p>
        </p:txBody>
      </p:sp>
      <p:sp>
        <p:nvSpPr>
          <p:cNvPr id="7" name="Text Placeholder 38"/>
          <p:cNvSpPr txBox="1"/>
          <p:nvPr/>
        </p:nvSpPr>
        <p:spPr>
          <a:xfrm>
            <a:off x="152400" y="3076588"/>
            <a:ext cx="10703318" cy="593630"/>
          </a:xfrm>
          <a:prstGeom prst="rect">
            <a:avLst/>
          </a:prstGeom>
        </p:spPr>
        <p:txBody>
          <a:bodyPr vert="horz" lIns="91419" tIns="45709" rIns="91419" bIns="45709" rtlCol="0" anchor="ctr">
            <a:noAutofit/>
          </a:bodyPr>
          <a:lstStyle>
            <a:lvl1pPr marL="0" indent="0" algn="l" defTabSz="914400" rtl="0" eaLnBrk="1" latinLnBrk="0" hangingPunct="1">
              <a:lnSpc>
                <a:spcPct val="90000"/>
              </a:lnSpc>
              <a:spcBef>
                <a:spcPts val="1000"/>
              </a:spcBef>
              <a:buClr>
                <a:schemeClr val="tx2"/>
              </a:buClr>
              <a:buSzPct val="100000"/>
              <a:buFont typeface="Arial" panose="020B0604020202020204" pitchFamily="34" charset="0"/>
              <a:buNone/>
              <a:defRPr sz="2400" kern="1200">
                <a:solidFill>
                  <a:schemeClr val="bg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44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89813" y="2079875"/>
            <a:ext cx="9889870" cy="369332"/>
          </a:xfrm>
          <a:prstGeom prst="rect">
            <a:avLst/>
          </a:prstGeom>
          <a:noFill/>
        </p:spPr>
        <p:txBody>
          <a:bodyPr wrap="square">
            <a:spAutoFit/>
          </a:bodyPr>
          <a:lstStyle/>
          <a:p>
            <a:r>
              <a:rPr lang="en-US" b="1" spc="-120" dirty="0">
                <a:solidFill>
                  <a:srgbClr val="C7B187"/>
                </a:solidFill>
                <a:latin typeface="Montserrat SemiBold" panose="00000700000000000000"/>
                <a:cs typeface="Montserrat SemiBold" panose="00000700000000000000"/>
              </a:rPr>
              <a:t>Key Metrics</a:t>
            </a:r>
            <a:endParaRPr lang="en-US" dirty="0"/>
          </a:p>
        </p:txBody>
      </p:sp>
      <p:graphicFrame>
        <p:nvGraphicFramePr>
          <p:cNvPr id="6" name="Table 5"/>
          <p:cNvGraphicFramePr>
            <a:graphicFrameLocks noGrp="1"/>
          </p:cNvGraphicFramePr>
          <p:nvPr/>
        </p:nvGraphicFramePr>
        <p:xfrm>
          <a:off x="1099070" y="2449207"/>
          <a:ext cx="10002823" cy="618068"/>
        </p:xfrm>
        <a:graphic>
          <a:graphicData uri="http://schemas.openxmlformats.org/drawingml/2006/table">
            <a:tbl>
              <a:tblPr/>
              <a:tblGrid>
                <a:gridCol w="1955303">
                  <a:extLst>
                    <a:ext uri="{9D8B030D-6E8A-4147-A177-3AD203B41FA5}">
                      <a16:colId xmlns:a16="http://schemas.microsoft.com/office/drawing/2014/main" val="20000"/>
                    </a:ext>
                  </a:extLst>
                </a:gridCol>
                <a:gridCol w="374627">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2338893">
                  <a:extLst>
                    <a:ext uri="{9D8B030D-6E8A-4147-A177-3AD203B41FA5}">
                      <a16:colId xmlns:a16="http://schemas.microsoft.com/office/drawing/2014/main" val="20005"/>
                    </a:ext>
                  </a:extLst>
                </a:gridCol>
              </a:tblGrid>
              <a:tr h="393316">
                <a:tc gridSpan="2">
                  <a:txBody>
                    <a:bodyPr/>
                    <a:lstStyle/>
                    <a:p>
                      <a:pPr algn="ctr" fontAlgn="ctr">
                        <a:buNone/>
                      </a:pPr>
                      <a:r>
                        <a:rPr lang="en-US" sz="1400" b="0" i="0" u="none" strike="noStrike" dirty="0">
                          <a:solidFill>
                            <a:schemeClr val="tx1"/>
                          </a:solidFill>
                          <a:effectLst/>
                          <a:latin typeface="Roboto" panose="02000000000000000000" pitchFamily="2" charset="0"/>
                        </a:rPr>
                        <a:t>Annualized Return</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hMerge="1">
                  <a:txBody>
                    <a:bodyPr/>
                    <a:lstStyle/>
                    <a:p>
                      <a:endParaRPr lang="en-US"/>
                    </a:p>
                  </a:txBody>
                  <a:tcPr/>
                </a:tc>
                <a:tc>
                  <a:txBody>
                    <a:bodyPr/>
                    <a:lstStyle/>
                    <a:p>
                      <a:pPr algn="ctr" fontAlgn="ctr">
                        <a:buNone/>
                      </a:pPr>
                      <a:r>
                        <a:rPr lang="en-US" sz="1400" b="0" i="0" u="none" strike="noStrike" dirty="0">
                          <a:solidFill>
                            <a:schemeClr val="tx1"/>
                          </a:solidFill>
                          <a:effectLst/>
                          <a:latin typeface="Roboto" panose="02000000000000000000" pitchFamily="2" charset="0"/>
                        </a:rPr>
                        <a:t>Volatility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Sharpe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Sortino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Beta to MSCI China</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extLst>
                  <a:ext uri="{0D108BD9-81ED-4DB2-BD59-A6C34878D82A}">
                    <a16:rowId xmlns:a16="http://schemas.microsoft.com/office/drawing/2014/main" val="10000"/>
                  </a:ext>
                </a:extLst>
              </a:tr>
              <a:tr h="224752">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34.80%</a:t>
                      </a:r>
                    </a:p>
                  </a:txBody>
                  <a:tcPr marL="0" marR="0" marT="0" marB="0" anchor="b">
                    <a:lnL>
                      <a:noFill/>
                    </a:lnL>
                    <a:lnR>
                      <a:noFill/>
                    </a:lnR>
                    <a:lnT>
                      <a:noFill/>
                    </a:lnT>
                    <a:lnB>
                      <a:noFill/>
                    </a:lnB>
                    <a:noFill/>
                  </a:tcPr>
                </a:tc>
                <a:tc>
                  <a:txBody>
                    <a:bodyPr/>
                    <a:lstStyle/>
                    <a:p>
                      <a:pPr algn="ctr" fontAlgn="b">
                        <a:buNone/>
                      </a:pPr>
                      <a:endParaRPr lang="en-US" sz="1400" b="0" i="0" u="none" strike="noStrike">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26.52%</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1.31</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2.89</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0.1</a:t>
                      </a:r>
                      <a:r>
                        <a:rPr lang="en-US" altLang="zh-TW" sz="1400" b="0" i="0" u="none" strike="noStrike" dirty="0">
                          <a:solidFill>
                            <a:schemeClr val="tx1">
                              <a:lumMod val="50000"/>
                              <a:lumOff val="50000"/>
                            </a:schemeClr>
                          </a:solidFill>
                          <a:effectLst/>
                          <a:latin typeface="Roboto" panose="02000000000000000000" pitchFamily="2" charset="0"/>
                        </a:rPr>
                        <a:t>3</a:t>
                      </a: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extLst>
                  <a:ext uri="{0D108BD9-81ED-4DB2-BD59-A6C34878D82A}">
                    <a16:rowId xmlns:a16="http://schemas.microsoft.com/office/drawing/2014/main" val="10001"/>
                  </a:ext>
                </a:extLst>
              </a:tr>
            </a:tbl>
          </a:graphicData>
        </a:graphic>
      </p:graphicFrame>
      <p:sp>
        <p:nvSpPr>
          <p:cNvPr id="3" name="object 2"/>
          <p:cNvSpPr txBox="1"/>
          <p:nvPr/>
        </p:nvSpPr>
        <p:spPr>
          <a:xfrm>
            <a:off x="1066013" y="404099"/>
            <a:ext cx="7391400"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spc="-220" dirty="0">
                <a:solidFill>
                  <a:srgbClr val="333333"/>
                </a:solidFill>
                <a:latin typeface="Montserrat SemiBold" panose="00000700000000000000"/>
                <a:cs typeface="Montserrat SemiBold" panose="00000700000000000000"/>
              </a:rPr>
              <a:t>Case one</a:t>
            </a:r>
            <a:r>
              <a:rPr lang="en-US" sz="2800" spc="-220" dirty="0">
                <a:solidFill>
                  <a:srgbClr val="333333"/>
                </a:solidFill>
                <a:latin typeface="Montserrat SemiBold" panose="00000700000000000000"/>
                <a:cs typeface="Montserrat SemiBold" panose="00000700000000000000"/>
              </a:rPr>
              <a:t> – Asian Core Holding</a:t>
            </a:r>
            <a:endParaRPr sz="2800" dirty="0">
              <a:latin typeface="Montserrat" panose="00000500000000000000"/>
              <a:cs typeface="Montserrat" panose="00000500000000000000"/>
            </a:endParaRPr>
          </a:p>
        </p:txBody>
      </p:sp>
      <p:sp>
        <p:nvSpPr>
          <p:cNvPr id="10" name="object 3"/>
          <p:cNvSpPr txBox="1"/>
          <p:nvPr/>
        </p:nvSpPr>
        <p:spPr>
          <a:xfrm>
            <a:off x="1066013" y="1148962"/>
            <a:ext cx="10031398" cy="664284"/>
          </a:xfrm>
          <a:prstGeom prst="rect">
            <a:avLst/>
          </a:prstGeom>
        </p:spPr>
        <p:txBody>
          <a:bodyPr vert="horz" wrap="square" lIns="0" tIns="17780" rIns="0" bIns="0" rtlCol="0">
            <a:spAutoFit/>
          </a:bodyPr>
          <a:lstStyle/>
          <a:p>
            <a:pPr marL="12700">
              <a:lnSpc>
                <a:spcPct val="100000"/>
              </a:lnSpc>
              <a:spcBef>
                <a:spcPts val="140"/>
              </a:spcBef>
            </a:pPr>
            <a:r>
              <a:rPr lang="en-US" sz="1400" b="0" u="none" strike="noStrike" dirty="0">
                <a:effectLst/>
                <a:latin typeface="Corbel" panose="020B0503020204020204" pitchFamily="34" charset="0"/>
                <a:ea typeface="Malgun Gothic Semilight" panose="020B0502040204020203" pitchFamily="34" charset="-120"/>
                <a:cs typeface="Malgun Gothic Semilight" panose="020B0502040204020203" pitchFamily="34" charset="-120"/>
              </a:rPr>
              <a:t>This Fund is a gradually built core holding since 2022, focused on Chinese equities across US, Hong Kong, and China markets. The fund employs an equity long/short strategy with a macro overlay, and consistently outperforms in market downturns due to the manager’s strong trading skill and ability to generate significant short-side alpha.</a:t>
            </a:r>
            <a:endParaRPr lang="en-US" sz="1400" spc="-65" dirty="0">
              <a:solidFill>
                <a:srgbClr val="C7B187"/>
              </a:solidFill>
              <a:latin typeface="Corbel" panose="020B0503020204020204" pitchFamily="34" charset="0"/>
              <a:ea typeface="Malgun Gothic Semilight" panose="020B0502040204020203" pitchFamily="34" charset="-120"/>
              <a:cs typeface="Malgun Gothic Semilight" panose="020B0502040204020203" pitchFamily="34" charset="-120"/>
            </a:endParaRPr>
          </a:p>
        </p:txBody>
      </p:sp>
      <p:sp>
        <p:nvSpPr>
          <p:cNvPr id="17" name="TextBox 16"/>
          <p:cNvSpPr txBox="1"/>
          <p:nvPr/>
        </p:nvSpPr>
        <p:spPr>
          <a:xfrm>
            <a:off x="999338" y="3287474"/>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grpSp>
        <p:nvGrpSpPr>
          <p:cNvPr id="7" name="Group 6"/>
          <p:cNvGrpSpPr/>
          <p:nvPr/>
        </p:nvGrpSpPr>
        <p:grpSpPr>
          <a:xfrm>
            <a:off x="1094588" y="3656806"/>
            <a:ext cx="10002823" cy="2362200"/>
            <a:chOff x="1094588" y="3656806"/>
            <a:chExt cx="10002823" cy="236220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588" y="3656806"/>
              <a:ext cx="10002823"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094588" y="3656806"/>
              <a:ext cx="0" cy="2362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object 5">
            <a:extLst>
              <a:ext uri="{FF2B5EF4-FFF2-40B4-BE49-F238E27FC236}">
                <a16:creationId xmlns:a16="http://schemas.microsoft.com/office/drawing/2014/main" id="{B38FD400-9C36-4267-2F2A-DF5AE59F3A6A}"/>
              </a:ext>
            </a:extLst>
          </p:cNvPr>
          <p:cNvSpPr txBox="1"/>
          <p:nvPr/>
        </p:nvSpPr>
        <p:spPr>
          <a:xfrm>
            <a:off x="4778311" y="2359379"/>
            <a:ext cx="3603689"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HAO</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
        <p:nvSpPr>
          <p:cNvPr id="8" name="object 5">
            <a:extLst>
              <a:ext uri="{FF2B5EF4-FFF2-40B4-BE49-F238E27FC236}">
                <a16:creationId xmlns:a16="http://schemas.microsoft.com/office/drawing/2014/main" id="{9081052B-C632-BF9E-1DED-160C4CB33D76}"/>
              </a:ext>
            </a:extLst>
          </p:cNvPr>
          <p:cNvSpPr txBox="1"/>
          <p:nvPr/>
        </p:nvSpPr>
        <p:spPr>
          <a:xfrm>
            <a:off x="4778311" y="3540478"/>
            <a:ext cx="3222689"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HAO</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497160" y="1507726"/>
            <a:ext cx="5480865" cy="1995571"/>
          </a:xfrm>
          <a:prstGeom prst="rect">
            <a:avLst/>
          </a:prstGeom>
          <a:ln>
            <a:solidFill>
              <a:srgbClr val="C7B187"/>
            </a:solidFill>
          </a:ln>
          <a:effectLst>
            <a:outerShdw blurRad="50800" dist="38100" dir="2700000" algn="tl" rotWithShape="0">
              <a:prstClr val="black">
                <a:alpha val="40000"/>
              </a:prstClr>
            </a:outerShdw>
          </a:effectLst>
        </p:spPr>
      </p:pic>
      <p:sp>
        <p:nvSpPr>
          <p:cNvPr id="3" name="TextBox 2"/>
          <p:cNvSpPr txBox="1"/>
          <p:nvPr/>
        </p:nvSpPr>
        <p:spPr>
          <a:xfrm>
            <a:off x="381000" y="996799"/>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Past performances compared with benchmarks</a:t>
            </a:r>
          </a:p>
        </p:txBody>
      </p:sp>
      <p:pic>
        <p:nvPicPr>
          <p:cNvPr id="5" name="Picture 4"/>
          <p:cNvPicPr>
            <a:picLocks noChangeAspect="1"/>
          </p:cNvPicPr>
          <p:nvPr/>
        </p:nvPicPr>
        <p:blipFill>
          <a:blip r:embed="rId4"/>
          <a:stretch>
            <a:fillRect/>
          </a:stretch>
        </p:blipFill>
        <p:spPr>
          <a:xfrm>
            <a:off x="5990230" y="1505638"/>
            <a:ext cx="5480865" cy="1995571"/>
          </a:xfrm>
          <a:prstGeom prst="rect">
            <a:avLst/>
          </a:prstGeom>
          <a:ln>
            <a:solidFill>
              <a:srgbClr val="C7B187"/>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stretch>
            <a:fillRect/>
          </a:stretch>
        </p:blipFill>
        <p:spPr>
          <a:xfrm>
            <a:off x="5999195" y="3779471"/>
            <a:ext cx="5480864" cy="1995571"/>
          </a:xfrm>
          <a:prstGeom prst="rect">
            <a:avLst/>
          </a:prstGeom>
          <a:ln>
            <a:solidFill>
              <a:srgbClr val="C7B187"/>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6"/>
          <a:stretch>
            <a:fillRect/>
          </a:stretch>
        </p:blipFill>
        <p:spPr>
          <a:xfrm>
            <a:off x="473505" y="3779469"/>
            <a:ext cx="5480865" cy="1995571"/>
          </a:xfrm>
          <a:prstGeom prst="rect">
            <a:avLst/>
          </a:prstGeom>
          <a:ln>
            <a:solidFill>
              <a:srgbClr val="C7B187"/>
            </a:solidFill>
          </a:ln>
          <a:effectLst>
            <a:outerShdw blurRad="50800" dist="38100" dir="2700000" algn="tl" rotWithShape="0">
              <a:prstClr val="black">
                <a:alpha val="40000"/>
              </a:prstClr>
            </a:outerShdw>
          </a:effectLst>
        </p:spPr>
      </p:pic>
      <p:sp>
        <p:nvSpPr>
          <p:cNvPr id="15" name="object 16"/>
          <p:cNvSpPr/>
          <p:nvPr/>
        </p:nvSpPr>
        <p:spPr>
          <a:xfrm>
            <a:off x="456719" y="3787325"/>
            <a:ext cx="49786" cy="1987715"/>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17" name="object 16"/>
          <p:cNvSpPr/>
          <p:nvPr/>
        </p:nvSpPr>
        <p:spPr>
          <a:xfrm>
            <a:off x="457200" y="1507726"/>
            <a:ext cx="49786" cy="1987715"/>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18" name="object 16"/>
          <p:cNvSpPr/>
          <p:nvPr/>
        </p:nvSpPr>
        <p:spPr>
          <a:xfrm>
            <a:off x="5970014" y="1509761"/>
            <a:ext cx="49786" cy="1987715"/>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0" name="object 16"/>
          <p:cNvSpPr/>
          <p:nvPr/>
        </p:nvSpPr>
        <p:spPr>
          <a:xfrm>
            <a:off x="5970014" y="3782311"/>
            <a:ext cx="49786" cy="1987715"/>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 name="object 5">
            <a:extLst>
              <a:ext uri="{FF2B5EF4-FFF2-40B4-BE49-F238E27FC236}">
                <a16:creationId xmlns:a16="http://schemas.microsoft.com/office/drawing/2014/main" id="{A9A5EAB1-B757-0FCE-0471-C403CA855F98}"/>
              </a:ext>
            </a:extLst>
          </p:cNvPr>
          <p:cNvSpPr txBox="1"/>
          <p:nvPr/>
        </p:nvSpPr>
        <p:spPr>
          <a:xfrm>
            <a:off x="2438400" y="1678034"/>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HAO</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GRAPH</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295400" y="2132806"/>
          <a:ext cx="9389421" cy="478926"/>
        </p:xfrm>
        <a:graphic>
          <a:graphicData uri="http://schemas.openxmlformats.org/drawingml/2006/table">
            <a:tbl>
              <a:tblPr/>
              <a:tblGrid>
                <a:gridCol w="1835398">
                  <a:extLst>
                    <a:ext uri="{9D8B030D-6E8A-4147-A177-3AD203B41FA5}">
                      <a16:colId xmlns:a16="http://schemas.microsoft.com/office/drawing/2014/main" val="20000"/>
                    </a:ext>
                  </a:extLst>
                </a:gridCol>
                <a:gridCol w="374402">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2226621">
                  <a:extLst>
                    <a:ext uri="{9D8B030D-6E8A-4147-A177-3AD203B41FA5}">
                      <a16:colId xmlns:a16="http://schemas.microsoft.com/office/drawing/2014/main" val="20005"/>
                    </a:ext>
                  </a:extLst>
                </a:gridCol>
              </a:tblGrid>
              <a:tr h="296046">
                <a:tc gridSpan="2">
                  <a:txBody>
                    <a:bodyPr/>
                    <a:lstStyle/>
                    <a:p>
                      <a:pPr algn="ctr" fontAlgn="ctr">
                        <a:buNone/>
                      </a:pPr>
                      <a:r>
                        <a:rPr lang="en-US" sz="1200" b="0"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Annualized Return</a:t>
                      </a:r>
                    </a:p>
                  </a:txBody>
                  <a:tcPr marL="79317" marR="79317" marT="39658" marB="39658"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hMerge="1">
                  <a:txBody>
                    <a:bodyPr/>
                    <a:lstStyle/>
                    <a:p>
                      <a:endParaRPr lang="en-US"/>
                    </a:p>
                  </a:txBody>
                  <a:tcPr/>
                </a:tc>
                <a:tc>
                  <a:txBody>
                    <a:bodyPr/>
                    <a:lstStyle/>
                    <a:p>
                      <a:pPr algn="ctr" fontAlgn="ctr">
                        <a:buNone/>
                      </a:pPr>
                      <a:r>
                        <a:rPr lang="en-US" sz="1200" b="0"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Volatility</a:t>
                      </a:r>
                      <a:r>
                        <a:rPr lang="en-US" sz="1200" b="0" i="0" u="none" strike="noStrike" dirty="0">
                          <a:solidFill>
                            <a:schemeClr val="tx1"/>
                          </a:solidFill>
                          <a:effectLst/>
                          <a:latin typeface="Roboto" panose="02000000000000000000" pitchFamily="2" charset="0"/>
                          <a:ea typeface="Roboto" panose="02000000000000000000" pitchFamily="2"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200" b="0"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Sharpe Ratio</a:t>
                      </a:r>
                    </a:p>
                  </a:txBody>
                  <a:tcPr marL="79317" marR="79317" marT="39658" marB="39658"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200" b="0"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Sortino Ratio</a:t>
                      </a:r>
                    </a:p>
                  </a:txBody>
                  <a:tcPr marL="79317" marR="79317" marT="39658" marB="39658"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200" b="0"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Beta to MSCI China</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extLst>
                  <a:ext uri="{0D108BD9-81ED-4DB2-BD59-A6C34878D82A}">
                    <a16:rowId xmlns:a16="http://schemas.microsoft.com/office/drawing/2014/main" val="10000"/>
                  </a:ext>
                </a:extLst>
              </a:tr>
              <a:tr h="177914">
                <a:tc>
                  <a:txBody>
                    <a:bodyPr/>
                    <a:lstStyle/>
                    <a:p>
                      <a:pPr algn="ctr" fontAlgn="b">
                        <a:buNone/>
                      </a:pPr>
                      <a:r>
                        <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21.02%</a:t>
                      </a:r>
                    </a:p>
                  </a:txBody>
                  <a:tcPr marL="0" marR="0" marT="0" marB="0" anchor="b">
                    <a:lnL>
                      <a:noFill/>
                    </a:lnL>
                    <a:lnR>
                      <a:noFill/>
                    </a:lnR>
                    <a:lnT>
                      <a:noFill/>
                    </a:lnT>
                    <a:lnB>
                      <a:noFill/>
                    </a:lnB>
                    <a:noFill/>
                  </a:tcPr>
                </a:tc>
                <a:tc>
                  <a:txBody>
                    <a:bodyPr/>
                    <a:lstStyle/>
                    <a:p>
                      <a:pPr algn="ctr" fontAlgn="b">
                        <a:buNone/>
                      </a:pPr>
                      <a:endPar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17.51%</a:t>
                      </a:r>
                    </a:p>
                  </a:txBody>
                  <a:tcPr marL="0" marR="0" marT="0" marB="0" anchor="b">
                    <a:lnL>
                      <a:noFill/>
                    </a:lnL>
                    <a:lnR>
                      <a:noFill/>
                    </a:lnR>
                    <a:lnT>
                      <a:noFill/>
                    </a:lnT>
                    <a:lnB>
                      <a:noFill/>
                    </a:lnB>
                    <a:noFill/>
                  </a:tcPr>
                </a:tc>
                <a:tc>
                  <a:txBody>
                    <a:bodyPr/>
                    <a:lstStyle/>
                    <a:p>
                      <a:pPr algn="ctr" fontAlgn="b">
                        <a:buNone/>
                      </a:pPr>
                      <a:r>
                        <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1.</a:t>
                      </a:r>
                      <a:r>
                        <a:rPr lang="en-US" altLang="zh-TW"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09</a:t>
                      </a:r>
                      <a:endPar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2.</a:t>
                      </a:r>
                      <a:r>
                        <a:rPr lang="en-US" altLang="zh-TW"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13</a:t>
                      </a:r>
                      <a:endPar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-0.</a:t>
                      </a:r>
                      <a:r>
                        <a:rPr lang="en-US" altLang="zh-TW"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rPr>
                        <a:t>13</a:t>
                      </a:r>
                      <a:endParaRPr lang="en-US" sz="1200" b="0" i="0" u="none" strike="noStrike" dirty="0">
                        <a:solidFill>
                          <a:schemeClr val="tx1">
                            <a:lumMod val="50000"/>
                            <a:lumOff val="50000"/>
                          </a:schemeClr>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nchor="b">
                    <a:lnL>
                      <a:noFill/>
                    </a:lnL>
                    <a:lnR>
                      <a:noFill/>
                    </a:lnR>
                    <a:lnT>
                      <a:noFill/>
                    </a:lnT>
                    <a:lnB>
                      <a:noFill/>
                    </a:lnB>
                    <a:noFill/>
                  </a:tcPr>
                </a:tc>
                <a:extLst>
                  <a:ext uri="{0D108BD9-81ED-4DB2-BD59-A6C34878D82A}">
                    <a16:rowId xmlns:a16="http://schemas.microsoft.com/office/drawing/2014/main" val="10001"/>
                  </a:ext>
                </a:extLst>
              </a:tr>
            </a:tbl>
          </a:graphicData>
        </a:graphic>
      </p:graphicFrame>
      <p:sp>
        <p:nvSpPr>
          <p:cNvPr id="5" name="object 3"/>
          <p:cNvSpPr txBox="1"/>
          <p:nvPr/>
        </p:nvSpPr>
        <p:spPr>
          <a:xfrm>
            <a:off x="1266825" y="883567"/>
            <a:ext cx="9408471" cy="879728"/>
          </a:xfrm>
          <a:prstGeom prst="rect">
            <a:avLst/>
          </a:prstGeom>
        </p:spPr>
        <p:txBody>
          <a:bodyPr vert="horz" wrap="square" lIns="0" tIns="17780" rIns="0" bIns="0" rtlCol="0">
            <a:spAutoFit/>
          </a:bodyPr>
          <a:lstStyle/>
          <a:p>
            <a:pPr marL="12700">
              <a:lnSpc>
                <a:spcPct val="100000"/>
              </a:lnSpc>
              <a:spcBef>
                <a:spcPts val="140"/>
              </a:spcBef>
            </a:pPr>
            <a:r>
              <a:rPr lang="en-US" sz="1400" b="0" i="0" u="none" strike="noStrike" dirty="0">
                <a:effectLst/>
                <a:latin typeface="Corbel" panose="020B0503020204020204" pitchFamily="34" charset="0"/>
                <a:ea typeface="Calibri Light" panose="020F0302020204030204" pitchFamily="34" charset="0"/>
                <a:cs typeface="Calibri Light" panose="020F0302020204030204" pitchFamily="34" charset="0"/>
              </a:rPr>
              <a:t>Core holding since inception, this fund pursues a global equity long/short strategy with low net exposure, targeting global opportunities through sophisticated hedging and trading skills. Managed by a legendary Asian hedge fund manager, it excels in capturing short alpha and performs strongly during market downturns. The fund has been hard closed and returning capital since 2020; our position is maintained due to an outstanding long-term relationship with the fund.</a:t>
            </a:r>
            <a:endParaRPr lang="en-US" sz="1400" spc="-65" dirty="0">
              <a:solidFill>
                <a:srgbClr val="C7B187"/>
              </a:solidFill>
              <a:latin typeface="Corbel" panose="020B0503020204020204" pitchFamily="34" charset="0"/>
              <a:ea typeface="Calibri Light" panose="020F0302020204030204" pitchFamily="34" charset="0"/>
              <a:cs typeface="Calibri Light" panose="020F0302020204030204" pitchFamily="34" charset="0"/>
            </a:endParaRPr>
          </a:p>
        </p:txBody>
      </p:sp>
      <p:sp>
        <p:nvSpPr>
          <p:cNvPr id="9" name="object 2"/>
          <p:cNvSpPr txBox="1"/>
          <p:nvPr/>
        </p:nvSpPr>
        <p:spPr>
          <a:xfrm>
            <a:off x="1219200" y="201944"/>
            <a:ext cx="7848600"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spc="-220" dirty="0">
                <a:solidFill>
                  <a:srgbClr val="333333"/>
                </a:solidFill>
                <a:latin typeface="Montserrat SemiBold" panose="00000700000000000000"/>
                <a:cs typeface="Montserrat SemiBold" panose="00000700000000000000"/>
              </a:rPr>
              <a:t>Case two </a:t>
            </a:r>
            <a:r>
              <a:rPr lang="en-US" sz="2800" spc="-220" dirty="0">
                <a:solidFill>
                  <a:srgbClr val="333333"/>
                </a:solidFill>
                <a:latin typeface="Montserrat SemiBold" panose="00000700000000000000"/>
                <a:cs typeface="Montserrat SemiBold" panose="00000700000000000000"/>
              </a:rPr>
              <a:t>– Core Holding Global Equity L/S</a:t>
            </a:r>
            <a:endParaRPr sz="2800" dirty="0">
              <a:latin typeface="Montserrat" panose="00000500000000000000"/>
              <a:cs typeface="Montserrat" panose="00000500000000000000"/>
            </a:endParaRPr>
          </a:p>
        </p:txBody>
      </p:sp>
      <p:sp>
        <p:nvSpPr>
          <p:cNvPr id="10" name="TextBox 9"/>
          <p:cNvSpPr txBox="1"/>
          <p:nvPr/>
        </p:nvSpPr>
        <p:spPr>
          <a:xfrm>
            <a:off x="1228725" y="1793458"/>
            <a:ext cx="9889870" cy="369332"/>
          </a:xfrm>
          <a:prstGeom prst="rect">
            <a:avLst/>
          </a:prstGeom>
          <a:noFill/>
        </p:spPr>
        <p:txBody>
          <a:bodyPr wrap="square">
            <a:spAutoFit/>
          </a:bodyPr>
          <a:lstStyle/>
          <a:p>
            <a:r>
              <a:rPr lang="en-US" b="1" spc="-120" dirty="0">
                <a:solidFill>
                  <a:srgbClr val="C7B187"/>
                </a:solidFill>
                <a:latin typeface="Montserrat SemiBold" panose="00000700000000000000"/>
                <a:cs typeface="Montserrat SemiBold" panose="00000700000000000000"/>
              </a:rPr>
              <a:t>Key Metrics</a:t>
            </a:r>
            <a:endParaRPr lang="en-US" dirty="0"/>
          </a:p>
        </p:txBody>
      </p:sp>
      <p:sp>
        <p:nvSpPr>
          <p:cNvPr id="12" name="TextBox 11"/>
          <p:cNvSpPr txBox="1"/>
          <p:nvPr/>
        </p:nvSpPr>
        <p:spPr>
          <a:xfrm>
            <a:off x="1228725" y="2611732"/>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grpSp>
        <p:nvGrpSpPr>
          <p:cNvPr id="4" name="Group 3"/>
          <p:cNvGrpSpPr/>
          <p:nvPr/>
        </p:nvGrpSpPr>
        <p:grpSpPr>
          <a:xfrm>
            <a:off x="1295400" y="2967325"/>
            <a:ext cx="9389422" cy="3420605"/>
            <a:chOff x="1219200" y="2979401"/>
            <a:chExt cx="9389422" cy="3344405"/>
          </a:xfrm>
        </p:grpSpPr>
        <p:pic>
          <p:nvPicPr>
            <p:cNvPr id="8" name="Picture 7"/>
            <p:cNvPicPr>
              <a:picLocks noChangeAspect="1"/>
            </p:cNvPicPr>
            <p:nvPr/>
          </p:nvPicPr>
          <p:blipFill>
            <a:blip r:embed="rId2"/>
            <a:stretch>
              <a:fillRect/>
            </a:stretch>
          </p:blipFill>
          <p:spPr>
            <a:xfrm>
              <a:off x="1219200" y="2979401"/>
              <a:ext cx="9389422" cy="3344405"/>
            </a:xfrm>
            <a:prstGeom prst="rect">
              <a:avLst/>
            </a:prstGeom>
          </p:spPr>
        </p:pic>
        <p:cxnSp>
          <p:nvCxnSpPr>
            <p:cNvPr id="3" name="Straight Connector 2"/>
            <p:cNvCxnSpPr/>
            <p:nvPr/>
          </p:nvCxnSpPr>
          <p:spPr>
            <a:xfrm>
              <a:off x="1219200" y="2979401"/>
              <a:ext cx="0" cy="33444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object 5">
            <a:extLst>
              <a:ext uri="{FF2B5EF4-FFF2-40B4-BE49-F238E27FC236}">
                <a16:creationId xmlns:a16="http://schemas.microsoft.com/office/drawing/2014/main" id="{3E3E6847-D1B6-8282-F8B2-98912E0CD513}"/>
              </a:ext>
            </a:extLst>
          </p:cNvPr>
          <p:cNvSpPr txBox="1"/>
          <p:nvPr/>
        </p:nvSpPr>
        <p:spPr>
          <a:xfrm>
            <a:off x="4343400" y="1949975"/>
            <a:ext cx="3429000"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TAIREN</a:t>
            </a:r>
            <a:r>
              <a:rPr lang="en-HK" sz="1150" b="1" spc="-80" dirty="0">
                <a:solidFill>
                  <a:srgbClr val="FF0000"/>
                </a:solidFill>
                <a:latin typeface="Montserrat"/>
                <a:cs typeface="Montserrat"/>
              </a:rPr>
              <a:t> FACTSHEET FIGURES]</a:t>
            </a:r>
            <a:endParaRPr sz="1150" b="1" dirty="0">
              <a:solidFill>
                <a:srgbClr val="FF0000"/>
              </a:solidFill>
              <a:latin typeface="Montserrat"/>
              <a:cs typeface="Montserrat"/>
            </a:endParaRPr>
          </a:p>
        </p:txBody>
      </p:sp>
      <p:sp>
        <p:nvSpPr>
          <p:cNvPr id="7" name="object 5">
            <a:extLst>
              <a:ext uri="{FF2B5EF4-FFF2-40B4-BE49-F238E27FC236}">
                <a16:creationId xmlns:a16="http://schemas.microsoft.com/office/drawing/2014/main" id="{F92D6214-E677-150A-D708-007C7C8C9C21}"/>
              </a:ext>
            </a:extLst>
          </p:cNvPr>
          <p:cNvSpPr txBox="1"/>
          <p:nvPr/>
        </p:nvSpPr>
        <p:spPr>
          <a:xfrm>
            <a:off x="4343399" y="2794563"/>
            <a:ext cx="342900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TAIREN</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090577"/>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Past performances compared with benchmarks</a:t>
            </a:r>
          </a:p>
        </p:txBody>
      </p:sp>
      <p:pic>
        <p:nvPicPr>
          <p:cNvPr id="14" name="Picture 13"/>
          <p:cNvPicPr>
            <a:picLocks noChangeAspect="1"/>
          </p:cNvPicPr>
          <p:nvPr/>
        </p:nvPicPr>
        <p:blipFill>
          <a:blip r:embed="rId2"/>
          <a:stretch>
            <a:fillRect/>
          </a:stretch>
        </p:blipFill>
        <p:spPr>
          <a:xfrm>
            <a:off x="6154308" y="1550365"/>
            <a:ext cx="5469600" cy="2024938"/>
          </a:xfrm>
          <a:prstGeom prst="rect">
            <a:avLst/>
          </a:prstGeom>
          <a:ln>
            <a:solidFill>
              <a:srgbClr val="C7B187"/>
            </a:solidFill>
          </a:ln>
          <a:effectLst>
            <a:outerShdw blurRad="50800" dist="38100" dir="2700000" algn="tl" rotWithShape="0">
              <a:prstClr val="black">
                <a:alpha val="40000"/>
              </a:prstClr>
            </a:outerShdw>
          </a:effectLst>
        </p:spPr>
      </p:pic>
      <p:sp>
        <p:nvSpPr>
          <p:cNvPr id="15" name="Rectangle 14"/>
          <p:cNvSpPr/>
          <p:nvPr/>
        </p:nvSpPr>
        <p:spPr>
          <a:xfrm>
            <a:off x="2707417" y="5644376"/>
            <a:ext cx="608349" cy="7513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two</a:t>
            </a:r>
          </a:p>
        </p:txBody>
      </p:sp>
      <p:sp>
        <p:nvSpPr>
          <p:cNvPr id="16" name="Rectangle 15"/>
          <p:cNvSpPr/>
          <p:nvPr/>
        </p:nvSpPr>
        <p:spPr>
          <a:xfrm>
            <a:off x="7633648" y="3040382"/>
            <a:ext cx="608349" cy="7513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two</a:t>
            </a:r>
          </a:p>
        </p:txBody>
      </p:sp>
      <p:sp>
        <p:nvSpPr>
          <p:cNvPr id="17" name="Rectangle 16"/>
          <p:cNvSpPr/>
          <p:nvPr/>
        </p:nvSpPr>
        <p:spPr>
          <a:xfrm>
            <a:off x="8330162" y="3472677"/>
            <a:ext cx="608349" cy="7513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two</a:t>
            </a:r>
          </a:p>
        </p:txBody>
      </p:sp>
      <p:sp>
        <p:nvSpPr>
          <p:cNvPr id="13" name="object 16"/>
          <p:cNvSpPr/>
          <p:nvPr/>
        </p:nvSpPr>
        <p:spPr>
          <a:xfrm>
            <a:off x="6085433" y="1539485"/>
            <a:ext cx="50013" cy="2024938"/>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0" name="object 16"/>
          <p:cNvSpPr/>
          <p:nvPr/>
        </p:nvSpPr>
        <p:spPr>
          <a:xfrm>
            <a:off x="465281" y="1541312"/>
            <a:ext cx="50013" cy="2024938"/>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grpSp>
        <p:nvGrpSpPr>
          <p:cNvPr id="24" name="Group 23"/>
          <p:cNvGrpSpPr/>
          <p:nvPr/>
        </p:nvGrpSpPr>
        <p:grpSpPr>
          <a:xfrm>
            <a:off x="489971" y="3885406"/>
            <a:ext cx="11149217" cy="2075506"/>
            <a:chOff x="475306" y="3655951"/>
            <a:chExt cx="11149217" cy="2075506"/>
          </a:xfrm>
        </p:grpSpPr>
        <p:pic>
          <p:nvPicPr>
            <p:cNvPr id="9" name="Picture 8"/>
            <p:cNvPicPr>
              <a:picLocks noChangeAspect="1"/>
            </p:cNvPicPr>
            <p:nvPr/>
          </p:nvPicPr>
          <p:blipFill>
            <a:blip r:embed="rId3"/>
            <a:stretch>
              <a:fillRect/>
            </a:stretch>
          </p:blipFill>
          <p:spPr>
            <a:xfrm>
              <a:off x="6056989" y="3674057"/>
              <a:ext cx="5567534" cy="2057400"/>
            </a:xfrm>
            <a:prstGeom prst="rect">
              <a:avLst/>
            </a:prstGeom>
            <a:ln>
              <a:solidFill>
                <a:srgbClr val="C7B187"/>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a:stretch>
              <a:fillRect/>
            </a:stretch>
          </p:blipFill>
          <p:spPr>
            <a:xfrm>
              <a:off x="500312" y="3672182"/>
              <a:ext cx="5562413" cy="2057400"/>
            </a:xfrm>
            <a:prstGeom prst="rect">
              <a:avLst/>
            </a:prstGeom>
            <a:ln>
              <a:solidFill>
                <a:srgbClr val="C7B187"/>
              </a:solidFill>
            </a:ln>
            <a:effectLst>
              <a:outerShdw blurRad="50800" dist="38100" dir="2700000" algn="tl" rotWithShape="0">
                <a:prstClr val="black">
                  <a:alpha val="40000"/>
                </a:prstClr>
              </a:outerShdw>
            </a:effectLst>
          </p:spPr>
        </p:pic>
        <p:sp>
          <p:nvSpPr>
            <p:cNvPr id="18" name="object 16"/>
            <p:cNvSpPr/>
            <p:nvPr/>
          </p:nvSpPr>
          <p:spPr>
            <a:xfrm>
              <a:off x="475306" y="3655951"/>
              <a:ext cx="50013" cy="2072611"/>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1" name="object 16"/>
            <p:cNvSpPr/>
            <p:nvPr/>
          </p:nvSpPr>
          <p:spPr>
            <a:xfrm>
              <a:off x="6056012" y="3656806"/>
              <a:ext cx="50013" cy="2072611"/>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grpSp>
      <p:sp>
        <p:nvSpPr>
          <p:cNvPr id="22" name="Rectangle 21"/>
          <p:cNvSpPr/>
          <p:nvPr/>
        </p:nvSpPr>
        <p:spPr>
          <a:xfrm>
            <a:off x="8234626" y="5638006"/>
            <a:ext cx="720761" cy="7513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two</a:t>
            </a:r>
          </a:p>
        </p:txBody>
      </p:sp>
      <p:sp>
        <p:nvSpPr>
          <p:cNvPr id="23" name="Rectangle 22"/>
          <p:cNvSpPr/>
          <p:nvPr/>
        </p:nvSpPr>
        <p:spPr>
          <a:xfrm>
            <a:off x="2668251" y="3473471"/>
            <a:ext cx="608349" cy="7513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two</a:t>
            </a:r>
          </a:p>
        </p:txBody>
      </p:sp>
      <p:pic>
        <p:nvPicPr>
          <p:cNvPr id="25" name="Picture 24"/>
          <p:cNvPicPr>
            <a:picLocks noChangeAspect="1"/>
          </p:cNvPicPr>
          <p:nvPr/>
        </p:nvPicPr>
        <p:blipFill>
          <a:blip r:embed="rId5"/>
          <a:stretch>
            <a:fillRect/>
          </a:stretch>
        </p:blipFill>
        <p:spPr>
          <a:xfrm>
            <a:off x="527563" y="1550365"/>
            <a:ext cx="5538059" cy="2016395"/>
          </a:xfrm>
          <a:prstGeom prst="rect">
            <a:avLst/>
          </a:prstGeom>
          <a:ln>
            <a:solidFill>
              <a:srgbClr val="C7B187"/>
            </a:solidFill>
          </a:ln>
          <a:effectLst>
            <a:outerShdw blurRad="50800" dist="38100" dir="2700000" algn="tl" rotWithShape="0">
              <a:prstClr val="black">
                <a:alpha val="40000"/>
              </a:prstClr>
            </a:outerShdw>
          </a:effectLst>
        </p:spPr>
      </p:pic>
      <p:sp>
        <p:nvSpPr>
          <p:cNvPr id="2" name="object 5">
            <a:extLst>
              <a:ext uri="{FF2B5EF4-FFF2-40B4-BE49-F238E27FC236}">
                <a16:creationId xmlns:a16="http://schemas.microsoft.com/office/drawing/2014/main" id="{F2593F79-C447-D165-D3EF-AAEA19FD7A0F}"/>
              </a:ext>
            </a:extLst>
          </p:cNvPr>
          <p:cNvSpPr txBox="1"/>
          <p:nvPr/>
        </p:nvSpPr>
        <p:spPr>
          <a:xfrm>
            <a:off x="2133600" y="1694822"/>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a:t>
            </a:r>
            <a:r>
              <a:rPr lang="en-US" altLang="zh-TW" sz="1150" b="1" spc="-80" dirty="0">
                <a:solidFill>
                  <a:srgbClr val="FF0000"/>
                </a:solidFill>
                <a:latin typeface="Montserrat"/>
                <a:cs typeface="Montserrat"/>
              </a:rPr>
              <a:t>TAIREN</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UPDATED </a:t>
            </a:r>
            <a:r>
              <a:rPr lang="en-US" altLang="zh-TW" sz="1150" b="1" spc="-80" dirty="0">
                <a:solidFill>
                  <a:srgbClr val="FF0000"/>
                </a:solidFill>
                <a:latin typeface="Montserrat"/>
                <a:cs typeface="Montserrat"/>
              </a:rPr>
              <a:t>GRAPH</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113359" y="2568945"/>
          <a:ext cx="10002824" cy="703874"/>
        </p:xfrm>
        <a:graphic>
          <a:graphicData uri="http://schemas.openxmlformats.org/drawingml/2006/table">
            <a:tbl>
              <a:tblPr/>
              <a:tblGrid>
                <a:gridCol w="1955303">
                  <a:extLst>
                    <a:ext uri="{9D8B030D-6E8A-4147-A177-3AD203B41FA5}">
                      <a16:colId xmlns:a16="http://schemas.microsoft.com/office/drawing/2014/main" val="20000"/>
                    </a:ext>
                  </a:extLst>
                </a:gridCol>
                <a:gridCol w="315061">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2550860">
                  <a:extLst>
                    <a:ext uri="{9D8B030D-6E8A-4147-A177-3AD203B41FA5}">
                      <a16:colId xmlns:a16="http://schemas.microsoft.com/office/drawing/2014/main" val="20005"/>
                    </a:ext>
                  </a:extLst>
                </a:gridCol>
              </a:tblGrid>
              <a:tr h="426393">
                <a:tc gridSpan="2">
                  <a:txBody>
                    <a:bodyPr/>
                    <a:lstStyle/>
                    <a:p>
                      <a:pPr algn="ctr" fontAlgn="ctr">
                        <a:buNone/>
                      </a:pPr>
                      <a:r>
                        <a:rPr lang="en-US" sz="1400" b="0" i="0" u="none" strike="noStrike" dirty="0">
                          <a:solidFill>
                            <a:schemeClr val="tx1"/>
                          </a:solidFill>
                          <a:effectLst/>
                          <a:latin typeface="Roboto" panose="02000000000000000000" pitchFamily="2" charset="0"/>
                        </a:rPr>
                        <a:t>Annualized Return</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hMerge="1">
                  <a:txBody>
                    <a:bodyPr/>
                    <a:lstStyle/>
                    <a:p>
                      <a:endParaRPr lang="en-US"/>
                    </a:p>
                  </a:txBody>
                  <a:tcPr/>
                </a:tc>
                <a:tc>
                  <a:txBody>
                    <a:bodyPr/>
                    <a:lstStyle/>
                    <a:p>
                      <a:pPr algn="ctr" fontAlgn="ctr">
                        <a:buNone/>
                      </a:pPr>
                      <a:r>
                        <a:rPr lang="en-US" sz="1400" b="0" i="0" u="none" strike="noStrike" dirty="0">
                          <a:solidFill>
                            <a:schemeClr val="tx1"/>
                          </a:solidFill>
                          <a:effectLst/>
                          <a:latin typeface="Roboto" panose="02000000000000000000" pitchFamily="2" charset="0"/>
                        </a:rPr>
                        <a:t>Volatility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Sharpe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Sortino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Beta to</a:t>
                      </a:r>
                      <a:r>
                        <a:rPr lang="zh-TW" altLang="en-US" sz="1400" b="0" i="0" u="none" strike="noStrike" dirty="0">
                          <a:solidFill>
                            <a:schemeClr val="tx1"/>
                          </a:solidFill>
                          <a:effectLst/>
                          <a:latin typeface="Roboto" panose="02000000000000000000" pitchFamily="2" charset="0"/>
                        </a:rPr>
                        <a:t> </a:t>
                      </a:r>
                      <a:r>
                        <a:rPr lang="en-US" altLang="zh-TW" sz="1400" b="0" i="0" u="none" strike="noStrike" dirty="0">
                          <a:solidFill>
                            <a:schemeClr val="tx1"/>
                          </a:solidFill>
                          <a:effectLst/>
                          <a:latin typeface="Roboto" panose="02000000000000000000" pitchFamily="2" charset="0"/>
                        </a:rPr>
                        <a:t>S&amp;P 500</a:t>
                      </a:r>
                      <a:endParaRPr lang="en-US" sz="1400" b="0" i="0" u="none" strike="noStrike" dirty="0">
                        <a:solidFill>
                          <a:schemeClr val="tx1"/>
                        </a:solidFill>
                        <a:effectLst/>
                        <a:latin typeface="Roboto" panose="02000000000000000000" pitchFamily="2"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extLst>
                  <a:ext uri="{0D108BD9-81ED-4DB2-BD59-A6C34878D82A}">
                    <a16:rowId xmlns:a16="http://schemas.microsoft.com/office/drawing/2014/main" val="10000"/>
                  </a:ext>
                </a:extLst>
              </a:tr>
              <a:tr h="277481">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24.98%</a:t>
                      </a:r>
                    </a:p>
                  </a:txBody>
                  <a:tcPr marL="0" marR="0" marT="0" marB="0" anchor="b">
                    <a:lnL>
                      <a:noFill/>
                    </a:lnL>
                    <a:lnR>
                      <a:noFill/>
                    </a:lnR>
                    <a:lnT>
                      <a:noFill/>
                    </a:lnT>
                    <a:lnB>
                      <a:noFill/>
                    </a:lnB>
                    <a:noFill/>
                  </a:tcPr>
                </a:tc>
                <a:tc>
                  <a:txBody>
                    <a:bodyPr/>
                    <a:lstStyle/>
                    <a:p>
                      <a:pPr algn="ctr" fontAlgn="b">
                        <a:buNone/>
                      </a:pP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14.76</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a:t>
                      </a:r>
                      <a:r>
                        <a:rPr lang="en-US" altLang="zh-TW" sz="1400" b="0" i="0" u="none" strike="noStrike" dirty="0">
                          <a:solidFill>
                            <a:schemeClr val="tx1">
                              <a:lumMod val="50000"/>
                              <a:lumOff val="50000"/>
                            </a:schemeClr>
                          </a:solidFill>
                          <a:effectLst/>
                          <a:latin typeface="Roboto" panose="02000000000000000000" pitchFamily="2" charset="0"/>
                        </a:rPr>
                        <a:t>58</a:t>
                      </a: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altLang="zh-TW" sz="1400" b="0" i="0" u="none" strike="noStrike" dirty="0">
                          <a:solidFill>
                            <a:schemeClr val="tx1">
                              <a:lumMod val="50000"/>
                              <a:lumOff val="50000"/>
                            </a:schemeClr>
                          </a:solidFill>
                          <a:effectLst/>
                          <a:latin typeface="Roboto" panose="02000000000000000000" pitchFamily="2" charset="0"/>
                        </a:rPr>
                        <a:t>3.89</a:t>
                      </a: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altLang="zh-TW" sz="1400" b="0" i="0" u="none" strike="noStrike" dirty="0">
                          <a:solidFill>
                            <a:schemeClr val="tx1">
                              <a:lumMod val="50000"/>
                              <a:lumOff val="50000"/>
                            </a:schemeClr>
                          </a:solidFill>
                          <a:effectLst/>
                          <a:latin typeface="Roboto" panose="02000000000000000000" pitchFamily="2" charset="0"/>
                        </a:rPr>
                        <a:t>0.31</a:t>
                      </a: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extLst>
                  <a:ext uri="{0D108BD9-81ED-4DB2-BD59-A6C34878D82A}">
                    <a16:rowId xmlns:a16="http://schemas.microsoft.com/office/drawing/2014/main" val="10001"/>
                  </a:ext>
                </a:extLst>
              </a:tr>
            </a:tbl>
          </a:graphicData>
        </a:graphic>
      </p:graphicFrame>
      <p:sp>
        <p:nvSpPr>
          <p:cNvPr id="10" name="object 3"/>
          <p:cNvSpPr txBox="1"/>
          <p:nvPr/>
        </p:nvSpPr>
        <p:spPr>
          <a:xfrm>
            <a:off x="1094309" y="1179760"/>
            <a:ext cx="9900954" cy="879728"/>
          </a:xfrm>
          <a:prstGeom prst="rect">
            <a:avLst/>
          </a:prstGeom>
        </p:spPr>
        <p:txBody>
          <a:bodyPr vert="horz" wrap="square" lIns="0" tIns="17780" rIns="0" bIns="0" rtlCol="0">
            <a:spAutoFit/>
          </a:bodyPr>
          <a:lstStyle/>
          <a:p>
            <a:pPr marL="12700">
              <a:lnSpc>
                <a:spcPct val="100000"/>
              </a:lnSpc>
              <a:spcBef>
                <a:spcPts val="140"/>
              </a:spcBef>
            </a:pPr>
            <a:r>
              <a:rPr lang="en-US" sz="1400" b="0" i="0" u="none" strike="noStrike" dirty="0">
                <a:effectLst/>
                <a:latin typeface="Corbel" panose="020B0503020204020204" pitchFamily="34" charset="0"/>
              </a:rPr>
              <a:t>This fund is part of our US/EU sub-portfolio and employs a US Equity Low Net strategy, blending technical analysis trading with fundamental stock picking. It captures both long and short alpha, demonstrating resilience during market downturns and delivering outperformance when markets trend upward. Run by an orthodox team in a US Jewish community, the fund remains relatively under the radar while targeting steady double-digit returns across all market environments.</a:t>
            </a:r>
            <a:endParaRPr lang="en-US" sz="1400" spc="-65" dirty="0">
              <a:solidFill>
                <a:srgbClr val="C7B187"/>
              </a:solidFill>
              <a:latin typeface="Corbel" panose="020B0503020204020204" pitchFamily="34" charset="0"/>
              <a:cs typeface="Montserrat" panose="00000500000000000000"/>
            </a:endParaRPr>
          </a:p>
        </p:txBody>
      </p:sp>
      <p:sp>
        <p:nvSpPr>
          <p:cNvPr id="12" name="object 2"/>
          <p:cNvSpPr txBox="1"/>
          <p:nvPr/>
        </p:nvSpPr>
        <p:spPr>
          <a:xfrm>
            <a:off x="1094309" y="494749"/>
            <a:ext cx="5943600" cy="636072"/>
          </a:xfrm>
          <a:prstGeom prst="rect">
            <a:avLst/>
          </a:prstGeom>
        </p:spPr>
        <p:txBody>
          <a:bodyPr vert="horz" wrap="square" lIns="0" tIns="218440" rIns="0" bIns="0" rtlCol="0">
            <a:spAutoFit/>
          </a:bodyPr>
          <a:lstStyle/>
          <a:p>
            <a:pPr marL="12700">
              <a:lnSpc>
                <a:spcPct val="100000"/>
              </a:lnSpc>
              <a:spcBef>
                <a:spcPts val="1720"/>
              </a:spcBef>
            </a:pPr>
            <a:r>
              <a:rPr lang="en-US" altLang="zh-TW" sz="2700" spc="-220" dirty="0">
                <a:solidFill>
                  <a:srgbClr val="333333"/>
                </a:solidFill>
                <a:latin typeface="Montserrat SemiBold" panose="00000700000000000000"/>
                <a:cs typeface="Montserrat SemiBold" panose="00000700000000000000"/>
              </a:rPr>
              <a:t>Case three </a:t>
            </a:r>
            <a:r>
              <a:rPr lang="en-US" sz="2700" spc="-220" dirty="0">
                <a:solidFill>
                  <a:srgbClr val="333333"/>
                </a:solidFill>
                <a:latin typeface="Montserrat SemiBold" panose="00000700000000000000"/>
                <a:cs typeface="Montserrat SemiBold" panose="00000700000000000000"/>
              </a:rPr>
              <a:t>– US Equity Low Net </a:t>
            </a:r>
            <a:endParaRPr sz="1250" dirty="0">
              <a:latin typeface="Montserrat" panose="00000500000000000000"/>
              <a:cs typeface="Montserrat" panose="00000500000000000000"/>
            </a:endParaRPr>
          </a:p>
        </p:txBody>
      </p:sp>
      <p:sp>
        <p:nvSpPr>
          <p:cNvPr id="15" name="TextBox 14"/>
          <p:cNvSpPr txBox="1"/>
          <p:nvPr/>
        </p:nvSpPr>
        <p:spPr>
          <a:xfrm>
            <a:off x="1029982" y="2199613"/>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Key Metrics</a:t>
            </a:r>
            <a:endParaRPr lang="en-US" dirty="0"/>
          </a:p>
        </p:txBody>
      </p:sp>
      <p:sp>
        <p:nvSpPr>
          <p:cNvPr id="16" name="TextBox 15"/>
          <p:cNvSpPr txBox="1"/>
          <p:nvPr/>
        </p:nvSpPr>
        <p:spPr>
          <a:xfrm>
            <a:off x="1020457" y="3338333"/>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grpSp>
        <p:nvGrpSpPr>
          <p:cNvPr id="5" name="Group 4"/>
          <p:cNvGrpSpPr/>
          <p:nvPr/>
        </p:nvGrpSpPr>
        <p:grpSpPr>
          <a:xfrm>
            <a:off x="1103834" y="3707665"/>
            <a:ext cx="9984331" cy="2539941"/>
            <a:chOff x="1103834" y="3707665"/>
            <a:chExt cx="9984331" cy="2532919"/>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834" y="3707665"/>
              <a:ext cx="9984331" cy="253291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1103834" y="3707665"/>
              <a:ext cx="0" cy="25329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object 5">
            <a:extLst>
              <a:ext uri="{FF2B5EF4-FFF2-40B4-BE49-F238E27FC236}">
                <a16:creationId xmlns:a16="http://schemas.microsoft.com/office/drawing/2014/main" id="{E77334D6-51C7-82B8-BF40-C0FD3E0D4E2E}"/>
              </a:ext>
            </a:extLst>
          </p:cNvPr>
          <p:cNvSpPr txBox="1"/>
          <p:nvPr/>
        </p:nvSpPr>
        <p:spPr>
          <a:xfrm>
            <a:off x="4557180" y="2384279"/>
            <a:ext cx="3748620"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LEXINGTON</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
        <p:nvSpPr>
          <p:cNvPr id="7" name="object 5">
            <a:extLst>
              <a:ext uri="{FF2B5EF4-FFF2-40B4-BE49-F238E27FC236}">
                <a16:creationId xmlns:a16="http://schemas.microsoft.com/office/drawing/2014/main" id="{C3ADE3D3-C1ED-FB61-36B0-35CC2BACF1F1}"/>
              </a:ext>
            </a:extLst>
          </p:cNvPr>
          <p:cNvSpPr txBox="1"/>
          <p:nvPr/>
        </p:nvSpPr>
        <p:spPr>
          <a:xfrm>
            <a:off x="4608393" y="3522999"/>
            <a:ext cx="3697407"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LEXINGTON</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06994" y="1540492"/>
            <a:ext cx="5005081" cy="2134697"/>
          </a:xfrm>
          <a:prstGeom prst="rect">
            <a:avLst/>
          </a:prstGeom>
          <a:ln>
            <a:solidFill>
              <a:srgbClr val="C7B187"/>
            </a:solidFill>
          </a:ln>
          <a:effectLst>
            <a:outerShdw blurRad="50800" dist="38100" dir="2700000" algn="tl" rotWithShape="0">
              <a:prstClr val="black">
                <a:alpha val="40000"/>
              </a:prstClr>
            </a:outerShdw>
          </a:effectLst>
        </p:spPr>
      </p:pic>
      <p:sp>
        <p:nvSpPr>
          <p:cNvPr id="3" name="TextBox 2"/>
          <p:cNvSpPr txBox="1"/>
          <p:nvPr/>
        </p:nvSpPr>
        <p:spPr>
          <a:xfrm>
            <a:off x="457200" y="1064464"/>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Past performances compared with benchmarks</a:t>
            </a:r>
          </a:p>
        </p:txBody>
      </p:sp>
      <p:sp>
        <p:nvSpPr>
          <p:cNvPr id="10" name="Rectangle 9"/>
          <p:cNvSpPr/>
          <p:nvPr/>
        </p:nvSpPr>
        <p:spPr>
          <a:xfrm>
            <a:off x="1676400" y="3503237"/>
            <a:ext cx="977566" cy="141942"/>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500" dirty="0">
                <a:solidFill>
                  <a:schemeClr val="tx1"/>
                </a:solidFill>
                <a:latin typeface="Roboto" panose="02000000000000000000" pitchFamily="2" charset="0"/>
                <a:ea typeface="Roboto" panose="02000000000000000000" pitchFamily="2" charset="0"/>
                <a:cs typeface="Roboto" panose="02000000000000000000" pitchFamily="2" charset="0"/>
              </a:rPr>
              <a:t>Fund three</a:t>
            </a:r>
          </a:p>
        </p:txBody>
      </p:sp>
      <p:pic>
        <p:nvPicPr>
          <p:cNvPr id="13" name="Picture 12"/>
          <p:cNvPicPr>
            <a:picLocks noChangeAspect="1"/>
          </p:cNvPicPr>
          <p:nvPr/>
        </p:nvPicPr>
        <p:blipFill>
          <a:blip r:embed="rId4"/>
          <a:stretch>
            <a:fillRect/>
          </a:stretch>
        </p:blipFill>
        <p:spPr>
          <a:xfrm>
            <a:off x="5606794" y="1540492"/>
            <a:ext cx="5776710" cy="2134697"/>
          </a:xfrm>
          <a:prstGeom prst="rect">
            <a:avLst/>
          </a:prstGeom>
          <a:ln>
            <a:solidFill>
              <a:srgbClr val="C7B187"/>
            </a:solidFill>
          </a:ln>
          <a:effectLst>
            <a:outerShdw blurRad="50800" dist="38100" dir="2700000" algn="tl" rotWithShape="0">
              <a:prstClr val="black">
                <a:alpha val="40000"/>
              </a:prstClr>
            </a:outerShdw>
          </a:effectLst>
        </p:spPr>
      </p:pic>
      <p:sp>
        <p:nvSpPr>
          <p:cNvPr id="17" name="Rectangle 16"/>
          <p:cNvSpPr/>
          <p:nvPr/>
        </p:nvSpPr>
        <p:spPr>
          <a:xfrm>
            <a:off x="4077459" y="3515854"/>
            <a:ext cx="807905" cy="10664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S&amp;P</a:t>
            </a:r>
            <a:r>
              <a:rPr lang="zh-TW" altLang="en-US" sz="5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500</a:t>
            </a:r>
            <a:endParaRPr lang="en-US" sz="5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Rectangle 1"/>
          <p:cNvSpPr/>
          <p:nvPr/>
        </p:nvSpPr>
        <p:spPr>
          <a:xfrm>
            <a:off x="9220200" y="5776451"/>
            <a:ext cx="807905" cy="10664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S&amp;P</a:t>
            </a:r>
            <a:r>
              <a:rPr lang="zh-TW" altLang="en-US" sz="5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500</a:t>
            </a:r>
            <a:endParaRPr lang="en-US" sz="5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4" name="Group 23"/>
          <p:cNvGrpSpPr/>
          <p:nvPr/>
        </p:nvGrpSpPr>
        <p:grpSpPr>
          <a:xfrm>
            <a:off x="606994" y="3958318"/>
            <a:ext cx="5184206" cy="2136888"/>
            <a:chOff x="826284" y="3967224"/>
            <a:chExt cx="4991540" cy="1927359"/>
          </a:xfrm>
          <a:effectLst>
            <a:outerShdw blurRad="50800" dist="38100" dir="2700000" algn="tl" rotWithShape="0">
              <a:prstClr val="black">
                <a:alpha val="40000"/>
              </a:prstClr>
            </a:outerShdw>
          </a:effectLst>
        </p:grpSpPr>
        <p:pic>
          <p:nvPicPr>
            <p:cNvPr id="9" name="Picture 8"/>
            <p:cNvPicPr>
              <a:picLocks noChangeAspect="1"/>
            </p:cNvPicPr>
            <p:nvPr/>
          </p:nvPicPr>
          <p:blipFill>
            <a:blip r:embed="rId5"/>
            <a:stretch>
              <a:fillRect/>
            </a:stretch>
          </p:blipFill>
          <p:spPr>
            <a:xfrm>
              <a:off x="826284" y="3967224"/>
              <a:ext cx="4991540" cy="1927359"/>
            </a:xfrm>
            <a:prstGeom prst="rect">
              <a:avLst/>
            </a:prstGeom>
            <a:ln>
              <a:solidFill>
                <a:srgbClr val="C7B187"/>
              </a:solidFill>
            </a:ln>
          </p:spPr>
        </p:pic>
        <p:sp>
          <p:nvSpPr>
            <p:cNvPr id="18" name="Rectangle 17"/>
            <p:cNvSpPr/>
            <p:nvPr/>
          </p:nvSpPr>
          <p:spPr>
            <a:xfrm>
              <a:off x="3948990" y="5786739"/>
              <a:ext cx="888696" cy="106643"/>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S&amp;P</a:t>
              </a:r>
              <a:r>
                <a:rPr lang="zh-TW" altLang="en-US" sz="5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altLang="zh-TW" sz="500" dirty="0">
                  <a:solidFill>
                    <a:schemeClr val="tx1"/>
                  </a:solidFill>
                  <a:latin typeface="Roboto" panose="02000000000000000000" pitchFamily="2" charset="0"/>
                  <a:ea typeface="Roboto" panose="02000000000000000000" pitchFamily="2" charset="0"/>
                  <a:cs typeface="Roboto" panose="02000000000000000000" pitchFamily="2" charset="0"/>
                </a:rPr>
                <a:t>500</a:t>
              </a:r>
              <a:endParaRPr lang="en-US" sz="5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pic>
        <p:nvPicPr>
          <p:cNvPr id="15" name="Picture 14"/>
          <p:cNvPicPr>
            <a:picLocks noChangeAspect="1"/>
          </p:cNvPicPr>
          <p:nvPr/>
        </p:nvPicPr>
        <p:blipFill>
          <a:blip r:embed="rId6"/>
          <a:stretch>
            <a:fillRect/>
          </a:stretch>
        </p:blipFill>
        <p:spPr>
          <a:xfrm>
            <a:off x="5646025" y="3958318"/>
            <a:ext cx="5766075" cy="2134697"/>
          </a:xfrm>
          <a:prstGeom prst="rect">
            <a:avLst/>
          </a:prstGeom>
          <a:ln>
            <a:solidFill>
              <a:srgbClr val="C7B187"/>
            </a:solidFill>
          </a:ln>
          <a:effectLst>
            <a:outerShdw blurRad="50800" dist="38100" dir="2700000" algn="tl" rotWithShape="0">
              <a:prstClr val="black">
                <a:alpha val="40000"/>
              </a:prstClr>
            </a:outerShdw>
          </a:effectLst>
        </p:spPr>
      </p:pic>
      <p:sp>
        <p:nvSpPr>
          <p:cNvPr id="14" name="object 16"/>
          <p:cNvSpPr/>
          <p:nvPr/>
        </p:nvSpPr>
        <p:spPr>
          <a:xfrm>
            <a:off x="542453" y="1532259"/>
            <a:ext cx="64541" cy="2142930"/>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2" name="object 16"/>
          <p:cNvSpPr/>
          <p:nvPr/>
        </p:nvSpPr>
        <p:spPr>
          <a:xfrm>
            <a:off x="533400" y="3952276"/>
            <a:ext cx="64541" cy="2142930"/>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3" name="object 16"/>
          <p:cNvSpPr/>
          <p:nvPr/>
        </p:nvSpPr>
        <p:spPr>
          <a:xfrm>
            <a:off x="5598812" y="1532259"/>
            <a:ext cx="53340" cy="2142930"/>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25" name="object 16"/>
          <p:cNvSpPr/>
          <p:nvPr/>
        </p:nvSpPr>
        <p:spPr>
          <a:xfrm>
            <a:off x="5603566" y="3943223"/>
            <a:ext cx="53340" cy="2142930"/>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5" name="object 5">
            <a:extLst>
              <a:ext uri="{FF2B5EF4-FFF2-40B4-BE49-F238E27FC236}">
                <a16:creationId xmlns:a16="http://schemas.microsoft.com/office/drawing/2014/main" id="{3A116EED-D7E2-1607-1992-2902AC6AA63E}"/>
              </a:ext>
            </a:extLst>
          </p:cNvPr>
          <p:cNvSpPr txBox="1"/>
          <p:nvPr/>
        </p:nvSpPr>
        <p:spPr>
          <a:xfrm>
            <a:off x="1910153" y="2165978"/>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LEXINGTON</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GRAPH</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9015" y="385765"/>
            <a:ext cx="3044190" cy="972819"/>
          </a:xfrm>
          <a:prstGeom prst="rect">
            <a:avLst/>
          </a:prstGeom>
        </p:spPr>
        <p:txBody>
          <a:bodyPr vert="horz" wrap="square" lIns="0" tIns="217804" rIns="0" bIns="0" rtlCol="0">
            <a:spAutoFit/>
          </a:bodyPr>
          <a:lstStyle/>
          <a:p>
            <a:pPr marL="12700">
              <a:lnSpc>
                <a:spcPct val="100000"/>
              </a:lnSpc>
              <a:spcBef>
                <a:spcPts val="1715"/>
              </a:spcBef>
            </a:pPr>
            <a:r>
              <a:rPr sz="2800" b="1" spc="-200" dirty="0">
                <a:solidFill>
                  <a:srgbClr val="333333"/>
                </a:solidFill>
                <a:latin typeface="Montserrat SemiBold" panose="00000700000000000000"/>
                <a:cs typeface="Montserrat SemiBold" panose="00000700000000000000"/>
              </a:rPr>
              <a:t>Table</a:t>
            </a:r>
            <a:r>
              <a:rPr sz="2800" b="1" spc="-135" dirty="0">
                <a:solidFill>
                  <a:srgbClr val="333333"/>
                </a:solidFill>
                <a:latin typeface="Montserrat SemiBold" panose="00000700000000000000"/>
                <a:cs typeface="Montserrat SemiBold" panose="00000700000000000000"/>
              </a:rPr>
              <a:t> </a:t>
            </a:r>
            <a:r>
              <a:rPr sz="2800" b="1" spc="-160" dirty="0">
                <a:solidFill>
                  <a:srgbClr val="333333"/>
                </a:solidFill>
                <a:latin typeface="Montserrat SemiBold" panose="00000700000000000000"/>
                <a:cs typeface="Montserrat SemiBold" panose="00000700000000000000"/>
              </a:rPr>
              <a:t>of</a:t>
            </a:r>
            <a:r>
              <a:rPr sz="2800" b="1" spc="-125" dirty="0">
                <a:solidFill>
                  <a:srgbClr val="333333"/>
                </a:solidFill>
                <a:latin typeface="Montserrat SemiBold" panose="00000700000000000000"/>
                <a:cs typeface="Montserrat SemiBold" panose="00000700000000000000"/>
              </a:rPr>
              <a:t> </a:t>
            </a:r>
            <a:r>
              <a:rPr sz="2800" b="1" spc="-190" dirty="0">
                <a:solidFill>
                  <a:srgbClr val="333333"/>
                </a:solidFill>
                <a:latin typeface="Montserrat SemiBold" panose="00000700000000000000"/>
                <a:cs typeface="Montserrat SemiBold" panose="00000700000000000000"/>
              </a:rPr>
              <a:t>Contents</a:t>
            </a:r>
            <a:endParaRPr sz="2800" dirty="0">
              <a:latin typeface="Montserrat SemiBold" panose="00000700000000000000"/>
              <a:cs typeface="Montserrat SemiBold" panose="00000700000000000000"/>
            </a:endParaRPr>
          </a:p>
          <a:p>
            <a:pPr marL="12700">
              <a:lnSpc>
                <a:spcPct val="100000"/>
              </a:lnSpc>
              <a:spcBef>
                <a:spcPts val="735"/>
              </a:spcBef>
            </a:pPr>
            <a:r>
              <a:rPr sz="1450" spc="-65" dirty="0">
                <a:solidFill>
                  <a:srgbClr val="C7B187"/>
                </a:solidFill>
                <a:latin typeface="Montserrat" panose="00000500000000000000"/>
                <a:cs typeface="Montserrat" panose="00000500000000000000"/>
              </a:rPr>
              <a:t>River</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Delta</a:t>
            </a:r>
            <a:r>
              <a:rPr sz="1450" spc="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Frontier</a:t>
            </a:r>
            <a:r>
              <a:rPr sz="1450" spc="5"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sp>
        <p:nvSpPr>
          <p:cNvPr id="3" name="object 3"/>
          <p:cNvSpPr/>
          <p:nvPr/>
        </p:nvSpPr>
        <p:spPr>
          <a:xfrm>
            <a:off x="1066799" y="1885949"/>
            <a:ext cx="3200400" cy="19050"/>
          </a:xfrm>
          <a:custGeom>
            <a:avLst/>
            <a:gdLst/>
            <a:ahLst/>
            <a:cxnLst/>
            <a:rect l="l" t="t" r="r" b="b"/>
            <a:pathLst>
              <a:path w="3200400" h="19050">
                <a:moveTo>
                  <a:pt x="3200399" y="19049"/>
                </a:moveTo>
                <a:lnTo>
                  <a:pt x="0" y="19049"/>
                </a:lnTo>
                <a:lnTo>
                  <a:pt x="0" y="0"/>
                </a:lnTo>
                <a:lnTo>
                  <a:pt x="3200399" y="0"/>
                </a:lnTo>
                <a:lnTo>
                  <a:pt x="3200399" y="19049"/>
                </a:lnTo>
                <a:close/>
              </a:path>
            </a:pathLst>
          </a:custGeom>
          <a:solidFill>
            <a:srgbClr val="C7B187"/>
          </a:solidFill>
        </p:spPr>
        <p:txBody>
          <a:bodyPr wrap="square" lIns="0" tIns="0" rIns="0" bIns="0" rtlCol="0"/>
          <a:lstStyle/>
          <a:p>
            <a:endParaRPr/>
          </a:p>
        </p:txBody>
      </p:sp>
      <p:sp>
        <p:nvSpPr>
          <p:cNvPr id="4" name="object 4"/>
          <p:cNvSpPr/>
          <p:nvPr/>
        </p:nvSpPr>
        <p:spPr>
          <a:xfrm>
            <a:off x="1061714" y="3750146"/>
            <a:ext cx="3200400" cy="19050"/>
          </a:xfrm>
          <a:custGeom>
            <a:avLst/>
            <a:gdLst/>
            <a:ahLst/>
            <a:cxnLst/>
            <a:rect l="l" t="t" r="r" b="b"/>
            <a:pathLst>
              <a:path w="3200400" h="19050">
                <a:moveTo>
                  <a:pt x="3200399" y="19049"/>
                </a:moveTo>
                <a:lnTo>
                  <a:pt x="0" y="19049"/>
                </a:lnTo>
                <a:lnTo>
                  <a:pt x="0" y="0"/>
                </a:lnTo>
                <a:lnTo>
                  <a:pt x="3200399" y="0"/>
                </a:lnTo>
                <a:lnTo>
                  <a:pt x="3200399" y="19049"/>
                </a:lnTo>
                <a:close/>
              </a:path>
            </a:pathLst>
          </a:custGeom>
          <a:solidFill>
            <a:srgbClr val="C7B187"/>
          </a:solidFill>
        </p:spPr>
        <p:txBody>
          <a:bodyPr wrap="square" lIns="0" tIns="0" rIns="0" bIns="0" rtlCol="0"/>
          <a:lstStyle/>
          <a:p>
            <a:endParaRPr/>
          </a:p>
        </p:txBody>
      </p:sp>
      <p:sp>
        <p:nvSpPr>
          <p:cNvPr id="5" name="object 5"/>
          <p:cNvSpPr txBox="1"/>
          <p:nvPr/>
        </p:nvSpPr>
        <p:spPr>
          <a:xfrm>
            <a:off x="1054100" y="1544777"/>
            <a:ext cx="1365250" cy="259715"/>
          </a:xfrm>
          <a:prstGeom prst="rect">
            <a:avLst/>
          </a:prstGeom>
        </p:spPr>
        <p:txBody>
          <a:bodyPr vert="horz" wrap="square" lIns="0" tIns="17145" rIns="0" bIns="0" rtlCol="0">
            <a:spAutoFit/>
          </a:bodyPr>
          <a:lstStyle/>
          <a:p>
            <a:pPr marL="12700">
              <a:lnSpc>
                <a:spcPct val="100000"/>
              </a:lnSpc>
              <a:spcBef>
                <a:spcPts val="135"/>
              </a:spcBef>
            </a:pPr>
            <a:r>
              <a:rPr sz="1500" b="1" spc="-120" dirty="0">
                <a:solidFill>
                  <a:srgbClr val="C7B187"/>
                </a:solidFill>
                <a:latin typeface="Montserrat SemiBold" panose="00000700000000000000"/>
                <a:cs typeface="Montserrat SemiBold" panose="00000700000000000000"/>
              </a:rPr>
              <a:t>Fund</a:t>
            </a:r>
            <a:r>
              <a:rPr sz="1500" b="1" spc="-25" dirty="0">
                <a:solidFill>
                  <a:srgbClr val="C7B187"/>
                </a:solidFill>
                <a:latin typeface="Montserrat SemiBold" panose="00000700000000000000"/>
                <a:cs typeface="Montserrat SemiBold" panose="00000700000000000000"/>
              </a:rPr>
              <a:t> </a:t>
            </a:r>
            <a:r>
              <a:rPr sz="1500" b="1" spc="-85" dirty="0">
                <a:solidFill>
                  <a:srgbClr val="C7B187"/>
                </a:solidFill>
                <a:latin typeface="Montserrat SemiBold" panose="00000700000000000000"/>
                <a:cs typeface="Montserrat SemiBold" panose="00000700000000000000"/>
              </a:rPr>
              <a:t>Overview</a:t>
            </a:r>
            <a:endParaRPr sz="1500" dirty="0">
              <a:latin typeface="Montserrat SemiBold" panose="00000700000000000000"/>
              <a:cs typeface="Montserrat SemiBold" panose="00000700000000000000"/>
            </a:endParaRPr>
          </a:p>
        </p:txBody>
      </p:sp>
      <p:sp>
        <p:nvSpPr>
          <p:cNvPr id="6" name="object 6"/>
          <p:cNvSpPr txBox="1"/>
          <p:nvPr/>
        </p:nvSpPr>
        <p:spPr>
          <a:xfrm>
            <a:off x="1054100" y="2001360"/>
            <a:ext cx="836294" cy="214629"/>
          </a:xfrm>
          <a:prstGeom prst="rect">
            <a:avLst/>
          </a:prstGeom>
        </p:spPr>
        <p:txBody>
          <a:bodyPr vert="horz" wrap="square" lIns="0" tIns="11430" rIns="0" bIns="0" rtlCol="0">
            <a:spAutoFit/>
          </a:bodyPr>
          <a:lstStyle/>
          <a:p>
            <a:pPr marL="12700">
              <a:lnSpc>
                <a:spcPct val="100000"/>
              </a:lnSpc>
              <a:spcBef>
                <a:spcPts val="90"/>
              </a:spcBef>
            </a:pPr>
            <a:r>
              <a:rPr sz="1250" spc="-90" dirty="0">
                <a:solidFill>
                  <a:srgbClr val="333333"/>
                </a:solidFill>
                <a:latin typeface="Montserrat" panose="00000500000000000000"/>
                <a:cs typeface="Montserrat" panose="00000500000000000000"/>
              </a:rPr>
              <a:t>Cover</a:t>
            </a:r>
            <a:r>
              <a:rPr sz="1250" spc="-35" dirty="0">
                <a:solidFill>
                  <a:srgbClr val="333333"/>
                </a:solidFill>
                <a:latin typeface="Montserrat" panose="00000500000000000000"/>
                <a:cs typeface="Montserrat" panose="00000500000000000000"/>
              </a:rPr>
              <a:t> </a:t>
            </a:r>
            <a:r>
              <a:rPr sz="1250" spc="-75" dirty="0">
                <a:solidFill>
                  <a:srgbClr val="333333"/>
                </a:solidFill>
                <a:latin typeface="Montserrat" panose="00000500000000000000"/>
                <a:cs typeface="Montserrat" panose="00000500000000000000"/>
              </a:rPr>
              <a:t>Page</a:t>
            </a:r>
            <a:endParaRPr sz="1250" dirty="0">
              <a:latin typeface="Montserrat" panose="00000500000000000000"/>
              <a:cs typeface="Montserrat" panose="00000500000000000000"/>
            </a:endParaRPr>
          </a:p>
        </p:txBody>
      </p:sp>
      <p:sp>
        <p:nvSpPr>
          <p:cNvPr id="7" name="object 7"/>
          <p:cNvSpPr/>
          <p:nvPr/>
        </p:nvSpPr>
        <p:spPr>
          <a:xfrm>
            <a:off x="2552699" y="2128837"/>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8" name="object 8"/>
          <p:cNvSpPr txBox="1"/>
          <p:nvPr/>
        </p:nvSpPr>
        <p:spPr>
          <a:xfrm>
            <a:off x="4200028" y="2006639"/>
            <a:ext cx="80010"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C7B187"/>
                </a:solidFill>
                <a:latin typeface="Montserrat SemiBold" panose="00000700000000000000"/>
                <a:cs typeface="Montserrat SemiBold" panose="00000700000000000000"/>
              </a:rPr>
              <a:t>1</a:t>
            </a:r>
            <a:endParaRPr sz="1200">
              <a:latin typeface="Montserrat SemiBold" panose="00000700000000000000"/>
              <a:cs typeface="Montserrat SemiBold" panose="00000700000000000000"/>
            </a:endParaRPr>
          </a:p>
        </p:txBody>
      </p:sp>
      <p:sp>
        <p:nvSpPr>
          <p:cNvPr id="9" name="object 9"/>
          <p:cNvSpPr txBox="1"/>
          <p:nvPr/>
        </p:nvSpPr>
        <p:spPr>
          <a:xfrm>
            <a:off x="1054100" y="2315685"/>
            <a:ext cx="1948814" cy="203902"/>
          </a:xfrm>
          <a:prstGeom prst="rect">
            <a:avLst/>
          </a:prstGeom>
        </p:spPr>
        <p:txBody>
          <a:bodyPr vert="horz" wrap="square" lIns="0" tIns="11430" rIns="0" bIns="0" rtlCol="0">
            <a:spAutoFit/>
          </a:bodyPr>
          <a:lstStyle/>
          <a:p>
            <a:pPr marL="12700">
              <a:lnSpc>
                <a:spcPct val="100000"/>
              </a:lnSpc>
              <a:spcBef>
                <a:spcPts val="90"/>
              </a:spcBef>
            </a:pPr>
            <a:r>
              <a:rPr lang="en-US" sz="1250" spc="-105" dirty="0">
                <a:solidFill>
                  <a:srgbClr val="333333"/>
                </a:solidFill>
                <a:latin typeface="Montserrat" panose="00000500000000000000"/>
                <a:cs typeface="Montserrat" panose="00000500000000000000"/>
              </a:rPr>
              <a:t>Key Investment Highlights</a:t>
            </a:r>
            <a:endParaRPr sz="1250" dirty="0">
              <a:latin typeface="Montserrat" panose="00000500000000000000"/>
              <a:cs typeface="Montserrat" panose="00000500000000000000"/>
            </a:endParaRPr>
          </a:p>
        </p:txBody>
      </p:sp>
      <p:sp>
        <p:nvSpPr>
          <p:cNvPr id="10" name="object 10"/>
          <p:cNvSpPr/>
          <p:nvPr/>
        </p:nvSpPr>
        <p:spPr>
          <a:xfrm>
            <a:off x="3048000" y="2387918"/>
            <a:ext cx="904874"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11" name="object 11"/>
          <p:cNvSpPr txBox="1"/>
          <p:nvPr/>
        </p:nvSpPr>
        <p:spPr>
          <a:xfrm>
            <a:off x="4180358" y="2320964"/>
            <a:ext cx="108585"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C7B187"/>
                </a:solidFill>
                <a:latin typeface="Montserrat SemiBold" panose="00000700000000000000"/>
                <a:cs typeface="Montserrat SemiBold" panose="00000700000000000000"/>
              </a:rPr>
              <a:t>2</a:t>
            </a:r>
            <a:endParaRPr sz="1200" dirty="0">
              <a:latin typeface="Montserrat SemiBold" panose="00000700000000000000"/>
              <a:cs typeface="Montserrat SemiBold" panose="00000700000000000000"/>
            </a:endParaRPr>
          </a:p>
        </p:txBody>
      </p:sp>
      <p:sp>
        <p:nvSpPr>
          <p:cNvPr id="12" name="object 12"/>
          <p:cNvSpPr txBox="1"/>
          <p:nvPr/>
        </p:nvSpPr>
        <p:spPr>
          <a:xfrm>
            <a:off x="1054022" y="2848550"/>
            <a:ext cx="1765300" cy="218393"/>
          </a:xfrm>
          <a:prstGeom prst="rect">
            <a:avLst/>
          </a:prstGeom>
        </p:spPr>
        <p:txBody>
          <a:bodyPr vert="horz" wrap="square" lIns="0" tIns="12700" rIns="0" bIns="0" rtlCol="0">
            <a:spAutoFit/>
          </a:bodyPr>
          <a:lstStyle/>
          <a:p>
            <a:pPr marL="12700" marR="5080">
              <a:lnSpc>
                <a:spcPct val="115000"/>
              </a:lnSpc>
              <a:spcBef>
                <a:spcPts val="100"/>
              </a:spcBef>
            </a:pPr>
            <a:r>
              <a:rPr sz="1250" spc="-70" dirty="0">
                <a:solidFill>
                  <a:srgbClr val="333333"/>
                </a:solidFill>
                <a:latin typeface="Montserrat" panose="00000500000000000000"/>
                <a:cs typeface="Montserrat" panose="00000500000000000000"/>
              </a:rPr>
              <a:t>Executive </a:t>
            </a:r>
            <a:r>
              <a:rPr sz="1250" spc="-100" dirty="0">
                <a:solidFill>
                  <a:srgbClr val="333333"/>
                </a:solidFill>
                <a:latin typeface="Montserrat" panose="00000500000000000000"/>
                <a:cs typeface="Montserrat" panose="00000500000000000000"/>
              </a:rPr>
              <a:t>Summary</a:t>
            </a:r>
            <a:endParaRPr sz="1250" dirty="0">
              <a:latin typeface="Montserrat" panose="00000500000000000000"/>
              <a:cs typeface="Montserrat" panose="00000500000000000000"/>
            </a:endParaRPr>
          </a:p>
        </p:txBody>
      </p:sp>
      <p:sp>
        <p:nvSpPr>
          <p:cNvPr id="13" name="object 13"/>
          <p:cNvSpPr/>
          <p:nvPr/>
        </p:nvSpPr>
        <p:spPr>
          <a:xfrm>
            <a:off x="2552699" y="2994482"/>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14" name="object 14"/>
          <p:cNvSpPr txBox="1"/>
          <p:nvPr/>
        </p:nvSpPr>
        <p:spPr>
          <a:xfrm>
            <a:off x="4157464" y="2872284"/>
            <a:ext cx="122555"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C7B187"/>
                </a:solidFill>
                <a:latin typeface="Montserrat SemiBold" panose="00000700000000000000"/>
                <a:cs typeface="Montserrat SemiBold" panose="00000700000000000000"/>
              </a:rPr>
              <a:t>4</a:t>
            </a:r>
            <a:endParaRPr sz="1200">
              <a:latin typeface="Montserrat SemiBold" panose="00000700000000000000"/>
              <a:cs typeface="Montserrat SemiBold" panose="00000700000000000000"/>
            </a:endParaRPr>
          </a:p>
        </p:txBody>
      </p:sp>
      <p:sp>
        <p:nvSpPr>
          <p:cNvPr id="15" name="object 15"/>
          <p:cNvSpPr txBox="1"/>
          <p:nvPr/>
        </p:nvSpPr>
        <p:spPr>
          <a:xfrm>
            <a:off x="1049015" y="3408974"/>
            <a:ext cx="1948814" cy="259715"/>
          </a:xfrm>
          <a:prstGeom prst="rect">
            <a:avLst/>
          </a:prstGeom>
        </p:spPr>
        <p:txBody>
          <a:bodyPr vert="horz" wrap="square" lIns="0" tIns="17145" rIns="0" bIns="0" rtlCol="0">
            <a:spAutoFit/>
          </a:bodyPr>
          <a:lstStyle/>
          <a:p>
            <a:pPr marL="12700">
              <a:lnSpc>
                <a:spcPct val="100000"/>
              </a:lnSpc>
              <a:spcBef>
                <a:spcPts val="135"/>
              </a:spcBef>
            </a:pPr>
            <a:r>
              <a:rPr sz="1500" b="1" spc="-100" dirty="0">
                <a:solidFill>
                  <a:srgbClr val="C7B187"/>
                </a:solidFill>
                <a:latin typeface="Montserrat SemiBold" panose="00000700000000000000"/>
                <a:cs typeface="Montserrat SemiBold" panose="00000700000000000000"/>
              </a:rPr>
              <a:t>Investment</a:t>
            </a:r>
            <a:r>
              <a:rPr sz="1500" b="1" spc="-30" dirty="0">
                <a:solidFill>
                  <a:srgbClr val="C7B187"/>
                </a:solidFill>
                <a:latin typeface="Montserrat SemiBold" panose="00000700000000000000"/>
                <a:cs typeface="Montserrat SemiBold" panose="00000700000000000000"/>
              </a:rPr>
              <a:t> </a:t>
            </a:r>
            <a:r>
              <a:rPr sz="1500" b="1" spc="-90" dirty="0">
                <a:solidFill>
                  <a:srgbClr val="C7B187"/>
                </a:solidFill>
                <a:latin typeface="Montserrat SemiBold" panose="00000700000000000000"/>
                <a:cs typeface="Montserrat SemiBold" panose="00000700000000000000"/>
              </a:rPr>
              <a:t>Approach</a:t>
            </a:r>
            <a:endParaRPr sz="1500" dirty="0">
              <a:latin typeface="Montserrat SemiBold" panose="00000700000000000000"/>
              <a:cs typeface="Montserrat SemiBold" panose="00000700000000000000"/>
            </a:endParaRPr>
          </a:p>
        </p:txBody>
      </p:sp>
      <p:sp>
        <p:nvSpPr>
          <p:cNvPr id="16" name="object 16"/>
          <p:cNvSpPr txBox="1"/>
          <p:nvPr/>
        </p:nvSpPr>
        <p:spPr>
          <a:xfrm>
            <a:off x="1049015" y="3835649"/>
            <a:ext cx="1765346" cy="439608"/>
          </a:xfrm>
          <a:prstGeom prst="rect">
            <a:avLst/>
          </a:prstGeom>
        </p:spPr>
        <p:txBody>
          <a:bodyPr vert="horz" wrap="square" lIns="0" tIns="12700" rIns="0" bIns="0" rtlCol="0">
            <a:spAutoFit/>
          </a:bodyPr>
          <a:lstStyle/>
          <a:p>
            <a:pPr marL="12700" marR="5080">
              <a:lnSpc>
                <a:spcPct val="115000"/>
              </a:lnSpc>
              <a:spcBef>
                <a:spcPts val="100"/>
              </a:spcBef>
            </a:pPr>
            <a:r>
              <a:rPr sz="1250" spc="-85" dirty="0">
                <a:solidFill>
                  <a:srgbClr val="333333"/>
                </a:solidFill>
                <a:latin typeface="Montserrat" panose="00000500000000000000"/>
                <a:cs typeface="Montserrat" panose="00000500000000000000"/>
              </a:rPr>
              <a:t>Investment </a:t>
            </a:r>
            <a:r>
              <a:rPr sz="1250" spc="-65" dirty="0">
                <a:solidFill>
                  <a:srgbClr val="333333"/>
                </a:solidFill>
                <a:latin typeface="Montserrat" panose="00000500000000000000"/>
                <a:cs typeface="Montserrat" panose="00000500000000000000"/>
              </a:rPr>
              <a:t>Philosophy</a:t>
            </a:r>
            <a:r>
              <a:rPr lang="en-US" sz="1250" spc="-65" dirty="0">
                <a:solidFill>
                  <a:srgbClr val="333333"/>
                </a:solidFill>
                <a:latin typeface="Montserrat" panose="00000500000000000000"/>
                <a:cs typeface="Montserrat" panose="00000500000000000000"/>
              </a:rPr>
              <a:t> Core Principle</a:t>
            </a:r>
            <a:endParaRPr sz="1250" dirty="0">
              <a:latin typeface="Montserrat" panose="00000500000000000000"/>
              <a:cs typeface="Montserrat" panose="00000500000000000000"/>
            </a:endParaRPr>
          </a:p>
        </p:txBody>
      </p:sp>
      <p:sp>
        <p:nvSpPr>
          <p:cNvPr id="17" name="object 17"/>
          <p:cNvSpPr/>
          <p:nvPr/>
        </p:nvSpPr>
        <p:spPr>
          <a:xfrm>
            <a:off x="2923581" y="4049035"/>
            <a:ext cx="1024208" cy="48774"/>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18" name="object 18"/>
          <p:cNvSpPr txBox="1"/>
          <p:nvPr/>
        </p:nvSpPr>
        <p:spPr>
          <a:xfrm>
            <a:off x="4165922" y="3975611"/>
            <a:ext cx="109220"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C7B187"/>
                </a:solidFill>
                <a:latin typeface="Montserrat SemiBold" panose="00000700000000000000"/>
                <a:cs typeface="Montserrat SemiBold" panose="00000700000000000000"/>
              </a:rPr>
              <a:t>5</a:t>
            </a:r>
            <a:endParaRPr sz="1200">
              <a:latin typeface="Montserrat SemiBold" panose="00000700000000000000"/>
              <a:cs typeface="Montserrat SemiBold" panose="00000700000000000000"/>
            </a:endParaRPr>
          </a:p>
        </p:txBody>
      </p:sp>
      <p:sp>
        <p:nvSpPr>
          <p:cNvPr id="19" name="object 19"/>
          <p:cNvSpPr txBox="1"/>
          <p:nvPr/>
        </p:nvSpPr>
        <p:spPr>
          <a:xfrm>
            <a:off x="1049015" y="4359524"/>
            <a:ext cx="2451224" cy="439608"/>
          </a:xfrm>
          <a:prstGeom prst="rect">
            <a:avLst/>
          </a:prstGeom>
        </p:spPr>
        <p:txBody>
          <a:bodyPr vert="horz" wrap="square" lIns="0" tIns="12700" rIns="0" bIns="0" rtlCol="0">
            <a:spAutoFit/>
          </a:bodyPr>
          <a:lstStyle/>
          <a:p>
            <a:pPr marL="12700" marR="5080">
              <a:lnSpc>
                <a:spcPct val="115000"/>
              </a:lnSpc>
              <a:spcBef>
                <a:spcPts val="100"/>
              </a:spcBef>
            </a:pPr>
            <a:r>
              <a:rPr sz="1250" spc="-80" dirty="0">
                <a:solidFill>
                  <a:srgbClr val="333333"/>
                </a:solidFill>
                <a:latin typeface="Montserrat" panose="00000500000000000000"/>
                <a:cs typeface="Montserrat" panose="00000500000000000000"/>
              </a:rPr>
              <a:t>Asset</a:t>
            </a:r>
            <a:r>
              <a:rPr sz="1250" spc="-5" dirty="0">
                <a:solidFill>
                  <a:srgbClr val="333333"/>
                </a:solidFill>
                <a:latin typeface="Montserrat" panose="00000500000000000000"/>
                <a:cs typeface="Montserrat" panose="00000500000000000000"/>
              </a:rPr>
              <a:t> </a:t>
            </a:r>
            <a:r>
              <a:rPr sz="1250" spc="-75" dirty="0">
                <a:solidFill>
                  <a:srgbClr val="333333"/>
                </a:solidFill>
                <a:latin typeface="Montserrat" panose="00000500000000000000"/>
                <a:cs typeface="Montserrat" panose="00000500000000000000"/>
              </a:rPr>
              <a:t>Allocation </a:t>
            </a:r>
            <a:br>
              <a:rPr lang="en-US" sz="1250" spc="-75" dirty="0">
                <a:solidFill>
                  <a:srgbClr val="333333"/>
                </a:solidFill>
                <a:latin typeface="Montserrat" panose="00000500000000000000"/>
                <a:cs typeface="Montserrat" panose="00000500000000000000"/>
              </a:rPr>
            </a:br>
            <a:r>
              <a:rPr sz="1250" spc="-10" dirty="0">
                <a:solidFill>
                  <a:srgbClr val="333333"/>
                </a:solidFill>
                <a:latin typeface="Montserrat" panose="00000500000000000000"/>
                <a:cs typeface="Montserrat" panose="00000500000000000000"/>
              </a:rPr>
              <a:t>Methodology</a:t>
            </a:r>
            <a:r>
              <a:rPr lang="en-US" sz="1250" spc="-10" dirty="0">
                <a:solidFill>
                  <a:srgbClr val="333333"/>
                </a:solidFill>
                <a:latin typeface="Montserrat" panose="00000500000000000000"/>
                <a:cs typeface="Montserrat" panose="00000500000000000000"/>
              </a:rPr>
              <a:t> &amp; Philosophy</a:t>
            </a:r>
            <a:endParaRPr sz="1250" dirty="0">
              <a:latin typeface="Montserrat" panose="00000500000000000000"/>
              <a:cs typeface="Montserrat" panose="00000500000000000000"/>
            </a:endParaRPr>
          </a:p>
        </p:txBody>
      </p:sp>
      <p:sp>
        <p:nvSpPr>
          <p:cNvPr id="20" name="object 20"/>
          <p:cNvSpPr/>
          <p:nvPr/>
        </p:nvSpPr>
        <p:spPr>
          <a:xfrm flipV="1">
            <a:off x="3307834" y="4621683"/>
            <a:ext cx="639955"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21" name="object 21"/>
          <p:cNvSpPr txBox="1"/>
          <p:nvPr/>
        </p:nvSpPr>
        <p:spPr>
          <a:xfrm>
            <a:off x="4162499" y="4544751"/>
            <a:ext cx="112395" cy="197490"/>
          </a:xfrm>
          <a:prstGeom prst="rect">
            <a:avLst/>
          </a:prstGeom>
        </p:spPr>
        <p:txBody>
          <a:bodyPr vert="horz" wrap="square" lIns="0" tIns="12700" rIns="0" bIns="0" rtlCol="0">
            <a:spAutoFit/>
          </a:bodyPr>
          <a:lstStyle/>
          <a:p>
            <a:pPr marL="12700">
              <a:lnSpc>
                <a:spcPct val="100000"/>
              </a:lnSpc>
              <a:spcBef>
                <a:spcPts val="100"/>
              </a:spcBef>
            </a:pPr>
            <a:r>
              <a:rPr lang="en-US" sz="1200" b="1" spc="-50" dirty="0">
                <a:solidFill>
                  <a:srgbClr val="C7B187"/>
                </a:solidFill>
                <a:latin typeface="Montserrat SemiBold" panose="00000700000000000000"/>
                <a:cs typeface="Montserrat SemiBold" panose="00000700000000000000"/>
              </a:rPr>
              <a:t>6</a:t>
            </a:r>
            <a:endParaRPr sz="1200" dirty="0">
              <a:latin typeface="Montserrat SemiBold" panose="00000700000000000000"/>
              <a:cs typeface="Montserrat SemiBold" panose="00000700000000000000"/>
            </a:endParaRPr>
          </a:p>
        </p:txBody>
      </p:sp>
      <p:sp>
        <p:nvSpPr>
          <p:cNvPr id="22" name="object 22"/>
          <p:cNvSpPr txBox="1"/>
          <p:nvPr/>
        </p:nvSpPr>
        <p:spPr>
          <a:xfrm>
            <a:off x="1049015" y="4883399"/>
            <a:ext cx="1765346" cy="439608"/>
          </a:xfrm>
          <a:prstGeom prst="rect">
            <a:avLst/>
          </a:prstGeom>
        </p:spPr>
        <p:txBody>
          <a:bodyPr vert="horz" wrap="square" lIns="0" tIns="12700" rIns="0" bIns="0" rtlCol="0">
            <a:spAutoFit/>
          </a:bodyPr>
          <a:lstStyle/>
          <a:p>
            <a:pPr marL="12700" marR="5080">
              <a:lnSpc>
                <a:spcPct val="115000"/>
              </a:lnSpc>
              <a:spcBef>
                <a:spcPts val="100"/>
              </a:spcBef>
            </a:pPr>
            <a:r>
              <a:rPr lang="en-US" sz="1250" spc="-10" dirty="0">
                <a:solidFill>
                  <a:srgbClr val="333333"/>
                </a:solidFill>
                <a:latin typeface="Montserrat" panose="00000500000000000000"/>
                <a:cs typeface="Montserrat" panose="00000500000000000000"/>
              </a:rPr>
              <a:t>Strategic </a:t>
            </a:r>
            <a:br>
              <a:rPr lang="en-US" sz="1250" spc="-10" dirty="0">
                <a:solidFill>
                  <a:srgbClr val="333333"/>
                </a:solidFill>
                <a:latin typeface="Montserrat" panose="00000500000000000000"/>
                <a:cs typeface="Montserrat" panose="00000500000000000000"/>
              </a:rPr>
            </a:br>
            <a:r>
              <a:rPr lang="en-US" sz="1250" spc="-10" dirty="0">
                <a:solidFill>
                  <a:srgbClr val="333333"/>
                </a:solidFill>
                <a:latin typeface="Montserrat" panose="00000500000000000000"/>
                <a:cs typeface="Montserrat" panose="00000500000000000000"/>
              </a:rPr>
              <a:t>Portfolio Construction</a:t>
            </a:r>
            <a:endParaRPr sz="1250" dirty="0">
              <a:latin typeface="Montserrat" panose="00000500000000000000"/>
              <a:cs typeface="Montserrat" panose="00000500000000000000"/>
            </a:endParaRPr>
          </a:p>
        </p:txBody>
      </p:sp>
      <p:sp>
        <p:nvSpPr>
          <p:cNvPr id="23" name="object 23"/>
          <p:cNvSpPr/>
          <p:nvPr/>
        </p:nvSpPr>
        <p:spPr>
          <a:xfrm>
            <a:off x="2923581" y="5099840"/>
            <a:ext cx="1024208"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24" name="object 24"/>
          <p:cNvSpPr txBox="1"/>
          <p:nvPr/>
        </p:nvSpPr>
        <p:spPr>
          <a:xfrm>
            <a:off x="4156248" y="5023361"/>
            <a:ext cx="118745" cy="197490"/>
          </a:xfrm>
          <a:prstGeom prst="rect">
            <a:avLst/>
          </a:prstGeom>
        </p:spPr>
        <p:txBody>
          <a:bodyPr vert="horz" wrap="square" lIns="0" tIns="12700" rIns="0" bIns="0" rtlCol="0">
            <a:spAutoFit/>
          </a:bodyPr>
          <a:lstStyle/>
          <a:p>
            <a:pPr marL="12700">
              <a:lnSpc>
                <a:spcPct val="100000"/>
              </a:lnSpc>
              <a:spcBef>
                <a:spcPts val="100"/>
              </a:spcBef>
            </a:pPr>
            <a:r>
              <a:rPr lang="en-US" sz="1200" b="1" spc="-50" dirty="0">
                <a:solidFill>
                  <a:srgbClr val="C7B187"/>
                </a:solidFill>
                <a:latin typeface="Montserrat SemiBold" panose="00000700000000000000"/>
                <a:cs typeface="Montserrat SemiBold" panose="00000700000000000000"/>
              </a:rPr>
              <a:t>7</a:t>
            </a:r>
            <a:endParaRPr sz="1200" dirty="0">
              <a:latin typeface="Montserrat SemiBold" panose="00000700000000000000"/>
              <a:cs typeface="Montserrat SemiBold" panose="00000700000000000000"/>
            </a:endParaRPr>
          </a:p>
        </p:txBody>
      </p:sp>
      <p:sp>
        <p:nvSpPr>
          <p:cNvPr id="25" name="object 25"/>
          <p:cNvSpPr/>
          <p:nvPr/>
        </p:nvSpPr>
        <p:spPr>
          <a:xfrm>
            <a:off x="4483854" y="4219146"/>
            <a:ext cx="3200400" cy="19050"/>
          </a:xfrm>
          <a:custGeom>
            <a:avLst/>
            <a:gdLst/>
            <a:ahLst/>
            <a:cxnLst/>
            <a:rect l="l" t="t" r="r" b="b"/>
            <a:pathLst>
              <a:path w="3200400" h="19050">
                <a:moveTo>
                  <a:pt x="3200399" y="19049"/>
                </a:moveTo>
                <a:lnTo>
                  <a:pt x="0" y="19049"/>
                </a:lnTo>
                <a:lnTo>
                  <a:pt x="0" y="0"/>
                </a:lnTo>
                <a:lnTo>
                  <a:pt x="3200399" y="0"/>
                </a:lnTo>
                <a:lnTo>
                  <a:pt x="3200399" y="19049"/>
                </a:lnTo>
                <a:close/>
              </a:path>
            </a:pathLst>
          </a:custGeom>
          <a:solidFill>
            <a:srgbClr val="C7B187"/>
          </a:solidFill>
        </p:spPr>
        <p:txBody>
          <a:bodyPr wrap="square" lIns="0" tIns="0" rIns="0" bIns="0" rtlCol="0"/>
          <a:lstStyle/>
          <a:p>
            <a:endParaRPr/>
          </a:p>
        </p:txBody>
      </p:sp>
      <p:sp>
        <p:nvSpPr>
          <p:cNvPr id="26" name="object 26"/>
          <p:cNvSpPr txBox="1"/>
          <p:nvPr/>
        </p:nvSpPr>
        <p:spPr>
          <a:xfrm>
            <a:off x="4453569" y="1629815"/>
            <a:ext cx="2164715" cy="439608"/>
          </a:xfrm>
          <a:prstGeom prst="rect">
            <a:avLst/>
          </a:prstGeom>
        </p:spPr>
        <p:txBody>
          <a:bodyPr vert="horz" wrap="square" lIns="0" tIns="12700" rIns="0" bIns="0" rtlCol="0">
            <a:spAutoFit/>
          </a:bodyPr>
          <a:lstStyle/>
          <a:p>
            <a:pPr marL="12700" marR="5080">
              <a:lnSpc>
                <a:spcPct val="115000"/>
              </a:lnSpc>
              <a:spcBef>
                <a:spcPts val="100"/>
              </a:spcBef>
            </a:pPr>
            <a:r>
              <a:rPr lang="en-US" sz="1250" spc="-85" dirty="0">
                <a:solidFill>
                  <a:srgbClr val="333333"/>
                </a:solidFill>
                <a:latin typeface="Montserrat" panose="00000500000000000000"/>
                <a:cs typeface="Montserrat" panose="00000500000000000000"/>
              </a:rPr>
              <a:t>Philosophy in Action: Investment Process Overview</a:t>
            </a:r>
          </a:p>
        </p:txBody>
      </p:sp>
      <p:sp>
        <p:nvSpPr>
          <p:cNvPr id="27" name="object 27"/>
          <p:cNvSpPr/>
          <p:nvPr/>
        </p:nvSpPr>
        <p:spPr>
          <a:xfrm>
            <a:off x="6656385" y="1841697"/>
            <a:ext cx="734059"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28" name="object 28"/>
          <p:cNvSpPr txBox="1"/>
          <p:nvPr/>
        </p:nvSpPr>
        <p:spPr>
          <a:xfrm>
            <a:off x="7602475" y="1765218"/>
            <a:ext cx="115570" cy="208279"/>
          </a:xfrm>
          <a:prstGeom prst="rect">
            <a:avLst/>
          </a:prstGeom>
        </p:spPr>
        <p:txBody>
          <a:bodyPr vert="horz" wrap="square" lIns="0" tIns="12700" rIns="0" bIns="0" rtlCol="0">
            <a:spAutoFit/>
          </a:bodyPr>
          <a:lstStyle/>
          <a:p>
            <a:pPr marL="12700">
              <a:lnSpc>
                <a:spcPct val="100000"/>
              </a:lnSpc>
              <a:spcBef>
                <a:spcPts val="100"/>
              </a:spcBef>
            </a:pPr>
            <a:r>
              <a:rPr sz="1200" b="1" spc="-50" dirty="0">
                <a:solidFill>
                  <a:srgbClr val="C7B187"/>
                </a:solidFill>
                <a:latin typeface="Montserrat SemiBold" panose="00000700000000000000"/>
                <a:cs typeface="Montserrat SemiBold" panose="00000700000000000000"/>
              </a:rPr>
              <a:t>9</a:t>
            </a:r>
            <a:endParaRPr sz="1200">
              <a:latin typeface="Montserrat SemiBold" panose="00000700000000000000"/>
              <a:cs typeface="Montserrat SemiBold" panose="00000700000000000000"/>
            </a:endParaRPr>
          </a:p>
        </p:txBody>
      </p:sp>
      <p:sp>
        <p:nvSpPr>
          <p:cNvPr id="29" name="object 29"/>
          <p:cNvSpPr txBox="1"/>
          <p:nvPr/>
        </p:nvSpPr>
        <p:spPr>
          <a:xfrm>
            <a:off x="4474004" y="2194136"/>
            <a:ext cx="2429391" cy="203902"/>
          </a:xfrm>
          <a:prstGeom prst="rect">
            <a:avLst/>
          </a:prstGeom>
        </p:spPr>
        <p:txBody>
          <a:bodyPr vert="horz" wrap="square" lIns="0" tIns="11430" rIns="0" bIns="0" rtlCol="0">
            <a:spAutoFit/>
          </a:bodyPr>
          <a:lstStyle/>
          <a:p>
            <a:pPr marL="12700">
              <a:lnSpc>
                <a:spcPct val="100000"/>
              </a:lnSpc>
              <a:spcBef>
                <a:spcPts val="90"/>
              </a:spcBef>
            </a:pPr>
            <a:r>
              <a:rPr lang="en-US" sz="1250" spc="-65" dirty="0">
                <a:solidFill>
                  <a:srgbClr val="333333"/>
                </a:solidFill>
                <a:latin typeface="Montserrat" panose="00000500000000000000"/>
                <a:cs typeface="Montserrat" panose="00000500000000000000"/>
              </a:rPr>
              <a:t>Evolution of Our Portfolio</a:t>
            </a:r>
          </a:p>
        </p:txBody>
      </p:sp>
      <p:sp>
        <p:nvSpPr>
          <p:cNvPr id="30" name="object 30"/>
          <p:cNvSpPr/>
          <p:nvPr/>
        </p:nvSpPr>
        <p:spPr>
          <a:xfrm flipV="1">
            <a:off x="6602330" y="2306515"/>
            <a:ext cx="788114"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31" name="object 31"/>
          <p:cNvSpPr txBox="1"/>
          <p:nvPr/>
        </p:nvSpPr>
        <p:spPr>
          <a:xfrm>
            <a:off x="7541455" y="2184318"/>
            <a:ext cx="1765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10</a:t>
            </a:r>
            <a:endParaRPr sz="1200">
              <a:latin typeface="Montserrat SemiBold" panose="00000700000000000000"/>
              <a:cs typeface="Montserrat SemiBold" panose="00000700000000000000"/>
            </a:endParaRPr>
          </a:p>
        </p:txBody>
      </p:sp>
      <p:sp>
        <p:nvSpPr>
          <p:cNvPr id="32" name="object 32"/>
          <p:cNvSpPr txBox="1"/>
          <p:nvPr/>
        </p:nvSpPr>
        <p:spPr>
          <a:xfrm>
            <a:off x="4482971" y="2497672"/>
            <a:ext cx="1814353" cy="422744"/>
          </a:xfrm>
          <a:prstGeom prst="rect">
            <a:avLst/>
          </a:prstGeom>
        </p:spPr>
        <p:txBody>
          <a:bodyPr vert="horz" wrap="square" lIns="0" tIns="12700" rIns="0" bIns="0" rtlCol="0">
            <a:spAutoFit/>
          </a:bodyPr>
          <a:lstStyle/>
          <a:p>
            <a:pPr marL="12700" marR="5080">
              <a:lnSpc>
                <a:spcPct val="110000"/>
              </a:lnSpc>
              <a:spcBef>
                <a:spcPts val="100"/>
              </a:spcBef>
            </a:pPr>
            <a:r>
              <a:rPr lang="en-US" sz="1250" spc="-10" dirty="0">
                <a:solidFill>
                  <a:srgbClr val="333333"/>
                </a:solidFill>
                <a:latin typeface="Montserrat" panose="00000500000000000000"/>
                <a:cs typeface="Montserrat" panose="00000500000000000000"/>
              </a:rPr>
              <a:t>Portfolio Construction Methodology</a:t>
            </a:r>
          </a:p>
        </p:txBody>
      </p:sp>
      <p:sp>
        <p:nvSpPr>
          <p:cNvPr id="33" name="object 33"/>
          <p:cNvSpPr/>
          <p:nvPr/>
        </p:nvSpPr>
        <p:spPr>
          <a:xfrm flipV="1">
            <a:off x="6297324" y="2725615"/>
            <a:ext cx="1093120"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34" name="object 34"/>
          <p:cNvSpPr txBox="1"/>
          <p:nvPr/>
        </p:nvSpPr>
        <p:spPr>
          <a:xfrm>
            <a:off x="7555968" y="2648683"/>
            <a:ext cx="13462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11</a:t>
            </a:r>
            <a:endParaRPr sz="1200" dirty="0">
              <a:latin typeface="Montserrat SemiBold" panose="00000700000000000000"/>
              <a:cs typeface="Montserrat SemiBold" panose="00000700000000000000"/>
            </a:endParaRPr>
          </a:p>
        </p:txBody>
      </p:sp>
      <p:sp>
        <p:nvSpPr>
          <p:cNvPr id="35" name="object 35"/>
          <p:cNvSpPr txBox="1"/>
          <p:nvPr/>
        </p:nvSpPr>
        <p:spPr>
          <a:xfrm>
            <a:off x="4466080" y="3002273"/>
            <a:ext cx="2146810" cy="422744"/>
          </a:xfrm>
          <a:prstGeom prst="rect">
            <a:avLst/>
          </a:prstGeom>
        </p:spPr>
        <p:txBody>
          <a:bodyPr vert="horz" wrap="square" lIns="0" tIns="12700" rIns="0" bIns="0" rtlCol="0">
            <a:spAutoFit/>
          </a:bodyPr>
          <a:lstStyle/>
          <a:p>
            <a:pPr marL="12700" marR="5080">
              <a:lnSpc>
                <a:spcPct val="110000"/>
              </a:lnSpc>
              <a:spcBef>
                <a:spcPts val="100"/>
              </a:spcBef>
            </a:pPr>
            <a:r>
              <a:rPr lang="en-US" sz="1250" spc="-85" dirty="0">
                <a:solidFill>
                  <a:srgbClr val="333333"/>
                </a:solidFill>
                <a:latin typeface="Montserrat" panose="00000500000000000000"/>
                <a:cs typeface="Montserrat" panose="00000500000000000000"/>
              </a:rPr>
              <a:t>Manager Sourcing &amp;</a:t>
            </a:r>
            <a:br>
              <a:rPr lang="en-US" sz="1250" spc="-85" dirty="0">
                <a:solidFill>
                  <a:srgbClr val="333333"/>
                </a:solidFill>
                <a:latin typeface="Montserrat" panose="00000500000000000000"/>
                <a:cs typeface="Montserrat" panose="00000500000000000000"/>
              </a:rPr>
            </a:br>
            <a:r>
              <a:rPr lang="en-US" sz="1250" spc="-85" dirty="0">
                <a:solidFill>
                  <a:srgbClr val="333333"/>
                </a:solidFill>
                <a:latin typeface="Montserrat" panose="00000500000000000000"/>
                <a:cs typeface="Montserrat" panose="00000500000000000000"/>
              </a:rPr>
              <a:t>Due Diligence Framework</a:t>
            </a:r>
          </a:p>
        </p:txBody>
      </p:sp>
      <p:sp>
        <p:nvSpPr>
          <p:cNvPr id="36" name="object 36"/>
          <p:cNvSpPr/>
          <p:nvPr/>
        </p:nvSpPr>
        <p:spPr>
          <a:xfrm>
            <a:off x="6346944" y="3203772"/>
            <a:ext cx="1043500"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37" name="object 37"/>
          <p:cNvSpPr txBox="1"/>
          <p:nvPr/>
        </p:nvSpPr>
        <p:spPr>
          <a:xfrm>
            <a:off x="7554403" y="3127293"/>
            <a:ext cx="16319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12</a:t>
            </a:r>
            <a:endParaRPr sz="1200">
              <a:latin typeface="Montserrat SemiBold" panose="00000700000000000000"/>
              <a:cs typeface="Montserrat SemiBold" panose="00000700000000000000"/>
            </a:endParaRPr>
          </a:p>
        </p:txBody>
      </p:sp>
      <p:sp>
        <p:nvSpPr>
          <p:cNvPr id="38" name="object 38"/>
          <p:cNvSpPr txBox="1"/>
          <p:nvPr/>
        </p:nvSpPr>
        <p:spPr>
          <a:xfrm>
            <a:off x="4474004" y="3531624"/>
            <a:ext cx="2429391" cy="203902"/>
          </a:xfrm>
          <a:prstGeom prst="rect">
            <a:avLst/>
          </a:prstGeom>
        </p:spPr>
        <p:txBody>
          <a:bodyPr vert="horz" wrap="square" lIns="0" tIns="11430" rIns="0" bIns="0" rtlCol="0">
            <a:spAutoFit/>
          </a:bodyPr>
          <a:lstStyle/>
          <a:p>
            <a:pPr marL="12700">
              <a:lnSpc>
                <a:spcPct val="100000"/>
              </a:lnSpc>
              <a:spcBef>
                <a:spcPts val="90"/>
              </a:spcBef>
            </a:pPr>
            <a:r>
              <a:rPr lang="en-US" sz="1250" spc="-80" dirty="0">
                <a:solidFill>
                  <a:srgbClr val="333333"/>
                </a:solidFill>
                <a:latin typeface="Montserrat" panose="00000500000000000000"/>
                <a:cs typeface="Montserrat" panose="00000500000000000000"/>
              </a:rPr>
              <a:t>Risk Management Framework</a:t>
            </a:r>
          </a:p>
        </p:txBody>
      </p:sp>
      <p:sp>
        <p:nvSpPr>
          <p:cNvPr id="39" name="object 39"/>
          <p:cNvSpPr/>
          <p:nvPr/>
        </p:nvSpPr>
        <p:spPr>
          <a:xfrm flipV="1">
            <a:off x="6781799" y="3615689"/>
            <a:ext cx="608644"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40" name="object 40"/>
          <p:cNvSpPr txBox="1"/>
          <p:nvPr/>
        </p:nvSpPr>
        <p:spPr>
          <a:xfrm>
            <a:off x="7554403" y="3546393"/>
            <a:ext cx="16319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13</a:t>
            </a:r>
            <a:endParaRPr sz="1200">
              <a:latin typeface="Montserrat SemiBold" panose="00000700000000000000"/>
              <a:cs typeface="Montserrat SemiBold" panose="00000700000000000000"/>
            </a:endParaRPr>
          </a:p>
        </p:txBody>
      </p:sp>
      <p:sp>
        <p:nvSpPr>
          <p:cNvPr id="41" name="object 41"/>
          <p:cNvSpPr txBox="1"/>
          <p:nvPr/>
        </p:nvSpPr>
        <p:spPr>
          <a:xfrm>
            <a:off x="4471155" y="3877974"/>
            <a:ext cx="3301245" cy="248145"/>
          </a:xfrm>
          <a:prstGeom prst="rect">
            <a:avLst/>
          </a:prstGeom>
        </p:spPr>
        <p:txBody>
          <a:bodyPr vert="horz" wrap="square" lIns="0" tIns="17145" rIns="0" bIns="0" rtlCol="0">
            <a:spAutoFit/>
          </a:bodyPr>
          <a:lstStyle/>
          <a:p>
            <a:pPr marL="12700">
              <a:lnSpc>
                <a:spcPct val="100000"/>
              </a:lnSpc>
              <a:spcBef>
                <a:spcPts val="135"/>
              </a:spcBef>
            </a:pPr>
            <a:r>
              <a:rPr sz="1500" b="1" spc="-105" dirty="0">
                <a:solidFill>
                  <a:srgbClr val="C7B187"/>
                </a:solidFill>
                <a:latin typeface="Montserrat SemiBold" panose="00000700000000000000"/>
                <a:cs typeface="Montserrat SemiBold" panose="00000700000000000000"/>
              </a:rPr>
              <a:t>Performance</a:t>
            </a:r>
            <a:r>
              <a:rPr sz="1500" b="1" spc="-30"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&amp;</a:t>
            </a:r>
            <a:r>
              <a:rPr sz="1500" b="1" spc="-30"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Team</a:t>
            </a:r>
            <a:endParaRPr sz="1500" dirty="0">
              <a:latin typeface="Montserrat SemiBold" panose="00000700000000000000"/>
              <a:cs typeface="Montserrat SemiBold" panose="00000700000000000000"/>
            </a:endParaRPr>
          </a:p>
        </p:txBody>
      </p:sp>
      <p:sp>
        <p:nvSpPr>
          <p:cNvPr id="42" name="object 42"/>
          <p:cNvSpPr txBox="1"/>
          <p:nvPr/>
        </p:nvSpPr>
        <p:spPr>
          <a:xfrm>
            <a:off x="4453569" y="4333506"/>
            <a:ext cx="1968219" cy="396262"/>
          </a:xfrm>
          <a:prstGeom prst="rect">
            <a:avLst/>
          </a:prstGeom>
        </p:spPr>
        <p:txBody>
          <a:bodyPr vert="horz" wrap="square" lIns="0" tIns="11430" rIns="0" bIns="0" rtlCol="0">
            <a:spAutoFit/>
          </a:bodyPr>
          <a:lstStyle/>
          <a:p>
            <a:pPr marL="12700">
              <a:lnSpc>
                <a:spcPct val="100000"/>
              </a:lnSpc>
              <a:spcBef>
                <a:spcPts val="90"/>
              </a:spcBef>
            </a:pPr>
            <a:r>
              <a:rPr lang="en-US" sz="1250" spc="-70" dirty="0">
                <a:solidFill>
                  <a:srgbClr val="333333"/>
                </a:solidFill>
                <a:latin typeface="Montserrat" panose="00000500000000000000"/>
                <a:cs typeface="Montserrat" panose="00000500000000000000"/>
              </a:rPr>
              <a:t>Track Record: </a:t>
            </a:r>
            <a:br>
              <a:rPr lang="en-US" sz="1250" spc="-70" dirty="0">
                <a:solidFill>
                  <a:srgbClr val="333333"/>
                </a:solidFill>
                <a:latin typeface="Montserrat" panose="00000500000000000000"/>
                <a:cs typeface="Montserrat" panose="00000500000000000000"/>
              </a:rPr>
            </a:br>
            <a:r>
              <a:rPr lang="en-US" sz="1250" spc="-70" dirty="0">
                <a:solidFill>
                  <a:srgbClr val="333333"/>
                </a:solidFill>
                <a:latin typeface="Montserrat" panose="00000500000000000000"/>
                <a:cs typeface="Montserrat" panose="00000500000000000000"/>
              </a:rPr>
              <a:t>Performance Highlights</a:t>
            </a:r>
            <a:endParaRPr sz="1250" dirty="0">
              <a:latin typeface="Montserrat" panose="00000500000000000000"/>
              <a:cs typeface="Montserrat" panose="00000500000000000000"/>
            </a:endParaRPr>
          </a:p>
        </p:txBody>
      </p:sp>
      <p:sp>
        <p:nvSpPr>
          <p:cNvPr id="43" name="object 43"/>
          <p:cNvSpPr/>
          <p:nvPr/>
        </p:nvSpPr>
        <p:spPr>
          <a:xfrm>
            <a:off x="6346944" y="4500414"/>
            <a:ext cx="1043500"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44" name="object 44"/>
          <p:cNvSpPr txBox="1"/>
          <p:nvPr/>
        </p:nvSpPr>
        <p:spPr>
          <a:xfrm>
            <a:off x="7523353" y="4410953"/>
            <a:ext cx="177165"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14</a:t>
            </a:r>
            <a:endParaRPr sz="1200" dirty="0">
              <a:latin typeface="Montserrat SemiBold" panose="00000700000000000000"/>
              <a:cs typeface="Montserrat SemiBold" panose="00000700000000000000"/>
            </a:endParaRPr>
          </a:p>
        </p:txBody>
      </p:sp>
      <p:sp>
        <p:nvSpPr>
          <p:cNvPr id="45" name="object 45"/>
          <p:cNvSpPr txBox="1"/>
          <p:nvPr/>
        </p:nvSpPr>
        <p:spPr>
          <a:xfrm>
            <a:off x="4466080" y="4851571"/>
            <a:ext cx="1448002" cy="422744"/>
          </a:xfrm>
          <a:prstGeom prst="rect">
            <a:avLst/>
          </a:prstGeom>
        </p:spPr>
        <p:txBody>
          <a:bodyPr vert="horz" wrap="square" lIns="0" tIns="12700" rIns="0" bIns="0" rtlCol="0">
            <a:spAutoFit/>
          </a:bodyPr>
          <a:lstStyle/>
          <a:p>
            <a:pPr marL="12700" marR="5080">
              <a:lnSpc>
                <a:spcPct val="110000"/>
              </a:lnSpc>
              <a:spcBef>
                <a:spcPts val="100"/>
              </a:spcBef>
            </a:pPr>
            <a:r>
              <a:rPr lang="en-US" sz="1250" spc="-90" dirty="0">
                <a:solidFill>
                  <a:srgbClr val="333333"/>
                </a:solidFill>
                <a:latin typeface="Montserrat" panose="00000500000000000000"/>
                <a:cs typeface="Montserrat" panose="00000500000000000000"/>
              </a:rPr>
              <a:t>Full Track Record &amp; Risk Metrics</a:t>
            </a:r>
          </a:p>
        </p:txBody>
      </p:sp>
      <p:sp>
        <p:nvSpPr>
          <p:cNvPr id="46" name="object 46"/>
          <p:cNvSpPr/>
          <p:nvPr/>
        </p:nvSpPr>
        <p:spPr>
          <a:xfrm>
            <a:off x="5990268" y="5078349"/>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47" name="object 47"/>
          <p:cNvSpPr txBox="1"/>
          <p:nvPr/>
        </p:nvSpPr>
        <p:spPr>
          <a:xfrm>
            <a:off x="7522516" y="4999571"/>
            <a:ext cx="163830" cy="208279"/>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C7B187"/>
                </a:solidFill>
                <a:latin typeface="Montserrat SemiBold" panose="00000700000000000000"/>
                <a:cs typeface="Montserrat SemiBold" panose="00000700000000000000"/>
              </a:rPr>
              <a:t>15</a:t>
            </a:r>
            <a:endParaRPr sz="1200" dirty="0">
              <a:latin typeface="Montserrat SemiBold" panose="00000700000000000000"/>
              <a:cs typeface="Montserrat SemiBold" panose="00000700000000000000"/>
            </a:endParaRPr>
          </a:p>
        </p:txBody>
      </p:sp>
      <p:sp>
        <p:nvSpPr>
          <p:cNvPr id="48" name="object 48"/>
          <p:cNvSpPr/>
          <p:nvPr/>
        </p:nvSpPr>
        <p:spPr>
          <a:xfrm>
            <a:off x="7954674" y="4097150"/>
            <a:ext cx="3200400" cy="19050"/>
          </a:xfrm>
          <a:custGeom>
            <a:avLst/>
            <a:gdLst/>
            <a:ahLst/>
            <a:cxnLst/>
            <a:rect l="l" t="t" r="r" b="b"/>
            <a:pathLst>
              <a:path w="3200400" h="19050">
                <a:moveTo>
                  <a:pt x="3200399" y="19049"/>
                </a:moveTo>
                <a:lnTo>
                  <a:pt x="0" y="19049"/>
                </a:lnTo>
                <a:lnTo>
                  <a:pt x="0" y="0"/>
                </a:lnTo>
                <a:lnTo>
                  <a:pt x="3200399" y="0"/>
                </a:lnTo>
                <a:lnTo>
                  <a:pt x="3200399" y="19049"/>
                </a:lnTo>
                <a:close/>
              </a:path>
            </a:pathLst>
          </a:custGeom>
          <a:solidFill>
            <a:srgbClr val="C7B187"/>
          </a:solidFill>
        </p:spPr>
        <p:txBody>
          <a:bodyPr wrap="square" lIns="0" tIns="0" rIns="0" bIns="0" rtlCol="0"/>
          <a:lstStyle/>
          <a:p>
            <a:endParaRPr/>
          </a:p>
        </p:txBody>
      </p:sp>
      <p:sp>
        <p:nvSpPr>
          <p:cNvPr id="49" name="object 49"/>
          <p:cNvSpPr txBox="1"/>
          <p:nvPr/>
        </p:nvSpPr>
        <p:spPr>
          <a:xfrm>
            <a:off x="7912100" y="1680428"/>
            <a:ext cx="1277620" cy="396262"/>
          </a:xfrm>
          <a:prstGeom prst="rect">
            <a:avLst/>
          </a:prstGeom>
        </p:spPr>
        <p:txBody>
          <a:bodyPr vert="horz" wrap="square" lIns="0" tIns="11430" rIns="0" bIns="0" rtlCol="0">
            <a:spAutoFit/>
          </a:bodyPr>
          <a:lstStyle/>
          <a:p>
            <a:pPr marL="12700">
              <a:lnSpc>
                <a:spcPct val="100000"/>
              </a:lnSpc>
              <a:spcBef>
                <a:spcPts val="90"/>
              </a:spcBef>
            </a:pPr>
            <a:r>
              <a:rPr lang="en-US" sz="1250" spc="-80" dirty="0">
                <a:solidFill>
                  <a:srgbClr val="333333"/>
                </a:solidFill>
                <a:latin typeface="Montserrat" panose="00000500000000000000"/>
                <a:cs typeface="Montserrat" panose="00000500000000000000"/>
              </a:rPr>
              <a:t>RDGFF Investment Team</a:t>
            </a:r>
          </a:p>
        </p:txBody>
      </p:sp>
      <p:sp>
        <p:nvSpPr>
          <p:cNvPr id="50" name="object 50"/>
          <p:cNvSpPr/>
          <p:nvPr/>
        </p:nvSpPr>
        <p:spPr>
          <a:xfrm>
            <a:off x="9410699" y="1807905"/>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51" name="object 51"/>
          <p:cNvSpPr txBox="1"/>
          <p:nvPr/>
        </p:nvSpPr>
        <p:spPr>
          <a:xfrm>
            <a:off x="10968433" y="1685707"/>
            <a:ext cx="169545" cy="197490"/>
          </a:xfrm>
          <a:prstGeom prst="rect">
            <a:avLst/>
          </a:prstGeom>
        </p:spPr>
        <p:txBody>
          <a:bodyPr vert="horz" wrap="square" lIns="0" tIns="12700" rIns="0" bIns="0" rtlCol="0">
            <a:spAutoFit/>
          </a:bodyPr>
          <a:lstStyle/>
          <a:p>
            <a:pPr marL="12700">
              <a:lnSpc>
                <a:spcPct val="100000"/>
              </a:lnSpc>
              <a:spcBef>
                <a:spcPts val="100"/>
              </a:spcBef>
            </a:pPr>
            <a:r>
              <a:rPr lang="en-US" sz="1200" b="1" spc="-25" dirty="0">
                <a:solidFill>
                  <a:srgbClr val="C7B187"/>
                </a:solidFill>
                <a:latin typeface="Montserrat SemiBold" panose="00000700000000000000"/>
                <a:cs typeface="Montserrat SemiBold" panose="00000700000000000000"/>
              </a:rPr>
              <a:t>17</a:t>
            </a:r>
            <a:endParaRPr sz="1200" dirty="0">
              <a:latin typeface="Montserrat SemiBold" panose="00000700000000000000"/>
              <a:cs typeface="Montserrat SemiBold" panose="00000700000000000000"/>
            </a:endParaRPr>
          </a:p>
        </p:txBody>
      </p:sp>
      <p:sp>
        <p:nvSpPr>
          <p:cNvPr id="52" name="object 52"/>
          <p:cNvSpPr txBox="1"/>
          <p:nvPr/>
        </p:nvSpPr>
        <p:spPr>
          <a:xfrm>
            <a:off x="7924800" y="2259549"/>
            <a:ext cx="878205" cy="214629"/>
          </a:xfrm>
          <a:prstGeom prst="rect">
            <a:avLst/>
          </a:prstGeom>
        </p:spPr>
        <p:txBody>
          <a:bodyPr vert="horz" wrap="square" lIns="0" tIns="11430" rIns="0" bIns="0" rtlCol="0">
            <a:spAutoFit/>
          </a:bodyPr>
          <a:lstStyle/>
          <a:p>
            <a:pPr marL="12700">
              <a:lnSpc>
                <a:spcPct val="100000"/>
              </a:lnSpc>
              <a:spcBef>
                <a:spcPts val="90"/>
              </a:spcBef>
            </a:pPr>
            <a:r>
              <a:rPr sz="1250" spc="-100" dirty="0">
                <a:solidFill>
                  <a:srgbClr val="333333"/>
                </a:solidFill>
                <a:latin typeface="Montserrat" panose="00000500000000000000"/>
                <a:cs typeface="Montserrat" panose="00000500000000000000"/>
              </a:rPr>
              <a:t>Fund</a:t>
            </a:r>
            <a:r>
              <a:rPr sz="1250" spc="-5" dirty="0">
                <a:solidFill>
                  <a:srgbClr val="333333"/>
                </a:solidFill>
                <a:latin typeface="Montserrat" panose="00000500000000000000"/>
                <a:cs typeface="Montserrat" panose="00000500000000000000"/>
              </a:rPr>
              <a:t> </a:t>
            </a:r>
            <a:r>
              <a:rPr sz="1250" spc="-85" dirty="0">
                <a:solidFill>
                  <a:srgbClr val="333333"/>
                </a:solidFill>
                <a:latin typeface="Montserrat" panose="00000500000000000000"/>
                <a:cs typeface="Montserrat" panose="00000500000000000000"/>
              </a:rPr>
              <a:t>Terms</a:t>
            </a:r>
            <a:endParaRPr sz="1250" dirty="0">
              <a:latin typeface="Montserrat" panose="00000500000000000000"/>
              <a:cs typeface="Montserrat" panose="00000500000000000000"/>
            </a:endParaRPr>
          </a:p>
        </p:txBody>
      </p:sp>
      <p:sp>
        <p:nvSpPr>
          <p:cNvPr id="53" name="object 53"/>
          <p:cNvSpPr/>
          <p:nvPr/>
        </p:nvSpPr>
        <p:spPr>
          <a:xfrm>
            <a:off x="9372600" y="2335749"/>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54" name="object 54"/>
          <p:cNvSpPr txBox="1"/>
          <p:nvPr/>
        </p:nvSpPr>
        <p:spPr>
          <a:xfrm>
            <a:off x="10958195" y="2237667"/>
            <a:ext cx="257808" cy="197490"/>
          </a:xfrm>
          <a:prstGeom prst="rect">
            <a:avLst/>
          </a:prstGeom>
        </p:spPr>
        <p:txBody>
          <a:bodyPr vert="horz" wrap="square" lIns="0" tIns="12700" rIns="0" bIns="0" rtlCol="0">
            <a:spAutoFit/>
          </a:bodyPr>
          <a:lstStyle/>
          <a:p>
            <a:pPr marL="12700">
              <a:lnSpc>
                <a:spcPct val="100000"/>
              </a:lnSpc>
              <a:spcBef>
                <a:spcPts val="100"/>
              </a:spcBef>
            </a:pPr>
            <a:r>
              <a:rPr lang="en-US" altLang="zh-TW" sz="1200" b="1" spc="-25" dirty="0">
                <a:solidFill>
                  <a:srgbClr val="C7B187"/>
                </a:solidFill>
                <a:latin typeface="Montserrat SemiBold" panose="00000700000000000000"/>
                <a:cs typeface="Montserrat SemiBold" panose="00000700000000000000"/>
              </a:rPr>
              <a:t>18</a:t>
            </a:r>
            <a:endParaRPr sz="1200" dirty="0">
              <a:latin typeface="Montserrat SemiBold" panose="00000700000000000000"/>
              <a:cs typeface="Montserrat SemiBold" panose="00000700000000000000"/>
            </a:endParaRPr>
          </a:p>
        </p:txBody>
      </p:sp>
      <p:sp>
        <p:nvSpPr>
          <p:cNvPr id="55" name="object 55"/>
          <p:cNvSpPr txBox="1"/>
          <p:nvPr/>
        </p:nvSpPr>
        <p:spPr>
          <a:xfrm>
            <a:off x="7912099" y="2658141"/>
            <a:ext cx="2113637" cy="439608"/>
          </a:xfrm>
          <a:prstGeom prst="rect">
            <a:avLst/>
          </a:prstGeom>
        </p:spPr>
        <p:txBody>
          <a:bodyPr vert="horz" wrap="square" lIns="0" tIns="12700" rIns="0" bIns="0" rtlCol="0">
            <a:spAutoFit/>
          </a:bodyPr>
          <a:lstStyle/>
          <a:p>
            <a:pPr marL="12700" marR="5080">
              <a:lnSpc>
                <a:spcPct val="115000"/>
              </a:lnSpc>
              <a:spcBef>
                <a:spcPts val="100"/>
              </a:spcBef>
            </a:pPr>
            <a:r>
              <a:rPr lang="en-US" sz="1250" spc="-90" dirty="0">
                <a:solidFill>
                  <a:srgbClr val="333333"/>
                </a:solidFill>
                <a:latin typeface="Montserrat" panose="00000500000000000000"/>
                <a:cs typeface="Montserrat" panose="00000500000000000000"/>
              </a:rPr>
              <a:t>Regulatory Compliance &amp; Fund Structure</a:t>
            </a:r>
          </a:p>
        </p:txBody>
      </p:sp>
      <p:sp>
        <p:nvSpPr>
          <p:cNvPr id="56" name="object 56"/>
          <p:cNvSpPr/>
          <p:nvPr/>
        </p:nvSpPr>
        <p:spPr>
          <a:xfrm>
            <a:off x="9829800" y="2899630"/>
            <a:ext cx="981074"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57" name="object 57"/>
          <p:cNvSpPr txBox="1"/>
          <p:nvPr/>
        </p:nvSpPr>
        <p:spPr>
          <a:xfrm>
            <a:off x="10964861" y="2813270"/>
            <a:ext cx="257808" cy="197490"/>
          </a:xfrm>
          <a:prstGeom prst="rect">
            <a:avLst/>
          </a:prstGeom>
        </p:spPr>
        <p:txBody>
          <a:bodyPr vert="horz" wrap="square" lIns="0" tIns="12700" rIns="0" bIns="0" rtlCol="0">
            <a:spAutoFit/>
          </a:bodyPr>
          <a:lstStyle/>
          <a:p>
            <a:pPr marL="12700">
              <a:lnSpc>
                <a:spcPct val="100000"/>
              </a:lnSpc>
              <a:spcBef>
                <a:spcPts val="100"/>
              </a:spcBef>
            </a:pPr>
            <a:r>
              <a:rPr lang="en-US" altLang="zh-TW" sz="1200" b="1" spc="-25" dirty="0">
                <a:solidFill>
                  <a:srgbClr val="C7B187"/>
                </a:solidFill>
                <a:latin typeface="Montserrat SemiBold" panose="00000700000000000000"/>
                <a:cs typeface="Montserrat SemiBold" panose="00000700000000000000"/>
              </a:rPr>
              <a:t>21</a:t>
            </a:r>
            <a:endParaRPr sz="1200" dirty="0">
              <a:latin typeface="Montserrat SemiBold" panose="00000700000000000000"/>
              <a:cs typeface="Montserrat SemiBold" panose="00000700000000000000"/>
            </a:endParaRPr>
          </a:p>
        </p:txBody>
      </p:sp>
      <p:sp>
        <p:nvSpPr>
          <p:cNvPr id="58" name="object 58"/>
          <p:cNvSpPr txBox="1"/>
          <p:nvPr/>
        </p:nvSpPr>
        <p:spPr>
          <a:xfrm>
            <a:off x="7921669" y="3202965"/>
            <a:ext cx="1093470" cy="463550"/>
          </a:xfrm>
          <a:prstGeom prst="rect">
            <a:avLst/>
          </a:prstGeom>
        </p:spPr>
        <p:txBody>
          <a:bodyPr vert="horz" wrap="square" lIns="0" tIns="12700" rIns="0" bIns="0" rtlCol="0">
            <a:spAutoFit/>
          </a:bodyPr>
          <a:lstStyle/>
          <a:p>
            <a:pPr marL="12700" marR="5080">
              <a:lnSpc>
                <a:spcPct val="115000"/>
              </a:lnSpc>
              <a:spcBef>
                <a:spcPts val="100"/>
              </a:spcBef>
            </a:pPr>
            <a:r>
              <a:rPr sz="1250" spc="-85" dirty="0">
                <a:solidFill>
                  <a:srgbClr val="333333"/>
                </a:solidFill>
                <a:latin typeface="Montserrat" panose="00000500000000000000"/>
                <a:cs typeface="Montserrat" panose="00000500000000000000"/>
              </a:rPr>
              <a:t>Contact</a:t>
            </a:r>
            <a:r>
              <a:rPr sz="1250" spc="-30" dirty="0">
                <a:solidFill>
                  <a:srgbClr val="333333"/>
                </a:solidFill>
                <a:latin typeface="Montserrat" panose="00000500000000000000"/>
                <a:cs typeface="Montserrat" panose="00000500000000000000"/>
              </a:rPr>
              <a:t> </a:t>
            </a:r>
            <a:r>
              <a:rPr sz="1250" spc="-100" dirty="0">
                <a:solidFill>
                  <a:srgbClr val="333333"/>
                </a:solidFill>
                <a:latin typeface="Montserrat" panose="00000500000000000000"/>
                <a:cs typeface="Montserrat" panose="00000500000000000000"/>
              </a:rPr>
              <a:t>&amp;</a:t>
            </a:r>
            <a:r>
              <a:rPr sz="1250" spc="-25" dirty="0">
                <a:solidFill>
                  <a:srgbClr val="333333"/>
                </a:solidFill>
                <a:latin typeface="Montserrat" panose="00000500000000000000"/>
                <a:cs typeface="Montserrat" panose="00000500000000000000"/>
              </a:rPr>
              <a:t> </a:t>
            </a:r>
            <a:r>
              <a:rPr sz="1250" spc="-85" dirty="0">
                <a:solidFill>
                  <a:srgbClr val="333333"/>
                </a:solidFill>
                <a:latin typeface="Montserrat" panose="00000500000000000000"/>
                <a:cs typeface="Montserrat" panose="00000500000000000000"/>
              </a:rPr>
              <a:t>Next </a:t>
            </a:r>
            <a:r>
              <a:rPr sz="1250" spc="-10" dirty="0">
                <a:solidFill>
                  <a:srgbClr val="333333"/>
                </a:solidFill>
                <a:latin typeface="Montserrat" panose="00000500000000000000"/>
                <a:cs typeface="Montserrat" panose="00000500000000000000"/>
              </a:rPr>
              <a:t>Steps</a:t>
            </a:r>
            <a:endParaRPr sz="1250" dirty="0">
              <a:latin typeface="Montserrat" panose="00000500000000000000"/>
              <a:cs typeface="Montserrat" panose="00000500000000000000"/>
            </a:endParaRPr>
          </a:p>
        </p:txBody>
      </p:sp>
      <p:sp>
        <p:nvSpPr>
          <p:cNvPr id="59" name="object 59"/>
          <p:cNvSpPr/>
          <p:nvPr/>
        </p:nvSpPr>
        <p:spPr>
          <a:xfrm>
            <a:off x="9420268" y="3437915"/>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60" name="object 60"/>
          <p:cNvSpPr txBox="1"/>
          <p:nvPr/>
        </p:nvSpPr>
        <p:spPr>
          <a:xfrm>
            <a:off x="10959896" y="3361715"/>
            <a:ext cx="247570" cy="197490"/>
          </a:xfrm>
          <a:prstGeom prst="rect">
            <a:avLst/>
          </a:prstGeom>
        </p:spPr>
        <p:txBody>
          <a:bodyPr vert="horz" wrap="square" lIns="0" tIns="12700" rIns="0" bIns="0" rtlCol="0">
            <a:spAutoFit/>
          </a:bodyPr>
          <a:lstStyle/>
          <a:p>
            <a:pPr marL="12700">
              <a:lnSpc>
                <a:spcPct val="100000"/>
              </a:lnSpc>
              <a:spcBef>
                <a:spcPts val="100"/>
              </a:spcBef>
            </a:pPr>
            <a:r>
              <a:rPr lang="en-US" sz="1200" b="1" spc="-25" dirty="0">
                <a:solidFill>
                  <a:srgbClr val="C7B187"/>
                </a:solidFill>
                <a:latin typeface="Montserrat SemiBold" panose="00000700000000000000"/>
                <a:cs typeface="Montserrat SemiBold" panose="00000700000000000000"/>
              </a:rPr>
              <a:t>22</a:t>
            </a:r>
            <a:endParaRPr sz="1200" dirty="0">
              <a:latin typeface="Montserrat SemiBold" panose="00000700000000000000"/>
              <a:cs typeface="Montserrat SemiBold" panose="00000700000000000000"/>
            </a:endParaRPr>
          </a:p>
        </p:txBody>
      </p:sp>
      <p:sp>
        <p:nvSpPr>
          <p:cNvPr id="61" name="object 61"/>
          <p:cNvSpPr txBox="1"/>
          <p:nvPr/>
        </p:nvSpPr>
        <p:spPr>
          <a:xfrm>
            <a:off x="7941975" y="3750123"/>
            <a:ext cx="1080770" cy="247504"/>
          </a:xfrm>
          <a:prstGeom prst="rect">
            <a:avLst/>
          </a:prstGeom>
        </p:spPr>
        <p:txBody>
          <a:bodyPr vert="horz" wrap="square" lIns="0" tIns="16510" rIns="0" bIns="0" rtlCol="0">
            <a:spAutoFit/>
          </a:bodyPr>
          <a:lstStyle/>
          <a:p>
            <a:pPr marL="12700">
              <a:lnSpc>
                <a:spcPct val="100000"/>
              </a:lnSpc>
              <a:spcBef>
                <a:spcPts val="130"/>
              </a:spcBef>
            </a:pPr>
            <a:r>
              <a:rPr lang="en-US" sz="1500" b="1" spc="-45" dirty="0">
                <a:solidFill>
                  <a:srgbClr val="C7B187"/>
                </a:solidFill>
                <a:latin typeface="Montserrat SemiBold" panose="00000700000000000000" pitchFamily="2" charset="0"/>
                <a:cs typeface="Montserrat" panose="00000500000000000000"/>
              </a:rPr>
              <a:t>Appendix</a:t>
            </a:r>
            <a:endParaRPr sz="1500" dirty="0">
              <a:solidFill>
                <a:srgbClr val="C7B187"/>
              </a:solidFill>
              <a:latin typeface="Montserrat SemiBold" panose="00000700000000000000" pitchFamily="2" charset="0"/>
              <a:cs typeface="Montserrat" panose="00000500000000000000"/>
            </a:endParaRPr>
          </a:p>
        </p:txBody>
      </p:sp>
      <p:sp>
        <p:nvSpPr>
          <p:cNvPr id="62" name="object 62"/>
          <p:cNvSpPr txBox="1"/>
          <p:nvPr/>
        </p:nvSpPr>
        <p:spPr>
          <a:xfrm>
            <a:off x="7921669" y="4774149"/>
            <a:ext cx="1498599" cy="660822"/>
          </a:xfrm>
          <a:prstGeom prst="rect">
            <a:avLst/>
          </a:prstGeom>
        </p:spPr>
        <p:txBody>
          <a:bodyPr vert="horz" wrap="square" lIns="0" tIns="12700" rIns="0" bIns="0" rtlCol="0">
            <a:spAutoFit/>
          </a:bodyPr>
          <a:lstStyle/>
          <a:p>
            <a:pPr marL="12700" marR="5080">
              <a:lnSpc>
                <a:spcPct val="115000"/>
              </a:lnSpc>
              <a:spcBef>
                <a:spcPts val="100"/>
              </a:spcBef>
            </a:pPr>
            <a:r>
              <a:rPr lang="en-US" sz="1250" spc="-10" dirty="0">
                <a:solidFill>
                  <a:srgbClr val="333333"/>
                </a:solidFill>
                <a:latin typeface="Montserrat" panose="00000500000000000000"/>
                <a:cs typeface="Montserrat" panose="00000500000000000000"/>
              </a:rPr>
              <a:t>River Delta Wealth Management Background</a:t>
            </a:r>
          </a:p>
        </p:txBody>
      </p:sp>
      <p:sp>
        <p:nvSpPr>
          <p:cNvPr id="63" name="object 63"/>
          <p:cNvSpPr/>
          <p:nvPr/>
        </p:nvSpPr>
        <p:spPr>
          <a:xfrm>
            <a:off x="9420268" y="5036309"/>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64" name="object 64"/>
          <p:cNvSpPr txBox="1"/>
          <p:nvPr/>
        </p:nvSpPr>
        <p:spPr>
          <a:xfrm>
            <a:off x="10955987" y="4933106"/>
            <a:ext cx="205104" cy="197490"/>
          </a:xfrm>
          <a:prstGeom prst="rect">
            <a:avLst/>
          </a:prstGeom>
        </p:spPr>
        <p:txBody>
          <a:bodyPr vert="horz" wrap="square" lIns="0" tIns="12700" rIns="0" bIns="0" rtlCol="0">
            <a:spAutoFit/>
          </a:bodyPr>
          <a:lstStyle/>
          <a:p>
            <a:pPr marL="12700">
              <a:lnSpc>
                <a:spcPct val="100000"/>
              </a:lnSpc>
              <a:spcBef>
                <a:spcPts val="100"/>
              </a:spcBef>
            </a:pPr>
            <a:r>
              <a:rPr lang="en-US" altLang="zh-TW" sz="1200" b="1" spc="-25" dirty="0">
                <a:solidFill>
                  <a:srgbClr val="C7B187"/>
                </a:solidFill>
                <a:latin typeface="Montserrat SemiBold" panose="00000700000000000000"/>
                <a:cs typeface="Montserrat SemiBold" panose="00000700000000000000"/>
              </a:rPr>
              <a:t>34</a:t>
            </a:r>
            <a:endParaRPr sz="1200" dirty="0">
              <a:latin typeface="Montserrat SemiBold" panose="00000700000000000000"/>
              <a:cs typeface="Montserrat SemiBold" panose="00000700000000000000"/>
            </a:endParaRPr>
          </a:p>
        </p:txBody>
      </p:sp>
      <p:sp>
        <p:nvSpPr>
          <p:cNvPr id="65" name="object 65"/>
          <p:cNvSpPr txBox="1"/>
          <p:nvPr/>
        </p:nvSpPr>
        <p:spPr>
          <a:xfrm>
            <a:off x="7921669" y="4327128"/>
            <a:ext cx="1406525" cy="396262"/>
          </a:xfrm>
          <a:prstGeom prst="rect">
            <a:avLst/>
          </a:prstGeom>
        </p:spPr>
        <p:txBody>
          <a:bodyPr vert="horz" wrap="square" lIns="0" tIns="11430" rIns="0" bIns="0" rtlCol="0">
            <a:spAutoFit/>
          </a:bodyPr>
          <a:lstStyle/>
          <a:p>
            <a:pPr marL="12700">
              <a:lnSpc>
                <a:spcPct val="100000"/>
              </a:lnSpc>
              <a:spcBef>
                <a:spcPts val="90"/>
              </a:spcBef>
            </a:pPr>
            <a:r>
              <a:rPr lang="en-US" sz="1250" spc="-75" dirty="0">
                <a:solidFill>
                  <a:srgbClr val="333333"/>
                </a:solidFill>
                <a:latin typeface="Montserrat" panose="00000500000000000000"/>
                <a:cs typeface="Montserrat" panose="00000500000000000000"/>
              </a:rPr>
              <a:t>Portfolio Track </a:t>
            </a:r>
            <a:r>
              <a:rPr lang="en-US" altLang="zh-TW" sz="1250" spc="-75" dirty="0">
                <a:solidFill>
                  <a:srgbClr val="333333"/>
                </a:solidFill>
                <a:latin typeface="Montserrat" panose="00000500000000000000"/>
                <a:cs typeface="Montserrat" panose="00000500000000000000"/>
              </a:rPr>
              <a:t>Record</a:t>
            </a:r>
            <a:endParaRPr lang="en-US" sz="1250" spc="-75" dirty="0">
              <a:solidFill>
                <a:srgbClr val="333333"/>
              </a:solidFill>
              <a:latin typeface="Montserrat" panose="00000500000000000000"/>
              <a:cs typeface="Montserrat" panose="00000500000000000000"/>
            </a:endParaRPr>
          </a:p>
        </p:txBody>
      </p:sp>
      <p:sp>
        <p:nvSpPr>
          <p:cNvPr id="66" name="object 66"/>
          <p:cNvSpPr/>
          <p:nvPr/>
        </p:nvSpPr>
        <p:spPr>
          <a:xfrm>
            <a:off x="9393600" y="4454605"/>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67" name="object 67"/>
          <p:cNvSpPr txBox="1"/>
          <p:nvPr/>
        </p:nvSpPr>
        <p:spPr>
          <a:xfrm>
            <a:off x="10957734" y="4350513"/>
            <a:ext cx="319866" cy="197490"/>
          </a:xfrm>
          <a:prstGeom prst="rect">
            <a:avLst/>
          </a:prstGeom>
        </p:spPr>
        <p:txBody>
          <a:bodyPr vert="horz" wrap="square" lIns="0" tIns="12700" rIns="0" bIns="0" rtlCol="0">
            <a:spAutoFit/>
          </a:bodyPr>
          <a:lstStyle/>
          <a:p>
            <a:pPr marL="12700">
              <a:lnSpc>
                <a:spcPct val="100000"/>
              </a:lnSpc>
              <a:spcBef>
                <a:spcPts val="100"/>
              </a:spcBef>
            </a:pPr>
            <a:r>
              <a:rPr lang="en-US" altLang="zh-TW" sz="1200" b="1" spc="-25" dirty="0">
                <a:solidFill>
                  <a:srgbClr val="C7B187"/>
                </a:solidFill>
                <a:latin typeface="Montserrat SemiBold" panose="00000700000000000000"/>
                <a:cs typeface="Montserrat SemiBold" panose="00000700000000000000"/>
              </a:rPr>
              <a:t>23</a:t>
            </a:r>
            <a:endParaRPr sz="1200" dirty="0">
              <a:latin typeface="Montserrat SemiBold" panose="00000700000000000000"/>
              <a:cs typeface="Montserrat SemiBold" panose="00000700000000000000"/>
            </a:endParaRPr>
          </a:p>
        </p:txBody>
      </p:sp>
      <p:sp>
        <p:nvSpPr>
          <p:cNvPr id="68" name="object 68"/>
          <p:cNvSpPr txBox="1"/>
          <p:nvPr/>
        </p:nvSpPr>
        <p:spPr>
          <a:xfrm>
            <a:off x="7922160" y="5498306"/>
            <a:ext cx="939165" cy="444500"/>
          </a:xfrm>
          <a:prstGeom prst="rect">
            <a:avLst/>
          </a:prstGeom>
        </p:spPr>
        <p:txBody>
          <a:bodyPr vert="horz" wrap="square" lIns="0" tIns="12700" rIns="0" bIns="0" rtlCol="0">
            <a:spAutoFit/>
          </a:bodyPr>
          <a:lstStyle/>
          <a:p>
            <a:pPr marL="12700" marR="5080">
              <a:lnSpc>
                <a:spcPct val="110000"/>
              </a:lnSpc>
              <a:spcBef>
                <a:spcPts val="100"/>
              </a:spcBef>
            </a:pPr>
            <a:r>
              <a:rPr sz="1250" spc="-10" dirty="0">
                <a:solidFill>
                  <a:srgbClr val="333333"/>
                </a:solidFill>
                <a:latin typeface="Montserrat" panose="00000500000000000000"/>
                <a:cs typeface="Montserrat" panose="00000500000000000000"/>
              </a:rPr>
              <a:t>Strategic </a:t>
            </a:r>
            <a:r>
              <a:rPr sz="1250" spc="-80" dirty="0">
                <a:solidFill>
                  <a:srgbClr val="333333"/>
                </a:solidFill>
                <a:latin typeface="Montserrat" panose="00000500000000000000"/>
                <a:cs typeface="Montserrat" panose="00000500000000000000"/>
              </a:rPr>
              <a:t>Partnerships</a:t>
            </a:r>
            <a:endParaRPr sz="1250" dirty="0">
              <a:latin typeface="Montserrat" panose="00000500000000000000"/>
              <a:cs typeface="Montserrat" panose="00000500000000000000"/>
            </a:endParaRPr>
          </a:p>
        </p:txBody>
      </p:sp>
      <p:sp>
        <p:nvSpPr>
          <p:cNvPr id="69" name="object 69"/>
          <p:cNvSpPr/>
          <p:nvPr/>
        </p:nvSpPr>
        <p:spPr>
          <a:xfrm>
            <a:off x="9393600" y="5750941"/>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70" name="object 70"/>
          <p:cNvSpPr txBox="1"/>
          <p:nvPr/>
        </p:nvSpPr>
        <p:spPr>
          <a:xfrm>
            <a:off x="10964365" y="5640296"/>
            <a:ext cx="258304" cy="197490"/>
          </a:xfrm>
          <a:prstGeom prst="rect">
            <a:avLst/>
          </a:prstGeom>
        </p:spPr>
        <p:txBody>
          <a:bodyPr vert="horz" wrap="square" lIns="0" tIns="12700" rIns="0" bIns="0" rtlCol="0">
            <a:spAutoFit/>
          </a:bodyPr>
          <a:lstStyle/>
          <a:p>
            <a:pPr marL="12700">
              <a:lnSpc>
                <a:spcPct val="100000"/>
              </a:lnSpc>
              <a:spcBef>
                <a:spcPts val="100"/>
              </a:spcBef>
            </a:pPr>
            <a:r>
              <a:rPr lang="en-US" sz="1200" b="1" spc="-25" dirty="0">
                <a:solidFill>
                  <a:srgbClr val="C7B187"/>
                </a:solidFill>
                <a:latin typeface="Montserrat SemiBold" panose="00000700000000000000"/>
                <a:cs typeface="Montserrat SemiBold" panose="00000700000000000000"/>
              </a:rPr>
              <a:t>3</a:t>
            </a:r>
            <a:r>
              <a:rPr lang="en-US" altLang="zh-TW" sz="1200" b="1" spc="-25" dirty="0">
                <a:solidFill>
                  <a:srgbClr val="C7B187"/>
                </a:solidFill>
                <a:latin typeface="Montserrat SemiBold" panose="00000700000000000000"/>
                <a:cs typeface="Montserrat SemiBold" panose="00000700000000000000"/>
              </a:rPr>
              <a:t>8</a:t>
            </a:r>
            <a:endParaRPr sz="1200" dirty="0">
              <a:latin typeface="Montserrat SemiBold" panose="00000700000000000000"/>
              <a:cs typeface="Montserrat SemiBold" panose="00000700000000000000"/>
            </a:endParaRPr>
          </a:p>
        </p:txBody>
      </p:sp>
      <p:sp>
        <p:nvSpPr>
          <p:cNvPr id="76" name="object 12"/>
          <p:cNvSpPr txBox="1"/>
          <p:nvPr/>
        </p:nvSpPr>
        <p:spPr>
          <a:xfrm>
            <a:off x="1054022" y="2586593"/>
            <a:ext cx="1765300" cy="439608"/>
          </a:xfrm>
          <a:prstGeom prst="rect">
            <a:avLst/>
          </a:prstGeom>
        </p:spPr>
        <p:txBody>
          <a:bodyPr vert="horz" wrap="square" lIns="0" tIns="12700" rIns="0" bIns="0" rtlCol="0">
            <a:spAutoFit/>
          </a:bodyPr>
          <a:lstStyle/>
          <a:p>
            <a:pPr marL="12700" marR="5080">
              <a:lnSpc>
                <a:spcPct val="115000"/>
              </a:lnSpc>
              <a:spcBef>
                <a:spcPts val="100"/>
              </a:spcBef>
            </a:pPr>
            <a:r>
              <a:rPr lang="en-US" altLang="zh-TW" sz="1250" spc="-70" dirty="0">
                <a:solidFill>
                  <a:srgbClr val="333333"/>
                </a:solidFill>
                <a:latin typeface="Montserrat" panose="00000500000000000000"/>
                <a:cs typeface="Montserrat" panose="00000500000000000000"/>
              </a:rPr>
              <a:t>Table of Contents	</a:t>
            </a:r>
            <a:endParaRPr sz="1250" dirty="0">
              <a:latin typeface="Montserrat" panose="00000500000000000000"/>
              <a:cs typeface="Montserrat" panose="00000500000000000000"/>
            </a:endParaRPr>
          </a:p>
        </p:txBody>
      </p:sp>
      <p:sp>
        <p:nvSpPr>
          <p:cNvPr id="77" name="object 13"/>
          <p:cNvSpPr/>
          <p:nvPr/>
        </p:nvSpPr>
        <p:spPr>
          <a:xfrm>
            <a:off x="2552699" y="2732525"/>
            <a:ext cx="1400175" cy="0"/>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78" name="object 14"/>
          <p:cNvSpPr txBox="1"/>
          <p:nvPr/>
        </p:nvSpPr>
        <p:spPr>
          <a:xfrm>
            <a:off x="4175570" y="2610327"/>
            <a:ext cx="122555" cy="197490"/>
          </a:xfrm>
          <a:prstGeom prst="rect">
            <a:avLst/>
          </a:prstGeom>
        </p:spPr>
        <p:txBody>
          <a:bodyPr vert="horz" wrap="square" lIns="0" tIns="12700" rIns="0" bIns="0" rtlCol="0">
            <a:spAutoFit/>
          </a:bodyPr>
          <a:lstStyle/>
          <a:p>
            <a:pPr marL="12700">
              <a:lnSpc>
                <a:spcPct val="100000"/>
              </a:lnSpc>
              <a:spcBef>
                <a:spcPts val="100"/>
              </a:spcBef>
            </a:pPr>
            <a:r>
              <a:rPr lang="en-US" sz="1200" b="1" spc="-50" dirty="0">
                <a:solidFill>
                  <a:srgbClr val="C7B187"/>
                </a:solidFill>
                <a:latin typeface="Montserrat SemiBold" panose="00000700000000000000"/>
                <a:cs typeface="Montserrat SemiBold" panose="00000700000000000000"/>
              </a:rPr>
              <a:t>3</a:t>
            </a:r>
            <a:endParaRPr sz="1200" dirty="0">
              <a:latin typeface="Montserrat SemiBold" panose="00000700000000000000"/>
              <a:cs typeface="Montserrat SemiBold" panose="00000700000000000000"/>
            </a:endParaRPr>
          </a:p>
        </p:txBody>
      </p:sp>
      <p:sp>
        <p:nvSpPr>
          <p:cNvPr id="79" name="object 22"/>
          <p:cNvSpPr txBox="1"/>
          <p:nvPr/>
        </p:nvSpPr>
        <p:spPr>
          <a:xfrm>
            <a:off x="1061714" y="5485515"/>
            <a:ext cx="1689224" cy="218393"/>
          </a:xfrm>
          <a:prstGeom prst="rect">
            <a:avLst/>
          </a:prstGeom>
        </p:spPr>
        <p:txBody>
          <a:bodyPr vert="horz" wrap="square" lIns="0" tIns="12700" rIns="0" bIns="0" rtlCol="0">
            <a:spAutoFit/>
          </a:bodyPr>
          <a:lstStyle/>
          <a:p>
            <a:pPr marL="12700" marR="5080">
              <a:lnSpc>
                <a:spcPct val="115000"/>
              </a:lnSpc>
              <a:spcBef>
                <a:spcPts val="100"/>
              </a:spcBef>
            </a:pPr>
            <a:r>
              <a:rPr lang="en-US" sz="1250" spc="-10" dirty="0">
                <a:solidFill>
                  <a:srgbClr val="333333"/>
                </a:solidFill>
                <a:latin typeface="Montserrat" panose="00000500000000000000"/>
                <a:cs typeface="Montserrat" panose="00000500000000000000"/>
              </a:rPr>
              <a:t>Portfolio Integration</a:t>
            </a:r>
            <a:endParaRPr sz="1250" dirty="0">
              <a:latin typeface="Montserrat" panose="00000500000000000000"/>
              <a:cs typeface="Montserrat" panose="00000500000000000000"/>
            </a:endParaRPr>
          </a:p>
        </p:txBody>
      </p:sp>
      <p:sp>
        <p:nvSpPr>
          <p:cNvPr id="80" name="object 23"/>
          <p:cNvSpPr/>
          <p:nvPr/>
        </p:nvSpPr>
        <p:spPr>
          <a:xfrm>
            <a:off x="2814361" y="5620354"/>
            <a:ext cx="1146127"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81" name="object 24"/>
          <p:cNvSpPr txBox="1"/>
          <p:nvPr/>
        </p:nvSpPr>
        <p:spPr>
          <a:xfrm>
            <a:off x="4150841" y="5516716"/>
            <a:ext cx="118745" cy="197490"/>
          </a:xfrm>
          <a:prstGeom prst="rect">
            <a:avLst/>
          </a:prstGeom>
        </p:spPr>
        <p:txBody>
          <a:bodyPr vert="horz" wrap="square" lIns="0" tIns="12700" rIns="0" bIns="0" rtlCol="0">
            <a:spAutoFit/>
          </a:bodyPr>
          <a:lstStyle/>
          <a:p>
            <a:pPr marL="12700">
              <a:lnSpc>
                <a:spcPct val="100000"/>
              </a:lnSpc>
              <a:spcBef>
                <a:spcPts val="100"/>
              </a:spcBef>
            </a:pPr>
            <a:r>
              <a:rPr lang="en-US" sz="1200" b="1" spc="-50" dirty="0">
                <a:solidFill>
                  <a:srgbClr val="C7B187"/>
                </a:solidFill>
                <a:latin typeface="Montserrat SemiBold" panose="00000700000000000000"/>
                <a:cs typeface="Montserrat SemiBold" panose="00000700000000000000"/>
              </a:rPr>
              <a:t>8</a:t>
            </a:r>
            <a:endParaRPr sz="1200" dirty="0">
              <a:latin typeface="Montserrat SemiBold" panose="00000700000000000000"/>
              <a:cs typeface="Montserrat SemiBold" panose="00000700000000000000"/>
            </a:endParaRPr>
          </a:p>
        </p:txBody>
      </p:sp>
      <p:sp>
        <p:nvSpPr>
          <p:cNvPr id="71" name="object 45"/>
          <p:cNvSpPr txBox="1"/>
          <p:nvPr/>
        </p:nvSpPr>
        <p:spPr>
          <a:xfrm>
            <a:off x="4475934" y="5385768"/>
            <a:ext cx="1620066" cy="422744"/>
          </a:xfrm>
          <a:prstGeom prst="rect">
            <a:avLst/>
          </a:prstGeom>
        </p:spPr>
        <p:txBody>
          <a:bodyPr vert="horz" wrap="square" lIns="0" tIns="12700" rIns="0" bIns="0" rtlCol="0">
            <a:spAutoFit/>
          </a:bodyPr>
          <a:lstStyle/>
          <a:p>
            <a:pPr marL="12700" marR="5080">
              <a:lnSpc>
                <a:spcPct val="110000"/>
              </a:lnSpc>
              <a:spcBef>
                <a:spcPts val="100"/>
              </a:spcBef>
            </a:pPr>
            <a:r>
              <a:rPr lang="en-US" sz="1250" spc="-90" dirty="0">
                <a:solidFill>
                  <a:srgbClr val="333333"/>
                </a:solidFill>
                <a:latin typeface="Montserrat" panose="00000500000000000000"/>
                <a:cs typeface="Montserrat" panose="00000500000000000000"/>
              </a:rPr>
              <a:t>Performance in Historical </a:t>
            </a:r>
            <a:r>
              <a:rPr lang="en-US" altLang="zh-TW" sz="1250" spc="-90" dirty="0">
                <a:solidFill>
                  <a:srgbClr val="333333"/>
                </a:solidFill>
                <a:latin typeface="Montserrat" panose="00000500000000000000"/>
                <a:cs typeface="Montserrat" panose="00000500000000000000"/>
              </a:rPr>
              <a:t>Downturns</a:t>
            </a:r>
            <a:endParaRPr lang="en-US" sz="1250" spc="-90" dirty="0">
              <a:solidFill>
                <a:srgbClr val="333333"/>
              </a:solidFill>
              <a:latin typeface="Montserrat" panose="00000500000000000000"/>
              <a:cs typeface="Montserrat" panose="00000500000000000000"/>
            </a:endParaRPr>
          </a:p>
        </p:txBody>
      </p:sp>
      <p:sp>
        <p:nvSpPr>
          <p:cNvPr id="72" name="object 46"/>
          <p:cNvSpPr/>
          <p:nvPr/>
        </p:nvSpPr>
        <p:spPr>
          <a:xfrm flipV="1">
            <a:off x="6095746" y="5603492"/>
            <a:ext cx="1304551" cy="45719"/>
          </a:xfrm>
          <a:custGeom>
            <a:avLst/>
            <a:gdLst/>
            <a:ahLst/>
            <a:cxnLst/>
            <a:rect l="l" t="t" r="r" b="b"/>
            <a:pathLst>
              <a:path w="1400175">
                <a:moveTo>
                  <a:pt x="0" y="0"/>
                </a:moveTo>
                <a:lnTo>
                  <a:pt x="1400174" y="0"/>
                </a:lnTo>
              </a:path>
            </a:pathLst>
          </a:custGeom>
          <a:ln w="9524">
            <a:solidFill>
              <a:srgbClr val="CCCCCC"/>
            </a:solidFill>
            <a:prstDash val="sysDot"/>
          </a:ln>
        </p:spPr>
        <p:txBody>
          <a:bodyPr wrap="square" lIns="0" tIns="0" rIns="0" bIns="0" rtlCol="0"/>
          <a:lstStyle/>
          <a:p>
            <a:endParaRPr/>
          </a:p>
        </p:txBody>
      </p:sp>
      <p:sp>
        <p:nvSpPr>
          <p:cNvPr id="73" name="object 47"/>
          <p:cNvSpPr txBox="1"/>
          <p:nvPr/>
        </p:nvSpPr>
        <p:spPr>
          <a:xfrm>
            <a:off x="7514264" y="5524715"/>
            <a:ext cx="163830" cy="197490"/>
          </a:xfrm>
          <a:prstGeom prst="rect">
            <a:avLst/>
          </a:prstGeom>
        </p:spPr>
        <p:txBody>
          <a:bodyPr vert="horz" wrap="square" lIns="0" tIns="12700" rIns="0" bIns="0" rtlCol="0">
            <a:spAutoFit/>
          </a:bodyPr>
          <a:lstStyle/>
          <a:p>
            <a:pPr marL="12700">
              <a:lnSpc>
                <a:spcPct val="100000"/>
              </a:lnSpc>
              <a:spcBef>
                <a:spcPts val="100"/>
              </a:spcBef>
            </a:pPr>
            <a:r>
              <a:rPr lang="en-US" sz="1200" b="1" spc="-25" dirty="0">
                <a:solidFill>
                  <a:srgbClr val="C7B187"/>
                </a:solidFill>
                <a:latin typeface="Montserrat SemiBold" panose="00000700000000000000"/>
                <a:cs typeface="Montserrat SemiBold" panose="00000700000000000000"/>
              </a:rPr>
              <a:t>16</a:t>
            </a:r>
            <a:endParaRPr sz="1200" dirty="0">
              <a:latin typeface="Montserrat SemiBold" panose="00000700000000000000"/>
              <a:cs typeface="Montserrat SemiBold" panose="000007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5423" y="4190206"/>
            <a:ext cx="10001154" cy="13338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nvGraphicFramePr>
        <p:xfrm>
          <a:off x="1093753" y="2825758"/>
          <a:ext cx="10002824" cy="660453"/>
        </p:xfrm>
        <a:graphic>
          <a:graphicData uri="http://schemas.openxmlformats.org/drawingml/2006/table">
            <a:tbl>
              <a:tblPr/>
              <a:tblGrid>
                <a:gridCol w="1955303">
                  <a:extLst>
                    <a:ext uri="{9D8B030D-6E8A-4147-A177-3AD203B41FA5}">
                      <a16:colId xmlns:a16="http://schemas.microsoft.com/office/drawing/2014/main" val="20000"/>
                    </a:ext>
                  </a:extLst>
                </a:gridCol>
                <a:gridCol w="303744">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409777">
                  <a:extLst>
                    <a:ext uri="{9D8B030D-6E8A-4147-A177-3AD203B41FA5}">
                      <a16:colId xmlns:a16="http://schemas.microsoft.com/office/drawing/2014/main" val="20005"/>
                    </a:ext>
                  </a:extLst>
                </a:gridCol>
              </a:tblGrid>
              <a:tr h="420289">
                <a:tc gridSpan="2">
                  <a:txBody>
                    <a:bodyPr/>
                    <a:lstStyle/>
                    <a:p>
                      <a:pPr algn="ctr" fontAlgn="ctr">
                        <a:buNone/>
                      </a:pPr>
                      <a:r>
                        <a:rPr lang="en-US" sz="1400" b="0" i="0" u="none" strike="noStrike" dirty="0">
                          <a:solidFill>
                            <a:schemeClr val="tx1"/>
                          </a:solidFill>
                          <a:effectLst/>
                          <a:latin typeface="Roboto" panose="02000000000000000000" pitchFamily="2" charset="0"/>
                        </a:rPr>
                        <a:t>Annualized Return</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hMerge="1">
                  <a:txBody>
                    <a:bodyPr/>
                    <a:lstStyle/>
                    <a:p>
                      <a:endParaRPr lang="en-US"/>
                    </a:p>
                  </a:txBody>
                  <a:tcPr/>
                </a:tc>
                <a:tc>
                  <a:txBody>
                    <a:bodyPr/>
                    <a:lstStyle/>
                    <a:p>
                      <a:pPr algn="ctr" fontAlgn="ctr">
                        <a:buNone/>
                      </a:pPr>
                      <a:r>
                        <a:rPr lang="en-US" sz="1400" b="0" i="0" u="none" strike="noStrike" dirty="0">
                          <a:solidFill>
                            <a:schemeClr val="tx1"/>
                          </a:solidFill>
                          <a:effectLst/>
                          <a:latin typeface="Roboto" panose="02000000000000000000" pitchFamily="2" charset="0"/>
                        </a:rPr>
                        <a:t>Volatility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Sharpe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Sortino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Beta to</a:t>
                      </a:r>
                      <a:r>
                        <a:rPr lang="zh-TW" altLang="en-US" sz="1400" b="0" i="0" u="none" strike="noStrike" dirty="0">
                          <a:solidFill>
                            <a:schemeClr val="tx1"/>
                          </a:solidFill>
                          <a:effectLst/>
                          <a:latin typeface="Roboto" panose="02000000000000000000" pitchFamily="2" charset="0"/>
                        </a:rPr>
                        <a:t> </a:t>
                      </a:r>
                      <a:r>
                        <a:rPr lang="en-US" altLang="zh-TW" sz="1400" b="0" i="0" u="none" strike="noStrike" dirty="0">
                          <a:solidFill>
                            <a:schemeClr val="tx1"/>
                          </a:solidFill>
                          <a:effectLst/>
                          <a:latin typeface="Roboto" panose="02000000000000000000" pitchFamily="2" charset="0"/>
                        </a:rPr>
                        <a:t>TOPIX</a:t>
                      </a:r>
                      <a:endParaRPr lang="en-US" sz="1400" b="0" i="0" u="none" strike="noStrike" dirty="0">
                        <a:solidFill>
                          <a:schemeClr val="tx1"/>
                        </a:solidFill>
                        <a:effectLst/>
                        <a:latin typeface="Roboto" panose="02000000000000000000" pitchFamily="2"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extLst>
                  <a:ext uri="{0D108BD9-81ED-4DB2-BD59-A6C34878D82A}">
                    <a16:rowId xmlns:a16="http://schemas.microsoft.com/office/drawing/2014/main" val="10000"/>
                  </a:ext>
                </a:extLst>
              </a:tr>
              <a:tr h="240164">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17.18%</a:t>
                      </a:r>
                    </a:p>
                  </a:txBody>
                  <a:tcPr marL="0" marR="0" marT="0" marB="0" anchor="b">
                    <a:lnL>
                      <a:noFill/>
                    </a:lnL>
                    <a:lnR>
                      <a:noFill/>
                    </a:lnR>
                    <a:lnT>
                      <a:noFill/>
                    </a:lnT>
                    <a:lnB>
                      <a:noFill/>
                    </a:lnB>
                    <a:noFill/>
                  </a:tcPr>
                </a:tc>
                <a:tc>
                  <a:txBody>
                    <a:bodyPr/>
                    <a:lstStyle/>
                    <a:p>
                      <a:pPr algn="ctr" fontAlgn="b">
                        <a:buNone/>
                      </a:pP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6.96%</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2.47</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6.01</a:t>
                      </a:r>
                    </a:p>
                  </a:txBody>
                  <a:tcPr marL="0" marR="0" marT="0" marB="0" anchor="b">
                    <a:lnL>
                      <a:noFill/>
                    </a:lnL>
                    <a:lnR>
                      <a:noFill/>
                    </a:lnR>
                    <a:lnT>
                      <a:noFill/>
                    </a:lnT>
                    <a:lnB>
                      <a:noFill/>
                    </a:lnB>
                    <a:noFill/>
                  </a:tcPr>
                </a:tc>
                <a:tc>
                  <a:txBody>
                    <a:bodyPr/>
                    <a:lstStyle/>
                    <a:p>
                      <a:pPr algn="ctr" fontAlgn="b">
                        <a:buNone/>
                      </a:pPr>
                      <a:r>
                        <a:rPr lang="en-US" altLang="zh-TW" sz="1400" b="0" i="0" u="none" strike="noStrike" dirty="0">
                          <a:solidFill>
                            <a:schemeClr val="tx1">
                              <a:lumMod val="50000"/>
                              <a:lumOff val="50000"/>
                            </a:schemeClr>
                          </a:solidFill>
                          <a:effectLst/>
                          <a:latin typeface="Roboto" panose="02000000000000000000" pitchFamily="2" charset="0"/>
                        </a:rPr>
                        <a:t>0.23</a:t>
                      </a: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extLst>
                  <a:ext uri="{0D108BD9-81ED-4DB2-BD59-A6C34878D82A}">
                    <a16:rowId xmlns:a16="http://schemas.microsoft.com/office/drawing/2014/main" val="10001"/>
                  </a:ext>
                </a:extLst>
              </a:tr>
            </a:tbl>
          </a:graphicData>
        </a:graphic>
      </p:graphicFrame>
      <p:sp>
        <p:nvSpPr>
          <p:cNvPr id="15" name="object 3"/>
          <p:cNvSpPr txBox="1"/>
          <p:nvPr/>
        </p:nvSpPr>
        <p:spPr>
          <a:xfrm>
            <a:off x="1093753" y="1332336"/>
            <a:ext cx="9900954" cy="879728"/>
          </a:xfrm>
          <a:prstGeom prst="rect">
            <a:avLst/>
          </a:prstGeom>
        </p:spPr>
        <p:txBody>
          <a:bodyPr vert="horz" wrap="square" lIns="0" tIns="17780" rIns="0" bIns="0" rtlCol="0">
            <a:spAutoFit/>
          </a:bodyPr>
          <a:lstStyle/>
          <a:p>
            <a:pPr marL="12700">
              <a:lnSpc>
                <a:spcPct val="100000"/>
              </a:lnSpc>
              <a:spcBef>
                <a:spcPts val="140"/>
              </a:spcBef>
            </a:pPr>
            <a:r>
              <a:rPr lang="en-US" sz="1400" b="0" i="0" u="none" strike="noStrike" dirty="0">
                <a:effectLst/>
                <a:latin typeface="Corbel" panose="020B0503020204020204" pitchFamily="34" charset="0"/>
              </a:rPr>
              <a:t>This event-driven hedge fund focuses on Japanese corporate events, using activism and shareholder engagement to unlock value. The manager, a descendant of a prominent Japanese political-business family and former leading financial journalist with Wall Street experience, is highly trusted by corporates, making the fund especially effective for activism strategies</a:t>
            </a:r>
            <a:r>
              <a:rPr lang="en-US" sz="1400" dirty="0">
                <a:latin typeface="Corbel" panose="020B0503020204020204" pitchFamily="34" charset="0"/>
              </a:rPr>
              <a:t>. It’s </a:t>
            </a:r>
            <a:r>
              <a:rPr lang="en-US" sz="1400" b="0" i="0" u="none" strike="noStrike" dirty="0">
                <a:effectLst/>
                <a:latin typeface="Corbel" panose="020B0503020204020204" pitchFamily="34" charset="0"/>
              </a:rPr>
              <a:t>a strong Asian diversifier in the portfolio.</a:t>
            </a:r>
            <a:endParaRPr lang="en-US" sz="1400" spc="-65" dirty="0">
              <a:solidFill>
                <a:srgbClr val="C7B187"/>
              </a:solidFill>
              <a:latin typeface="Corbel" panose="020B0503020204020204" pitchFamily="34" charset="0"/>
              <a:cs typeface="Montserrat" panose="00000500000000000000"/>
            </a:endParaRPr>
          </a:p>
        </p:txBody>
      </p:sp>
      <p:sp>
        <p:nvSpPr>
          <p:cNvPr id="16" name="object 2"/>
          <p:cNvSpPr txBox="1"/>
          <p:nvPr/>
        </p:nvSpPr>
        <p:spPr>
          <a:xfrm>
            <a:off x="1065178" y="490572"/>
            <a:ext cx="4953000"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spc="-220" dirty="0">
                <a:solidFill>
                  <a:srgbClr val="333333"/>
                </a:solidFill>
                <a:latin typeface="Montserrat SemiBold" panose="00000700000000000000"/>
                <a:cs typeface="Montserrat SemiBold" panose="00000700000000000000"/>
              </a:rPr>
              <a:t>Case four </a:t>
            </a:r>
            <a:r>
              <a:rPr lang="en-US" sz="2800" spc="-220" dirty="0">
                <a:solidFill>
                  <a:srgbClr val="333333"/>
                </a:solidFill>
                <a:latin typeface="Montserrat SemiBold" panose="00000700000000000000"/>
                <a:cs typeface="Montserrat SemiBold" panose="00000700000000000000"/>
              </a:rPr>
              <a:t>– Japan Activism </a:t>
            </a:r>
            <a:endParaRPr sz="2800" dirty="0">
              <a:latin typeface="Montserrat" panose="00000500000000000000"/>
              <a:cs typeface="Montserrat" panose="00000500000000000000"/>
            </a:endParaRPr>
          </a:p>
        </p:txBody>
      </p:sp>
      <p:sp>
        <p:nvSpPr>
          <p:cNvPr id="19" name="TextBox 18"/>
          <p:cNvSpPr txBox="1"/>
          <p:nvPr/>
        </p:nvSpPr>
        <p:spPr>
          <a:xfrm>
            <a:off x="1014295" y="2401574"/>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Key Metrics</a:t>
            </a:r>
            <a:endParaRPr lang="en-US" dirty="0"/>
          </a:p>
        </p:txBody>
      </p:sp>
      <p:sp>
        <p:nvSpPr>
          <p:cNvPr id="20" name="TextBox 19"/>
          <p:cNvSpPr txBox="1"/>
          <p:nvPr/>
        </p:nvSpPr>
        <p:spPr>
          <a:xfrm>
            <a:off x="1014295" y="3820874"/>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sp>
        <p:nvSpPr>
          <p:cNvPr id="2" name="object 5">
            <a:extLst>
              <a:ext uri="{FF2B5EF4-FFF2-40B4-BE49-F238E27FC236}">
                <a16:creationId xmlns:a16="http://schemas.microsoft.com/office/drawing/2014/main" id="{DD8E07E9-5E92-C918-08B7-B15E47E3DECA}"/>
              </a:ext>
            </a:extLst>
          </p:cNvPr>
          <p:cNvSpPr txBox="1"/>
          <p:nvPr/>
        </p:nvSpPr>
        <p:spPr>
          <a:xfrm>
            <a:off x="4800600" y="2569922"/>
            <a:ext cx="3886200"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LIM</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
        <p:nvSpPr>
          <p:cNvPr id="3" name="object 5">
            <a:extLst>
              <a:ext uri="{FF2B5EF4-FFF2-40B4-BE49-F238E27FC236}">
                <a16:creationId xmlns:a16="http://schemas.microsoft.com/office/drawing/2014/main" id="{EDDC3CE7-9CF4-94CF-440C-E06ED6CBC265}"/>
              </a:ext>
            </a:extLst>
          </p:cNvPr>
          <p:cNvSpPr txBox="1"/>
          <p:nvPr/>
        </p:nvSpPr>
        <p:spPr>
          <a:xfrm>
            <a:off x="4800600" y="3953219"/>
            <a:ext cx="3505200"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LIM</a:t>
            </a:r>
            <a:r>
              <a:rPr lang="en-HK" sz="1150" b="1" spc="-80" dirty="0">
                <a:solidFill>
                  <a:srgbClr val="FF0000"/>
                </a:solidFill>
                <a:latin typeface="Montserrat"/>
                <a:cs typeface="Montserrat"/>
              </a:rPr>
              <a:t> FACTSHEET FIGURES]</a:t>
            </a:r>
            <a:endParaRPr sz="1150" b="1" dirty="0">
              <a:solidFill>
                <a:srgbClr val="FF0000"/>
              </a:solidFill>
              <a:latin typeface="Montserrat"/>
              <a:cs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914159"/>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Past performances compared with benchmarks</a:t>
            </a:r>
          </a:p>
        </p:txBody>
      </p:sp>
      <p:sp>
        <p:nvSpPr>
          <p:cNvPr id="10" name="Rectangle 9"/>
          <p:cNvSpPr/>
          <p:nvPr/>
        </p:nvSpPr>
        <p:spPr>
          <a:xfrm>
            <a:off x="3721695" y="5180806"/>
            <a:ext cx="1680885" cy="228599"/>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Fund four</a:t>
            </a:r>
          </a:p>
        </p:txBody>
      </p:sp>
      <p:sp>
        <p:nvSpPr>
          <p:cNvPr id="11" name="Rectangle 10"/>
          <p:cNvSpPr/>
          <p:nvPr/>
        </p:nvSpPr>
        <p:spPr>
          <a:xfrm>
            <a:off x="7810500" y="5180806"/>
            <a:ext cx="1905000" cy="228599"/>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TOPIX</a:t>
            </a:r>
          </a:p>
        </p:txBody>
      </p:sp>
      <p:grpSp>
        <p:nvGrpSpPr>
          <p:cNvPr id="7" name="Group 6"/>
          <p:cNvGrpSpPr/>
          <p:nvPr/>
        </p:nvGrpSpPr>
        <p:grpSpPr>
          <a:xfrm>
            <a:off x="849989" y="1435338"/>
            <a:ext cx="10367594" cy="4022399"/>
            <a:chOff x="849989" y="1435338"/>
            <a:chExt cx="10367594" cy="4022399"/>
          </a:xfrm>
          <a:effectLst>
            <a:outerShdw blurRad="50800" dist="38100" dir="2700000" algn="tl" rotWithShape="0">
              <a:prstClr val="black">
                <a:alpha val="40000"/>
              </a:prstClr>
            </a:outerShdw>
          </a:effectLst>
        </p:grpSpPr>
        <p:grpSp>
          <p:nvGrpSpPr>
            <p:cNvPr id="4" name="Group 3"/>
            <p:cNvGrpSpPr/>
            <p:nvPr/>
          </p:nvGrpSpPr>
          <p:grpSpPr>
            <a:xfrm>
              <a:off x="900002" y="1440002"/>
              <a:ext cx="10317581" cy="4017735"/>
              <a:chOff x="900002" y="1440002"/>
              <a:chExt cx="10317581" cy="4017735"/>
            </a:xfrm>
          </p:grpSpPr>
          <p:pic>
            <p:nvPicPr>
              <p:cNvPr id="5" name="Picture 4"/>
              <p:cNvPicPr>
                <a:picLocks noChangeAspect="1"/>
              </p:cNvPicPr>
              <p:nvPr/>
            </p:nvPicPr>
            <p:blipFill>
              <a:blip r:embed="rId2"/>
              <a:stretch>
                <a:fillRect/>
              </a:stretch>
            </p:blipFill>
            <p:spPr>
              <a:xfrm>
                <a:off x="900002" y="1440002"/>
                <a:ext cx="10317581" cy="4017735"/>
              </a:xfrm>
              <a:prstGeom prst="rect">
                <a:avLst/>
              </a:prstGeom>
              <a:ln>
                <a:solidFill>
                  <a:srgbClr val="C7B187"/>
                </a:solidFill>
              </a:ln>
            </p:spPr>
          </p:pic>
          <p:sp>
            <p:nvSpPr>
              <p:cNvPr id="2" name="Rectangle 1"/>
              <p:cNvSpPr/>
              <p:nvPr/>
            </p:nvSpPr>
            <p:spPr>
              <a:xfrm>
                <a:off x="6934200" y="1496311"/>
                <a:ext cx="1344705" cy="369332"/>
              </a:xfrm>
              <a:prstGeom prst="rect">
                <a:avLst/>
              </a:prstGeom>
              <a:solidFill>
                <a:srgbClr val="F3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Inception</a:t>
                </a:r>
                <a:endParaRPr lang="en-US" dirty="0">
                  <a:solidFill>
                    <a:schemeClr val="tx1"/>
                  </a:solidFill>
                </a:endParaRPr>
              </a:p>
            </p:txBody>
          </p:sp>
        </p:grpSp>
        <p:sp>
          <p:nvSpPr>
            <p:cNvPr id="6" name="object 16"/>
            <p:cNvSpPr/>
            <p:nvPr/>
          </p:nvSpPr>
          <p:spPr>
            <a:xfrm>
              <a:off x="849989" y="1435338"/>
              <a:ext cx="50013" cy="4017734"/>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grpSp>
      <p:sp>
        <p:nvSpPr>
          <p:cNvPr id="8" name="object 5">
            <a:extLst>
              <a:ext uri="{FF2B5EF4-FFF2-40B4-BE49-F238E27FC236}">
                <a16:creationId xmlns:a16="http://schemas.microsoft.com/office/drawing/2014/main" id="{114D7C6D-B3F2-816B-8E0C-7F42795EF6F4}"/>
              </a:ext>
            </a:extLst>
          </p:cNvPr>
          <p:cNvSpPr txBox="1"/>
          <p:nvPr/>
        </p:nvSpPr>
        <p:spPr>
          <a:xfrm>
            <a:off x="5303694" y="2022154"/>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LIM</a:t>
            </a:r>
            <a:r>
              <a:rPr lang="en-HK" sz="1150" b="1" spc="-80" dirty="0">
                <a:solidFill>
                  <a:srgbClr val="FF0000"/>
                </a:solidFill>
                <a:latin typeface="Montserrat"/>
                <a:cs typeface="Montserrat"/>
              </a:rPr>
              <a:t> </a:t>
            </a:r>
            <a:r>
              <a:rPr lang="en-US" altLang="zh-TW" sz="1150" b="1" spc="-80" dirty="0">
                <a:solidFill>
                  <a:srgbClr val="FF0000"/>
                </a:solidFill>
                <a:latin typeface="Montserrat"/>
                <a:cs typeface="Montserrat"/>
              </a:rPr>
              <a:t>GRAPH</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914399" y="2750206"/>
          <a:ext cx="10002824" cy="687368"/>
        </p:xfrm>
        <a:graphic>
          <a:graphicData uri="http://schemas.openxmlformats.org/drawingml/2006/table">
            <a:tbl>
              <a:tblPr/>
              <a:tblGrid>
                <a:gridCol w="1955303">
                  <a:extLst>
                    <a:ext uri="{9D8B030D-6E8A-4147-A177-3AD203B41FA5}">
                      <a16:colId xmlns:a16="http://schemas.microsoft.com/office/drawing/2014/main" val="20000"/>
                    </a:ext>
                  </a:extLst>
                </a:gridCol>
                <a:gridCol w="285149">
                  <a:extLst>
                    <a:ext uri="{9D8B030D-6E8A-4147-A177-3AD203B41FA5}">
                      <a16:colId xmlns:a16="http://schemas.microsoft.com/office/drawing/2014/main" val="20001"/>
                    </a:ext>
                  </a:extLst>
                </a:gridCol>
                <a:gridCol w="1493349">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981200">
                  <a:extLst>
                    <a:ext uri="{9D8B030D-6E8A-4147-A177-3AD203B41FA5}">
                      <a16:colId xmlns:a16="http://schemas.microsoft.com/office/drawing/2014/main" val="20004"/>
                    </a:ext>
                  </a:extLst>
                </a:gridCol>
                <a:gridCol w="2459023">
                  <a:extLst>
                    <a:ext uri="{9D8B030D-6E8A-4147-A177-3AD203B41FA5}">
                      <a16:colId xmlns:a16="http://schemas.microsoft.com/office/drawing/2014/main" val="20005"/>
                    </a:ext>
                  </a:extLst>
                </a:gridCol>
              </a:tblGrid>
              <a:tr h="412661">
                <a:tc gridSpan="2">
                  <a:txBody>
                    <a:bodyPr/>
                    <a:lstStyle/>
                    <a:p>
                      <a:pPr algn="ctr" fontAlgn="ctr">
                        <a:buNone/>
                      </a:pPr>
                      <a:r>
                        <a:rPr lang="en-US" sz="1400" b="0" i="0" u="none" strike="noStrike" dirty="0">
                          <a:solidFill>
                            <a:schemeClr val="tx1"/>
                          </a:solidFill>
                          <a:effectLst/>
                          <a:latin typeface="Roboto" panose="02000000000000000000" pitchFamily="2" charset="0"/>
                        </a:rPr>
                        <a:t>Annualized Return</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hMerge="1">
                  <a:txBody>
                    <a:bodyPr/>
                    <a:lstStyle/>
                    <a:p>
                      <a:endParaRPr lang="en-US"/>
                    </a:p>
                  </a:txBody>
                  <a:tcPr/>
                </a:tc>
                <a:tc>
                  <a:txBody>
                    <a:bodyPr/>
                    <a:lstStyle/>
                    <a:p>
                      <a:pPr algn="ctr" fontAlgn="ctr">
                        <a:buNone/>
                      </a:pPr>
                      <a:r>
                        <a:rPr lang="en-US" sz="1400" b="0" i="0" u="none" strike="noStrike" dirty="0">
                          <a:solidFill>
                            <a:schemeClr val="tx1"/>
                          </a:solidFill>
                          <a:effectLst/>
                          <a:latin typeface="Roboto" panose="02000000000000000000" pitchFamily="2" charset="0"/>
                        </a:rPr>
                        <a:t>Volatility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Sharpe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Sortino Ratio</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tc>
                  <a:txBody>
                    <a:bodyPr/>
                    <a:lstStyle/>
                    <a:p>
                      <a:pPr algn="ctr" fontAlgn="ctr">
                        <a:buNone/>
                      </a:pPr>
                      <a:r>
                        <a:rPr lang="en-US" sz="1400" b="0" i="0" u="none" strike="noStrike" dirty="0">
                          <a:solidFill>
                            <a:schemeClr val="tx1"/>
                          </a:solidFill>
                          <a:effectLst/>
                          <a:latin typeface="Roboto" panose="02000000000000000000" pitchFamily="2" charset="0"/>
                        </a:rPr>
                        <a:t>Beta to MSCI China</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DACEBF"/>
                    </a:solidFill>
                  </a:tcPr>
                </a:tc>
                <a:extLst>
                  <a:ext uri="{0D108BD9-81ED-4DB2-BD59-A6C34878D82A}">
                    <a16:rowId xmlns:a16="http://schemas.microsoft.com/office/drawing/2014/main" val="10000"/>
                  </a:ext>
                </a:extLst>
              </a:tr>
              <a:tr h="274707">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17.66%</a:t>
                      </a:r>
                    </a:p>
                  </a:txBody>
                  <a:tcPr marL="0" marR="0" marT="0" marB="0" anchor="b">
                    <a:lnL>
                      <a:noFill/>
                    </a:lnL>
                    <a:lnR>
                      <a:noFill/>
                    </a:lnR>
                    <a:lnT>
                      <a:noFill/>
                    </a:lnT>
                    <a:lnB>
                      <a:noFill/>
                    </a:lnB>
                    <a:noFill/>
                  </a:tcPr>
                </a:tc>
                <a:tc>
                  <a:txBody>
                    <a:bodyPr/>
                    <a:lstStyle/>
                    <a:p>
                      <a:pPr algn="ctr" fontAlgn="b">
                        <a:buNone/>
                      </a:pPr>
                      <a:endParaRPr lang="en-US" sz="1400" b="0" i="0" u="none" strike="noStrike" dirty="0">
                        <a:solidFill>
                          <a:schemeClr val="tx1">
                            <a:lumMod val="50000"/>
                            <a:lumOff val="50000"/>
                          </a:schemeClr>
                        </a:solidFill>
                        <a:effectLst/>
                        <a:latin typeface="Roboto" panose="02000000000000000000" pitchFamily="2" charset="0"/>
                      </a:endParaRP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8.95%</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1.97</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3.93</a:t>
                      </a:r>
                    </a:p>
                  </a:txBody>
                  <a:tcPr marL="0" marR="0" marT="0" marB="0" anchor="b">
                    <a:lnL>
                      <a:noFill/>
                    </a:lnL>
                    <a:lnR>
                      <a:noFill/>
                    </a:lnR>
                    <a:lnT>
                      <a:noFill/>
                    </a:lnT>
                    <a:lnB>
                      <a:noFill/>
                    </a:lnB>
                    <a:noFill/>
                  </a:tcPr>
                </a:tc>
                <a:tc>
                  <a:txBody>
                    <a:bodyPr/>
                    <a:lstStyle/>
                    <a:p>
                      <a:pPr algn="ctr" fontAlgn="b">
                        <a:buNone/>
                      </a:pPr>
                      <a:r>
                        <a:rPr lang="en-US" sz="1400" b="0" i="0" u="none" strike="noStrike" dirty="0">
                          <a:solidFill>
                            <a:schemeClr val="tx1">
                              <a:lumMod val="50000"/>
                              <a:lumOff val="50000"/>
                            </a:schemeClr>
                          </a:solidFill>
                          <a:effectLst/>
                          <a:latin typeface="Roboto" panose="02000000000000000000" pitchFamily="2" charset="0"/>
                        </a:rPr>
                        <a:t>0.01</a:t>
                      </a:r>
                    </a:p>
                  </a:txBody>
                  <a:tcPr marL="0" marR="0" marT="0" marB="0" anchor="b">
                    <a:lnL>
                      <a:noFill/>
                    </a:lnL>
                    <a:lnR>
                      <a:noFill/>
                    </a:lnR>
                    <a:lnT>
                      <a:noFill/>
                    </a:lnT>
                    <a:lnB>
                      <a:noFill/>
                    </a:lnB>
                    <a:noFill/>
                  </a:tcPr>
                </a:tc>
                <a:extLst>
                  <a:ext uri="{0D108BD9-81ED-4DB2-BD59-A6C34878D82A}">
                    <a16:rowId xmlns:a16="http://schemas.microsoft.com/office/drawing/2014/main" val="10001"/>
                  </a:ext>
                </a:extLst>
              </a:tr>
            </a:tbl>
          </a:graphicData>
        </a:graphic>
      </p:graphicFrame>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3924" y="4190207"/>
            <a:ext cx="10001154" cy="1295399"/>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3"/>
          <p:cNvSpPr txBox="1"/>
          <p:nvPr/>
        </p:nvSpPr>
        <p:spPr>
          <a:xfrm>
            <a:off x="920138" y="1314100"/>
            <a:ext cx="9900954" cy="879728"/>
          </a:xfrm>
          <a:prstGeom prst="rect">
            <a:avLst/>
          </a:prstGeom>
        </p:spPr>
        <p:txBody>
          <a:bodyPr vert="horz" wrap="square" lIns="0" tIns="17780" rIns="0" bIns="0" rtlCol="0">
            <a:spAutoFit/>
          </a:bodyPr>
          <a:lstStyle/>
          <a:p>
            <a:pPr marL="12700">
              <a:lnSpc>
                <a:spcPct val="100000"/>
              </a:lnSpc>
              <a:spcBef>
                <a:spcPts val="140"/>
              </a:spcBef>
            </a:pPr>
            <a:r>
              <a:rPr lang="en-US" sz="1400" b="0" i="0" u="none" strike="noStrike" dirty="0">
                <a:effectLst/>
                <a:latin typeface="Corbel" panose="020B0503020204020204" pitchFamily="34" charset="0"/>
              </a:rPr>
              <a:t>The Special Situation fixed income fund is a strategy diversifier in our portfolio, leveraging deep expertise across EU, APAC, and US credit markets to capture opportunities from shifting policies and macro trends. Led by a mainland China-born, Harvard math graduate and former D.E. Shaw Credit PM from New York now based in Hong Kong, the fund brings a unique global perspective and exhibits near zero correlation to major markets.</a:t>
            </a:r>
            <a:endParaRPr lang="en-US" sz="1400" spc="-65" dirty="0">
              <a:solidFill>
                <a:srgbClr val="C7B187"/>
              </a:solidFill>
              <a:latin typeface="Corbel" panose="020B0503020204020204" pitchFamily="34" charset="0"/>
              <a:cs typeface="Montserrat" panose="00000500000000000000"/>
            </a:endParaRPr>
          </a:p>
        </p:txBody>
      </p:sp>
      <p:sp>
        <p:nvSpPr>
          <p:cNvPr id="12" name="object 2"/>
          <p:cNvSpPr txBox="1"/>
          <p:nvPr/>
        </p:nvSpPr>
        <p:spPr>
          <a:xfrm>
            <a:off x="923924" y="516569"/>
            <a:ext cx="5638800" cy="636072"/>
          </a:xfrm>
          <a:prstGeom prst="rect">
            <a:avLst/>
          </a:prstGeom>
        </p:spPr>
        <p:txBody>
          <a:bodyPr vert="horz" wrap="square" lIns="0" tIns="218440" rIns="0" bIns="0" rtlCol="0">
            <a:spAutoFit/>
          </a:bodyPr>
          <a:lstStyle/>
          <a:p>
            <a:pPr marL="12700">
              <a:lnSpc>
                <a:spcPct val="100000"/>
              </a:lnSpc>
              <a:spcBef>
                <a:spcPts val="1720"/>
              </a:spcBef>
            </a:pPr>
            <a:r>
              <a:rPr lang="en-US" altLang="zh-TW" sz="2700" spc="-220" dirty="0">
                <a:solidFill>
                  <a:srgbClr val="333333"/>
                </a:solidFill>
                <a:latin typeface="Montserrat SemiBold" panose="00000700000000000000"/>
                <a:cs typeface="Montserrat SemiBold" panose="00000700000000000000"/>
              </a:rPr>
              <a:t>Case five </a:t>
            </a:r>
            <a:r>
              <a:rPr lang="en-US" sz="2700" spc="-220" dirty="0">
                <a:solidFill>
                  <a:srgbClr val="333333"/>
                </a:solidFill>
                <a:latin typeface="Montserrat SemiBold" panose="00000700000000000000"/>
                <a:cs typeface="Montserrat SemiBold" panose="00000700000000000000"/>
              </a:rPr>
              <a:t>– Global Credit </a:t>
            </a:r>
            <a:endParaRPr sz="1250" dirty="0">
              <a:latin typeface="Montserrat" panose="00000500000000000000"/>
              <a:cs typeface="Montserrat" panose="00000500000000000000"/>
            </a:endParaRPr>
          </a:p>
        </p:txBody>
      </p:sp>
      <p:sp>
        <p:nvSpPr>
          <p:cNvPr id="15" name="TextBox 14"/>
          <p:cNvSpPr txBox="1"/>
          <p:nvPr/>
        </p:nvSpPr>
        <p:spPr>
          <a:xfrm>
            <a:off x="838200" y="2373355"/>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Key Metrics</a:t>
            </a:r>
            <a:endParaRPr lang="en-US" dirty="0"/>
          </a:p>
        </p:txBody>
      </p:sp>
      <p:sp>
        <p:nvSpPr>
          <p:cNvPr id="16" name="TextBox 15"/>
          <p:cNvSpPr txBox="1"/>
          <p:nvPr/>
        </p:nvSpPr>
        <p:spPr>
          <a:xfrm>
            <a:off x="847725" y="3820874"/>
            <a:ext cx="9889870" cy="369332"/>
          </a:xfrm>
          <a:prstGeom prst="rect">
            <a:avLst/>
          </a:prstGeom>
          <a:noFill/>
        </p:spPr>
        <p:txBody>
          <a:bodyPr wrap="square">
            <a:spAutoFit/>
          </a:bodyPr>
          <a:lstStyle/>
          <a:p>
            <a:r>
              <a:rPr lang="en-US" b="1" spc="-120" dirty="0">
                <a:solidFill>
                  <a:srgbClr val="C7B187"/>
                </a:solidFill>
                <a:latin typeface="Montserrat SemiBold" panose="00000700000000000000"/>
              </a:rPr>
              <a:t>Historical Performances</a:t>
            </a:r>
            <a:endParaRPr lang="en-US" dirty="0"/>
          </a:p>
        </p:txBody>
      </p:sp>
      <p:sp>
        <p:nvSpPr>
          <p:cNvPr id="2" name="object 5">
            <a:extLst>
              <a:ext uri="{FF2B5EF4-FFF2-40B4-BE49-F238E27FC236}">
                <a16:creationId xmlns:a16="http://schemas.microsoft.com/office/drawing/2014/main" id="{C6896CCD-3A97-C799-34A8-6AF3C18CC340}"/>
              </a:ext>
            </a:extLst>
          </p:cNvPr>
          <p:cNvSpPr txBox="1"/>
          <p:nvPr/>
        </p:nvSpPr>
        <p:spPr>
          <a:xfrm>
            <a:off x="4436895" y="2558021"/>
            <a:ext cx="3640305"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FOREST</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
        <p:nvSpPr>
          <p:cNvPr id="4" name="object 5">
            <a:extLst>
              <a:ext uri="{FF2B5EF4-FFF2-40B4-BE49-F238E27FC236}">
                <a16:creationId xmlns:a16="http://schemas.microsoft.com/office/drawing/2014/main" id="{418ADE52-6CDE-4AF1-8AF6-71425D0AF20D}"/>
              </a:ext>
            </a:extLst>
          </p:cNvPr>
          <p:cNvSpPr txBox="1"/>
          <p:nvPr/>
        </p:nvSpPr>
        <p:spPr>
          <a:xfrm>
            <a:off x="4437649" y="3955695"/>
            <a:ext cx="356335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FOREST</a:t>
            </a:r>
            <a:r>
              <a:rPr lang="zh-TW" altLang="en-US" sz="1150" b="1" spc="-80" dirty="0">
                <a:solidFill>
                  <a:srgbClr val="FF0000"/>
                </a:solidFill>
                <a:latin typeface="Montserrat"/>
                <a:cs typeface="Montserrat"/>
              </a:rPr>
              <a:t> </a:t>
            </a:r>
            <a:r>
              <a:rPr lang="en-HK" sz="1150" b="1" spc="-80" dirty="0">
                <a:solidFill>
                  <a:srgbClr val="FF0000"/>
                </a:solidFill>
                <a:latin typeface="Montserrat"/>
                <a:cs typeface="Montserrat"/>
              </a:rPr>
              <a:t>FACTSHEET FIGURES]</a:t>
            </a:r>
            <a:endParaRPr sz="1150" b="1" dirty="0">
              <a:solidFill>
                <a:srgbClr val="FF0000"/>
              </a:solidFill>
              <a:latin typeface="Montserrat"/>
              <a:cs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0001" y="1440001"/>
            <a:ext cx="10322642" cy="4017735"/>
          </a:xfrm>
          <a:prstGeom prst="rect">
            <a:avLst/>
          </a:prstGeom>
          <a:noFill/>
          <a:ln>
            <a:solidFill>
              <a:srgbClr val="C7B187"/>
            </a:solidFill>
          </a:ln>
          <a:effectLst>
            <a:outerShdw blurRad="50800" dist="38100" dir="2700000" algn="tl" rotWithShape="0">
              <a:prstClr val="black">
                <a:alpha val="40000"/>
              </a:prstClr>
            </a:outerShdw>
          </a:effectLst>
        </p:spPr>
      </p:pic>
      <p:sp>
        <p:nvSpPr>
          <p:cNvPr id="8" name="TextBox 7"/>
          <p:cNvSpPr txBox="1"/>
          <p:nvPr/>
        </p:nvSpPr>
        <p:spPr>
          <a:xfrm>
            <a:off x="762000" y="951464"/>
            <a:ext cx="9889870" cy="369332"/>
          </a:xfrm>
          <a:prstGeom prst="rect">
            <a:avLst/>
          </a:prstGeom>
          <a:noFill/>
        </p:spPr>
        <p:txBody>
          <a:bodyPr wrap="square">
            <a:spAutoFit/>
          </a:bodyPr>
          <a:lstStyle/>
          <a:p>
            <a:r>
              <a:rPr lang="en-US" sz="1800" b="1" spc="-120" dirty="0">
                <a:solidFill>
                  <a:srgbClr val="C7B187"/>
                </a:solidFill>
                <a:latin typeface="Montserrat SemiBold" panose="00000700000000000000"/>
                <a:cs typeface="Montserrat SemiBold" panose="00000700000000000000"/>
              </a:rPr>
              <a:t>Past performances compared with benchmarks</a:t>
            </a:r>
          </a:p>
        </p:txBody>
      </p:sp>
      <p:sp>
        <p:nvSpPr>
          <p:cNvPr id="11" name="Rectangle 10"/>
          <p:cNvSpPr/>
          <p:nvPr/>
        </p:nvSpPr>
        <p:spPr>
          <a:xfrm>
            <a:off x="4671060" y="5234146"/>
            <a:ext cx="1680885" cy="228599"/>
          </a:xfrm>
          <a:prstGeom prst="rect">
            <a:avLst/>
          </a:prstGeom>
          <a:solidFill>
            <a:srgbClr val="F2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Fund five</a:t>
            </a:r>
          </a:p>
        </p:txBody>
      </p:sp>
      <p:sp>
        <p:nvSpPr>
          <p:cNvPr id="2" name="Rectangle 1"/>
          <p:cNvSpPr/>
          <p:nvPr/>
        </p:nvSpPr>
        <p:spPr>
          <a:xfrm>
            <a:off x="6934200" y="1496311"/>
            <a:ext cx="1344705" cy="369332"/>
          </a:xfrm>
          <a:prstGeom prst="rect">
            <a:avLst/>
          </a:prstGeom>
          <a:solidFill>
            <a:srgbClr val="F3EF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Inception</a:t>
            </a:r>
            <a:endParaRPr lang="en-US" dirty="0">
              <a:solidFill>
                <a:schemeClr val="tx1"/>
              </a:solidFill>
            </a:endParaRPr>
          </a:p>
        </p:txBody>
      </p:sp>
      <p:sp>
        <p:nvSpPr>
          <p:cNvPr id="4" name="object 16"/>
          <p:cNvSpPr/>
          <p:nvPr/>
        </p:nvSpPr>
        <p:spPr>
          <a:xfrm>
            <a:off x="849989" y="1435338"/>
            <a:ext cx="50013" cy="4017734"/>
          </a:xfrm>
          <a:custGeom>
            <a:avLst/>
            <a:gdLst/>
            <a:ahLst/>
            <a:cxnLst/>
            <a:rect l="l" t="t" r="r" b="b"/>
            <a:pathLst>
              <a:path w="38100" h="704850">
                <a:moveTo>
                  <a:pt x="38099" y="704849"/>
                </a:moveTo>
                <a:lnTo>
                  <a:pt x="0" y="704849"/>
                </a:lnTo>
                <a:lnTo>
                  <a:pt x="0" y="0"/>
                </a:lnTo>
                <a:lnTo>
                  <a:pt x="38099" y="0"/>
                </a:lnTo>
                <a:lnTo>
                  <a:pt x="38099" y="704849"/>
                </a:lnTo>
                <a:close/>
              </a:path>
            </a:pathLst>
          </a:custGeom>
          <a:solidFill>
            <a:srgbClr val="C7B187"/>
          </a:solidFill>
          <a:ln>
            <a:solidFill>
              <a:srgbClr val="C7B187"/>
            </a:solidFill>
          </a:ln>
        </p:spPr>
        <p:txBody>
          <a:bodyPr wrap="square" lIns="0" tIns="0" rIns="0" bIns="0" rtlCol="0"/>
          <a:lstStyle/>
          <a:p>
            <a:endParaRPr/>
          </a:p>
        </p:txBody>
      </p:sp>
      <p:sp>
        <p:nvSpPr>
          <p:cNvPr id="5" name="object 5">
            <a:extLst>
              <a:ext uri="{FF2B5EF4-FFF2-40B4-BE49-F238E27FC236}">
                <a16:creationId xmlns:a16="http://schemas.microsoft.com/office/drawing/2014/main" id="{CB0A5E7B-1ECF-11CB-762F-A7313B4097ED}"/>
              </a:ext>
            </a:extLst>
          </p:cNvPr>
          <p:cNvSpPr txBox="1"/>
          <p:nvPr/>
        </p:nvSpPr>
        <p:spPr>
          <a:xfrm>
            <a:off x="5248748" y="1865643"/>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[INPUT UPDATED </a:t>
            </a:r>
            <a:r>
              <a:rPr lang="en-US" altLang="zh-TW" sz="1150" b="1" spc="-80" dirty="0">
                <a:solidFill>
                  <a:srgbClr val="FF0000"/>
                </a:solidFill>
                <a:latin typeface="Montserrat"/>
                <a:cs typeface="Montserrat"/>
              </a:rPr>
              <a:t>FOREST</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GRAPH</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14400" y="1883064"/>
            <a:ext cx="10057154" cy="2387047"/>
          </a:xfrm>
        </p:spPr>
        <p:txBody>
          <a:bodyPr>
            <a:normAutofit/>
          </a:bodyPr>
          <a:lstStyle/>
          <a:p>
            <a:pPr>
              <a:lnSpc>
                <a:spcPts val="5000"/>
              </a:lnSpc>
              <a:spcBef>
                <a:spcPts val="600"/>
              </a:spcBef>
            </a:pPr>
            <a:r>
              <a:rPr lang="en-US" sz="4150" spc="-195" dirty="0">
                <a:solidFill>
                  <a:srgbClr val="002060"/>
                </a:solidFill>
                <a:latin typeface="Arial" panose="020B0604020202020204" pitchFamily="34" charset="0"/>
                <a:cs typeface="Arial" panose="020B0604020202020204" pitchFamily="34" charset="0"/>
              </a:rPr>
              <a:t>Appendix</a:t>
            </a:r>
            <a:r>
              <a:rPr lang="en-US" sz="4150" spc="-195" dirty="0">
                <a:solidFill>
                  <a:srgbClr val="C7B187"/>
                </a:solidFill>
                <a:latin typeface="Arial" panose="020B0604020202020204" pitchFamily="34" charset="0"/>
                <a:cs typeface="Arial" panose="020B0604020202020204" pitchFamily="34" charset="0"/>
              </a:rPr>
              <a:t> </a:t>
            </a:r>
            <a:br>
              <a:rPr lang="en-US" sz="4400" spc="-195" dirty="0">
                <a:solidFill>
                  <a:srgbClr val="C7B187"/>
                </a:solidFill>
                <a:latin typeface="Arial" panose="020B0604020202020204" pitchFamily="34" charset="0"/>
                <a:cs typeface="Arial" panose="020B0604020202020204" pitchFamily="34" charset="0"/>
              </a:rPr>
            </a:br>
            <a:r>
              <a:rPr lang="en-US" altLang="zh-TW" sz="4200" spc="-220" dirty="0">
                <a:solidFill>
                  <a:srgbClr val="333333"/>
                </a:solidFill>
                <a:latin typeface="Arial" panose="020B0604020202020204" pitchFamily="34" charset="0"/>
                <a:cs typeface="Arial" panose="020B0604020202020204" pitchFamily="34" charset="0"/>
              </a:rPr>
              <a:t>River Delta Wealth Management </a:t>
            </a:r>
            <a:br>
              <a:rPr lang="en-US" altLang="zh-TW" sz="4200" spc="-220" dirty="0">
                <a:solidFill>
                  <a:srgbClr val="333333"/>
                </a:solidFill>
                <a:latin typeface="Arial" panose="020B0604020202020204" pitchFamily="34" charset="0"/>
                <a:cs typeface="Arial" panose="020B0604020202020204" pitchFamily="34" charset="0"/>
              </a:rPr>
            </a:br>
            <a:r>
              <a:rPr lang="en-US" altLang="zh-TW" sz="4200" spc="-220" dirty="0">
                <a:solidFill>
                  <a:srgbClr val="333333"/>
                </a:solidFill>
                <a:latin typeface="Arial" panose="020B0604020202020204" pitchFamily="34" charset="0"/>
                <a:cs typeface="Arial" panose="020B0604020202020204" pitchFamily="34" charset="0"/>
              </a:rPr>
              <a:t>Background</a:t>
            </a:r>
            <a:endParaRPr lang="en-GB" sz="4200" dirty="0">
              <a:solidFill>
                <a:schemeClr val="tx1"/>
              </a:solidFill>
              <a:latin typeface="Arial" panose="020B0604020202020204" pitchFamily="34" charset="0"/>
              <a:ea typeface="DFKai-SB" panose="03000509000000000000" pitchFamily="65" charset="-120"/>
              <a:cs typeface="Arial" panose="020B0604020202020204" pitchFamily="34" charset="0"/>
            </a:endParaRPr>
          </a:p>
        </p:txBody>
      </p:sp>
      <p:sp>
        <p:nvSpPr>
          <p:cNvPr id="7" name="Text Placeholder 38"/>
          <p:cNvSpPr txBox="1"/>
          <p:nvPr/>
        </p:nvSpPr>
        <p:spPr>
          <a:xfrm>
            <a:off x="152400" y="3076588"/>
            <a:ext cx="10703318" cy="593630"/>
          </a:xfrm>
          <a:prstGeom prst="rect">
            <a:avLst/>
          </a:prstGeom>
        </p:spPr>
        <p:txBody>
          <a:bodyPr vert="horz" lIns="91419" tIns="45709" rIns="91419" bIns="45709" rtlCol="0" anchor="ctr">
            <a:noAutofit/>
          </a:bodyPr>
          <a:lstStyle>
            <a:lvl1pPr marL="0" indent="0" algn="l" defTabSz="914400" rtl="0" eaLnBrk="1" latinLnBrk="0" hangingPunct="1">
              <a:lnSpc>
                <a:spcPct val="90000"/>
              </a:lnSpc>
              <a:spcBef>
                <a:spcPts val="1000"/>
              </a:spcBef>
              <a:buClr>
                <a:schemeClr val="tx2"/>
              </a:buClr>
              <a:buSzPct val="100000"/>
              <a:buFont typeface="Arial" panose="020B0604020202020204" pitchFamily="34" charset="0"/>
              <a:buNone/>
              <a:defRPr sz="2400" kern="1200">
                <a:solidFill>
                  <a:schemeClr val="bg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4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09200" y="504000"/>
            <a:ext cx="5310598" cy="888064"/>
          </a:xfrm>
          <a:prstGeom prst="rect">
            <a:avLst/>
          </a:prstGeom>
        </p:spPr>
        <p:txBody>
          <a:bodyPr vert="horz" wrap="square" lIns="0" tIns="155575" rIns="0" bIns="0" rtlCol="0">
            <a:spAutoFit/>
          </a:bodyPr>
          <a:lstStyle/>
          <a:p>
            <a:pPr marL="12700">
              <a:lnSpc>
                <a:spcPct val="100000"/>
              </a:lnSpc>
              <a:spcBef>
                <a:spcPts val="1225"/>
              </a:spcBef>
            </a:pPr>
            <a:r>
              <a:rPr sz="2800" b="1" spc="-204" dirty="0">
                <a:solidFill>
                  <a:srgbClr val="333333"/>
                </a:solidFill>
                <a:latin typeface="Montserrat SemiBold" panose="00000700000000000000"/>
                <a:cs typeface="Montserrat SemiBold" panose="00000700000000000000"/>
              </a:rPr>
              <a:t>River</a:t>
            </a:r>
            <a:r>
              <a:rPr sz="2800" b="1" spc="-150" dirty="0">
                <a:solidFill>
                  <a:srgbClr val="333333"/>
                </a:solidFill>
                <a:latin typeface="Montserrat SemiBold" panose="00000700000000000000"/>
                <a:cs typeface="Montserrat SemiBold" panose="00000700000000000000"/>
              </a:rPr>
              <a:t> </a:t>
            </a:r>
            <a:r>
              <a:rPr sz="2800" b="1" spc="-215" dirty="0">
                <a:solidFill>
                  <a:srgbClr val="333333"/>
                </a:solidFill>
                <a:latin typeface="Montserrat SemiBold" panose="00000700000000000000"/>
                <a:cs typeface="Montserrat SemiBold" panose="00000700000000000000"/>
              </a:rPr>
              <a:t>Delta</a:t>
            </a:r>
            <a:r>
              <a:rPr sz="2800" b="1" spc="-145" dirty="0">
                <a:solidFill>
                  <a:srgbClr val="333333"/>
                </a:solidFill>
                <a:latin typeface="Montserrat SemiBold" panose="00000700000000000000"/>
                <a:cs typeface="Montserrat SemiBold" panose="00000700000000000000"/>
              </a:rPr>
              <a:t> </a:t>
            </a:r>
            <a:r>
              <a:rPr sz="2800" b="1" spc="-260" dirty="0">
                <a:solidFill>
                  <a:srgbClr val="333333"/>
                </a:solidFill>
                <a:latin typeface="Montserrat SemiBold" panose="00000700000000000000"/>
                <a:cs typeface="Montserrat SemiBold" panose="00000700000000000000"/>
              </a:rPr>
              <a:t>Wealth</a:t>
            </a:r>
            <a:r>
              <a:rPr sz="2800" b="1" spc="-150" dirty="0">
                <a:solidFill>
                  <a:srgbClr val="333333"/>
                </a:solidFill>
                <a:latin typeface="Montserrat SemiBold" panose="00000700000000000000"/>
                <a:cs typeface="Montserrat SemiBold" panose="00000700000000000000"/>
              </a:rPr>
              <a:t> </a:t>
            </a:r>
            <a:r>
              <a:rPr sz="2800" b="1" spc="-265" dirty="0">
                <a:solidFill>
                  <a:srgbClr val="333333"/>
                </a:solidFill>
                <a:latin typeface="Montserrat SemiBold" panose="00000700000000000000"/>
                <a:cs typeface="Montserrat SemiBold" panose="00000700000000000000"/>
              </a:rPr>
              <a:t>Management</a:t>
            </a:r>
            <a:endParaRPr sz="2800" b="1" dirty="0">
              <a:latin typeface="Montserrat SemiBold" panose="00000700000000000000"/>
              <a:cs typeface="Montserrat SemiBold" panose="00000700000000000000"/>
            </a:endParaRPr>
          </a:p>
          <a:p>
            <a:pPr marL="12700">
              <a:lnSpc>
                <a:spcPct val="100000"/>
              </a:lnSpc>
              <a:spcBef>
                <a:spcPts val="560"/>
              </a:spcBef>
            </a:pPr>
            <a:r>
              <a:rPr sz="1450" spc="-70" dirty="0">
                <a:solidFill>
                  <a:srgbClr val="C7B187"/>
                </a:solidFill>
                <a:latin typeface="Montserrat" panose="00000500000000000000"/>
                <a:cs typeface="Montserrat" panose="00000500000000000000"/>
              </a:rPr>
              <a:t>The</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Investment</a:t>
            </a:r>
            <a:r>
              <a:rPr sz="1450"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Manager</a:t>
            </a:r>
            <a:r>
              <a:rPr sz="1450" dirty="0">
                <a:solidFill>
                  <a:srgbClr val="C7B187"/>
                </a:solidFill>
                <a:latin typeface="Montserrat" panose="00000500000000000000"/>
                <a:cs typeface="Montserrat" panose="00000500000000000000"/>
              </a:rPr>
              <a:t> </a:t>
            </a:r>
            <a:r>
              <a:rPr sz="1450" spc="-55" dirty="0">
                <a:solidFill>
                  <a:srgbClr val="C7B187"/>
                </a:solidFill>
                <a:latin typeface="Montserrat" panose="00000500000000000000"/>
                <a:cs typeface="Montserrat" panose="00000500000000000000"/>
              </a:rPr>
              <a:t>of</a:t>
            </a:r>
            <a:r>
              <a:rPr sz="1450" spc="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River</a:t>
            </a:r>
            <a:r>
              <a:rPr sz="1450"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Delta</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dirty="0">
                <a:solidFill>
                  <a:srgbClr val="C7B187"/>
                </a:solidFill>
                <a:latin typeface="Montserrat" panose="00000500000000000000"/>
                <a:cs typeface="Montserrat" panose="00000500000000000000"/>
              </a:rPr>
              <a:t> </a:t>
            </a:r>
            <a:r>
              <a:rPr sz="1450" spc="-60" dirty="0">
                <a:solidFill>
                  <a:srgbClr val="C7B187"/>
                </a:solidFill>
                <a:latin typeface="Montserrat" panose="00000500000000000000"/>
                <a:cs typeface="Montserrat" panose="00000500000000000000"/>
              </a:rPr>
              <a:t>Frontier</a:t>
            </a:r>
            <a:r>
              <a:rPr sz="1450" spc="5"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pic>
        <p:nvPicPr>
          <p:cNvPr id="5" name="object 5"/>
          <p:cNvPicPr/>
          <p:nvPr/>
        </p:nvPicPr>
        <p:blipFill>
          <a:blip r:embed="rId2" cstate="print"/>
          <a:stretch>
            <a:fillRect/>
          </a:stretch>
        </p:blipFill>
        <p:spPr>
          <a:xfrm>
            <a:off x="1003301" y="3638073"/>
            <a:ext cx="133349" cy="133349"/>
          </a:xfrm>
          <a:prstGeom prst="rect">
            <a:avLst/>
          </a:prstGeom>
        </p:spPr>
      </p:pic>
      <p:pic>
        <p:nvPicPr>
          <p:cNvPr id="6" name="object 6"/>
          <p:cNvPicPr/>
          <p:nvPr/>
        </p:nvPicPr>
        <p:blipFill>
          <a:blip r:embed="rId3" cstate="print"/>
          <a:stretch>
            <a:fillRect/>
          </a:stretch>
        </p:blipFill>
        <p:spPr>
          <a:xfrm>
            <a:off x="1003301" y="4038123"/>
            <a:ext cx="133349" cy="133349"/>
          </a:xfrm>
          <a:prstGeom prst="rect">
            <a:avLst/>
          </a:prstGeom>
        </p:spPr>
      </p:pic>
      <p:pic>
        <p:nvPicPr>
          <p:cNvPr id="7" name="object 7"/>
          <p:cNvPicPr/>
          <p:nvPr/>
        </p:nvPicPr>
        <p:blipFill>
          <a:blip r:embed="rId3" cstate="print"/>
          <a:stretch>
            <a:fillRect/>
          </a:stretch>
        </p:blipFill>
        <p:spPr>
          <a:xfrm>
            <a:off x="1003301" y="4447698"/>
            <a:ext cx="133349" cy="133349"/>
          </a:xfrm>
          <a:prstGeom prst="rect">
            <a:avLst/>
          </a:prstGeom>
        </p:spPr>
      </p:pic>
      <p:sp>
        <p:nvSpPr>
          <p:cNvPr id="8" name="object 8"/>
          <p:cNvSpPr txBox="1"/>
          <p:nvPr/>
        </p:nvSpPr>
        <p:spPr>
          <a:xfrm>
            <a:off x="990601" y="3171032"/>
            <a:ext cx="4686300" cy="1604645"/>
          </a:xfrm>
          <a:prstGeom prst="rect">
            <a:avLst/>
          </a:prstGeom>
        </p:spPr>
        <p:txBody>
          <a:bodyPr vert="horz" wrap="square" lIns="0" tIns="123825" rIns="0" bIns="0" rtlCol="0">
            <a:spAutoFit/>
          </a:bodyPr>
          <a:lstStyle/>
          <a:p>
            <a:pPr marL="12700">
              <a:lnSpc>
                <a:spcPct val="100000"/>
              </a:lnSpc>
              <a:spcBef>
                <a:spcPts val="975"/>
              </a:spcBef>
            </a:pPr>
            <a:r>
              <a:rPr sz="1500" b="1" spc="-100" dirty="0">
                <a:solidFill>
                  <a:srgbClr val="C7B187"/>
                </a:solidFill>
                <a:latin typeface="Montserrat SemiBold" panose="00000700000000000000"/>
                <a:cs typeface="Montserrat SemiBold" panose="00000700000000000000"/>
              </a:rPr>
              <a:t>Investment</a:t>
            </a:r>
            <a:r>
              <a:rPr sz="1500" b="1" spc="-35"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Manager</a:t>
            </a:r>
            <a:r>
              <a:rPr sz="1500" b="1" spc="-30"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Credentials</a:t>
            </a:r>
            <a:endParaRPr sz="1500" dirty="0">
              <a:latin typeface="Montserrat SemiBold" panose="00000700000000000000"/>
              <a:cs typeface="Montserrat SemiBold" panose="00000700000000000000"/>
            </a:endParaRPr>
          </a:p>
          <a:p>
            <a:pPr marL="221615" marR="140970">
              <a:lnSpc>
                <a:spcPts val="1350"/>
              </a:lnSpc>
              <a:spcBef>
                <a:spcPts val="720"/>
              </a:spcBef>
            </a:pPr>
            <a:r>
              <a:rPr sz="1150" b="1" spc="-65" dirty="0">
                <a:solidFill>
                  <a:srgbClr val="333333"/>
                </a:solidFill>
                <a:latin typeface="Montserrat" panose="00000500000000000000"/>
                <a:cs typeface="Montserrat" panose="00000500000000000000"/>
              </a:rPr>
              <a:t>Regulatory</a:t>
            </a:r>
            <a:r>
              <a:rPr sz="1150" b="1" spc="-10" dirty="0">
                <a:solidFill>
                  <a:srgbClr val="333333"/>
                </a:solidFill>
                <a:latin typeface="Montserrat" panose="00000500000000000000"/>
                <a:cs typeface="Montserrat" panose="00000500000000000000"/>
              </a:rPr>
              <a:t> </a:t>
            </a:r>
            <a:r>
              <a:rPr sz="1150" b="1" spc="-65" dirty="0">
                <a:solidFill>
                  <a:srgbClr val="333333"/>
                </a:solidFill>
                <a:latin typeface="Montserrat" panose="00000500000000000000"/>
                <a:cs typeface="Montserrat" panose="00000500000000000000"/>
              </a:rPr>
              <a:t>Status:</a:t>
            </a:r>
            <a:r>
              <a:rPr sz="1150" b="1" spc="-2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Licensed</a:t>
            </a:r>
            <a:r>
              <a:rPr sz="1150" spc="-1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by</a:t>
            </a:r>
            <a:r>
              <a:rPr sz="1150" spc="-1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Hong</a:t>
            </a:r>
            <a:r>
              <a:rPr sz="1150" spc="-1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Kong</a:t>
            </a:r>
            <a:r>
              <a:rPr sz="1150" spc="-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SFC</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Type</a:t>
            </a:r>
            <a:r>
              <a:rPr sz="1150" spc="-10"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4 </a:t>
            </a:r>
            <a:r>
              <a:rPr sz="1150" spc="-60" dirty="0">
                <a:solidFill>
                  <a:srgbClr val="333333"/>
                </a:solidFill>
                <a:latin typeface="Montserrat" panose="00000500000000000000"/>
                <a:cs typeface="Montserrat" panose="00000500000000000000"/>
              </a:rPr>
              <a:t>(Advising</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Securities)</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Type</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9</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(Asset</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Management)</a:t>
            </a:r>
            <a:r>
              <a:rPr sz="115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licenses</a:t>
            </a:r>
            <a:endParaRPr sz="1150" dirty="0">
              <a:latin typeface="Montserrat" panose="00000500000000000000"/>
              <a:cs typeface="Montserrat" panose="00000500000000000000"/>
            </a:endParaRPr>
          </a:p>
          <a:p>
            <a:pPr marL="221615" marR="261620">
              <a:lnSpc>
                <a:spcPts val="1350"/>
              </a:lnSpc>
              <a:spcBef>
                <a:spcPts val="450"/>
              </a:spcBef>
            </a:pPr>
            <a:r>
              <a:rPr sz="1150" b="1" spc="-70" dirty="0">
                <a:solidFill>
                  <a:srgbClr val="333333"/>
                </a:solidFill>
                <a:latin typeface="Montserrat" panose="00000500000000000000"/>
                <a:cs typeface="Montserrat" panose="00000500000000000000"/>
              </a:rPr>
              <a:t>Investment</a:t>
            </a:r>
            <a:r>
              <a:rPr sz="1150" b="1" spc="5" dirty="0">
                <a:solidFill>
                  <a:srgbClr val="333333"/>
                </a:solidFill>
                <a:latin typeface="Montserrat" panose="00000500000000000000"/>
                <a:cs typeface="Montserrat" panose="00000500000000000000"/>
              </a:rPr>
              <a:t> </a:t>
            </a:r>
            <a:r>
              <a:rPr sz="1150" b="1" spc="-65" dirty="0">
                <a:solidFill>
                  <a:srgbClr val="333333"/>
                </a:solidFill>
                <a:latin typeface="Montserrat" panose="00000500000000000000"/>
                <a:cs typeface="Montserrat" panose="00000500000000000000"/>
              </a:rPr>
              <a:t>Infrastructure:</a:t>
            </a:r>
            <a:r>
              <a:rPr sz="1150" b="1"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Robust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investment</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operations,</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risk </a:t>
            </a:r>
            <a:r>
              <a:rPr sz="1150" spc="-75" dirty="0">
                <a:solidFill>
                  <a:srgbClr val="333333"/>
                </a:solidFill>
                <a:latin typeface="Montserrat" panose="00000500000000000000"/>
                <a:cs typeface="Montserrat" panose="00000500000000000000"/>
              </a:rPr>
              <a:t>management,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compliance</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frameworks,</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reporting</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systems</a:t>
            </a:r>
            <a:endParaRPr sz="1150" dirty="0">
              <a:latin typeface="Montserrat" panose="00000500000000000000"/>
              <a:cs typeface="Montserrat" panose="00000500000000000000"/>
            </a:endParaRPr>
          </a:p>
          <a:p>
            <a:pPr marL="221615" marR="5080">
              <a:lnSpc>
                <a:spcPts val="1350"/>
              </a:lnSpc>
              <a:spcBef>
                <a:spcPts val="525"/>
              </a:spcBef>
            </a:pPr>
            <a:r>
              <a:rPr sz="1150" b="1" spc="-70" dirty="0">
                <a:solidFill>
                  <a:srgbClr val="333333"/>
                </a:solidFill>
                <a:latin typeface="Montserrat" panose="00000500000000000000"/>
                <a:cs typeface="Montserrat" panose="00000500000000000000"/>
              </a:rPr>
              <a:t>Talent</a:t>
            </a:r>
            <a:r>
              <a:rPr sz="1150" b="1" spc="5" dirty="0">
                <a:solidFill>
                  <a:srgbClr val="333333"/>
                </a:solidFill>
                <a:latin typeface="Montserrat" panose="00000500000000000000"/>
                <a:cs typeface="Montserrat" panose="00000500000000000000"/>
              </a:rPr>
              <a:t> </a:t>
            </a:r>
            <a:r>
              <a:rPr sz="1150" b="1" spc="-70" dirty="0">
                <a:solidFill>
                  <a:srgbClr val="333333"/>
                </a:solidFill>
                <a:latin typeface="Montserrat" panose="00000500000000000000"/>
                <a:cs typeface="Montserrat" panose="00000500000000000000"/>
              </a:rPr>
              <a:t>Development:</a:t>
            </a:r>
            <a:r>
              <a:rPr sz="1150" b="1"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Investment</a:t>
            </a:r>
            <a:r>
              <a:rPr sz="1150" spc="5" dirty="0">
                <a:solidFill>
                  <a:srgbClr val="333333"/>
                </a:solidFill>
                <a:latin typeface="Montserrat" panose="00000500000000000000"/>
                <a:cs typeface="Montserrat" panose="00000500000000000000"/>
              </a:rPr>
              <a:t> </a:t>
            </a:r>
            <a:r>
              <a:rPr sz="1150" spc="-90" dirty="0">
                <a:solidFill>
                  <a:srgbClr val="333333"/>
                </a:solidFill>
                <a:latin typeface="Montserrat" panose="00000500000000000000"/>
                <a:cs typeface="Montserrat" panose="00000500000000000000"/>
              </a:rPr>
              <a:t>team</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extensive</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hedge</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fund </a:t>
            </a:r>
            <a:r>
              <a:rPr sz="1150" spc="-70" dirty="0">
                <a:solidFill>
                  <a:srgbClr val="333333"/>
                </a:solidFill>
                <a:latin typeface="Montserrat" panose="00000500000000000000"/>
                <a:cs typeface="Montserrat" panose="00000500000000000000"/>
              </a:rPr>
              <a:t>research</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experience,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focused</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RDGFF's</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portfolio</a:t>
            </a:r>
            <a:endParaRPr sz="1150" dirty="0">
              <a:latin typeface="Montserrat" panose="00000500000000000000"/>
              <a:cs typeface="Montserrat" panose="00000500000000000000"/>
            </a:endParaRPr>
          </a:p>
        </p:txBody>
      </p:sp>
      <p:grpSp>
        <p:nvGrpSpPr>
          <p:cNvPr id="9" name="object 9"/>
          <p:cNvGrpSpPr/>
          <p:nvPr/>
        </p:nvGrpSpPr>
        <p:grpSpPr>
          <a:xfrm>
            <a:off x="6108700" y="3304697"/>
            <a:ext cx="4800600" cy="1057275"/>
            <a:chOff x="6248399" y="3190874"/>
            <a:chExt cx="4800600" cy="1057275"/>
          </a:xfrm>
        </p:grpSpPr>
        <p:sp>
          <p:nvSpPr>
            <p:cNvPr id="10" name="object 10"/>
            <p:cNvSpPr/>
            <p:nvPr/>
          </p:nvSpPr>
          <p:spPr>
            <a:xfrm>
              <a:off x="6248399" y="3190874"/>
              <a:ext cx="4800600" cy="1057275"/>
            </a:xfrm>
            <a:custGeom>
              <a:avLst/>
              <a:gdLst/>
              <a:ahLst/>
              <a:cxnLst/>
              <a:rect l="l" t="t" r="r" b="b"/>
              <a:pathLst>
                <a:path w="4800600" h="1057275">
                  <a:moveTo>
                    <a:pt x="4800599" y="1057274"/>
                  </a:moveTo>
                  <a:lnTo>
                    <a:pt x="0" y="1057274"/>
                  </a:lnTo>
                  <a:lnTo>
                    <a:pt x="0" y="0"/>
                  </a:lnTo>
                  <a:lnTo>
                    <a:pt x="4800599" y="0"/>
                  </a:lnTo>
                  <a:lnTo>
                    <a:pt x="4800599" y="1057274"/>
                  </a:lnTo>
                  <a:close/>
                </a:path>
              </a:pathLst>
            </a:custGeom>
            <a:solidFill>
              <a:srgbClr val="F5F5F5"/>
            </a:solidFill>
          </p:spPr>
          <p:txBody>
            <a:bodyPr wrap="square" lIns="0" tIns="0" rIns="0" bIns="0" rtlCol="0"/>
            <a:lstStyle/>
            <a:p>
              <a:endParaRPr/>
            </a:p>
          </p:txBody>
        </p:sp>
        <p:sp>
          <p:nvSpPr>
            <p:cNvPr id="11" name="object 11"/>
            <p:cNvSpPr/>
            <p:nvPr/>
          </p:nvSpPr>
          <p:spPr>
            <a:xfrm>
              <a:off x="6248399" y="3190874"/>
              <a:ext cx="38100" cy="1057275"/>
            </a:xfrm>
            <a:custGeom>
              <a:avLst/>
              <a:gdLst/>
              <a:ahLst/>
              <a:cxnLst/>
              <a:rect l="l" t="t" r="r" b="b"/>
              <a:pathLst>
                <a:path w="38100" h="1057275">
                  <a:moveTo>
                    <a:pt x="38099" y="1057274"/>
                  </a:moveTo>
                  <a:lnTo>
                    <a:pt x="0" y="1057274"/>
                  </a:lnTo>
                  <a:lnTo>
                    <a:pt x="0" y="0"/>
                  </a:lnTo>
                  <a:lnTo>
                    <a:pt x="38099" y="0"/>
                  </a:lnTo>
                  <a:lnTo>
                    <a:pt x="38099" y="1057274"/>
                  </a:lnTo>
                  <a:close/>
                </a:path>
              </a:pathLst>
            </a:custGeom>
            <a:solidFill>
              <a:srgbClr val="C7B187"/>
            </a:solidFill>
          </p:spPr>
          <p:txBody>
            <a:bodyPr wrap="square" lIns="0" tIns="0" rIns="0" bIns="0" rtlCol="0"/>
            <a:lstStyle/>
            <a:p>
              <a:endParaRPr/>
            </a:p>
          </p:txBody>
        </p:sp>
      </p:grpSp>
      <p:sp>
        <p:nvSpPr>
          <p:cNvPr id="12" name="object 12"/>
          <p:cNvSpPr txBox="1"/>
          <p:nvPr/>
        </p:nvSpPr>
        <p:spPr>
          <a:xfrm>
            <a:off x="6146800" y="3336148"/>
            <a:ext cx="4762500" cy="932815"/>
          </a:xfrm>
          <a:prstGeom prst="rect">
            <a:avLst/>
          </a:prstGeom>
        </p:spPr>
        <p:txBody>
          <a:bodyPr vert="horz" wrap="square" lIns="0" tIns="60325" rIns="0" bIns="0" rtlCol="0">
            <a:spAutoFit/>
          </a:bodyPr>
          <a:lstStyle/>
          <a:p>
            <a:pPr marL="142875">
              <a:lnSpc>
                <a:spcPct val="100000"/>
              </a:lnSpc>
              <a:spcBef>
                <a:spcPts val="475"/>
              </a:spcBef>
            </a:pPr>
            <a:r>
              <a:rPr sz="1150" b="1" spc="-70" dirty="0">
                <a:solidFill>
                  <a:srgbClr val="C7B187"/>
                </a:solidFill>
                <a:latin typeface="Montserrat SemiBold" panose="00000700000000000000"/>
                <a:cs typeface="Montserrat SemiBold" panose="00000700000000000000"/>
              </a:rPr>
              <a:t>Investment</a:t>
            </a:r>
            <a:r>
              <a:rPr sz="1150" b="1" spc="-10" dirty="0">
                <a:solidFill>
                  <a:srgbClr val="C7B187"/>
                </a:solidFill>
                <a:latin typeface="Montserrat SemiBold" panose="00000700000000000000"/>
                <a:cs typeface="Montserrat SemiBold" panose="00000700000000000000"/>
              </a:rPr>
              <a:t> </a:t>
            </a:r>
            <a:r>
              <a:rPr sz="1150" b="1" spc="-65" dirty="0">
                <a:solidFill>
                  <a:srgbClr val="C7B187"/>
                </a:solidFill>
                <a:latin typeface="Montserrat SemiBold" panose="00000700000000000000"/>
                <a:cs typeface="Montserrat SemiBold" panose="00000700000000000000"/>
              </a:rPr>
              <a:t>Manager's</a:t>
            </a:r>
            <a:r>
              <a:rPr sz="1150" b="1" spc="-5" dirty="0">
                <a:solidFill>
                  <a:srgbClr val="C7B187"/>
                </a:solidFill>
                <a:latin typeface="Montserrat SemiBold" panose="00000700000000000000"/>
                <a:cs typeface="Montserrat SemiBold" panose="00000700000000000000"/>
              </a:rPr>
              <a:t> </a:t>
            </a:r>
            <a:r>
              <a:rPr sz="1150" b="1" spc="-65" dirty="0">
                <a:solidFill>
                  <a:srgbClr val="C7B187"/>
                </a:solidFill>
                <a:latin typeface="Montserrat SemiBold" panose="00000700000000000000"/>
                <a:cs typeface="Montserrat SemiBold" panose="00000700000000000000"/>
              </a:rPr>
              <a:t>Role</a:t>
            </a:r>
            <a:r>
              <a:rPr sz="1150" b="1" spc="-10" dirty="0">
                <a:solidFill>
                  <a:srgbClr val="C7B187"/>
                </a:solidFill>
                <a:latin typeface="Montserrat SemiBold" panose="00000700000000000000"/>
                <a:cs typeface="Montserrat SemiBold" panose="00000700000000000000"/>
              </a:rPr>
              <a:t> </a:t>
            </a:r>
            <a:r>
              <a:rPr sz="1150" b="1" spc="-55" dirty="0">
                <a:solidFill>
                  <a:srgbClr val="C7B187"/>
                </a:solidFill>
                <a:latin typeface="Montserrat SemiBold" panose="00000700000000000000"/>
                <a:cs typeface="Montserrat SemiBold" panose="00000700000000000000"/>
              </a:rPr>
              <a:t>for</a:t>
            </a:r>
            <a:r>
              <a:rPr sz="1150" b="1" spc="-5" dirty="0">
                <a:solidFill>
                  <a:srgbClr val="C7B187"/>
                </a:solidFill>
                <a:latin typeface="Montserrat SemiBold" panose="00000700000000000000"/>
                <a:cs typeface="Montserrat SemiBold" panose="00000700000000000000"/>
              </a:rPr>
              <a:t> </a:t>
            </a:r>
            <a:r>
              <a:rPr sz="1150" b="1" spc="-20" dirty="0">
                <a:solidFill>
                  <a:srgbClr val="C7B187"/>
                </a:solidFill>
                <a:latin typeface="Montserrat SemiBold" panose="00000700000000000000"/>
                <a:cs typeface="Montserrat SemiBold" panose="00000700000000000000"/>
              </a:rPr>
              <a:t>RDGFF</a:t>
            </a:r>
            <a:endParaRPr sz="1150">
              <a:latin typeface="Montserrat SemiBold" panose="00000700000000000000"/>
              <a:cs typeface="Montserrat SemiBold" panose="00000700000000000000"/>
            </a:endParaRPr>
          </a:p>
          <a:p>
            <a:pPr marL="142875" marR="181610">
              <a:lnSpc>
                <a:spcPct val="101000"/>
              </a:lnSpc>
              <a:spcBef>
                <a:spcPts val="355"/>
              </a:spcBef>
            </a:pPr>
            <a:r>
              <a:rPr sz="1050" spc="-50" dirty="0">
                <a:solidFill>
                  <a:srgbClr val="333333"/>
                </a:solidFill>
                <a:latin typeface="Montserrat" panose="00000500000000000000"/>
                <a:cs typeface="Montserrat" panose="00000500000000000000"/>
              </a:rPr>
              <a:t>As</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Investment</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Manager,</a:t>
            </a:r>
            <a:r>
              <a:rPr sz="1050" spc="-10" dirty="0">
                <a:solidFill>
                  <a:srgbClr val="333333"/>
                </a:solidFill>
                <a:latin typeface="Montserrat" panose="00000500000000000000"/>
                <a:cs typeface="Montserrat" panose="00000500000000000000"/>
              </a:rPr>
              <a:t> </a:t>
            </a:r>
            <a:r>
              <a:rPr sz="1050" spc="-90" dirty="0">
                <a:solidFill>
                  <a:srgbClr val="333333"/>
                </a:solidFill>
                <a:latin typeface="Montserrat" panose="00000500000000000000"/>
                <a:cs typeface="Montserrat" panose="00000500000000000000"/>
              </a:rPr>
              <a:t>RDWM</a:t>
            </a:r>
            <a:r>
              <a:rPr sz="1050" spc="-10" dirty="0">
                <a:solidFill>
                  <a:srgbClr val="333333"/>
                </a:solidFill>
                <a:latin typeface="Montserrat" panose="00000500000000000000"/>
                <a:cs typeface="Montserrat" panose="00000500000000000000"/>
              </a:rPr>
              <a:t> is </a:t>
            </a:r>
            <a:r>
              <a:rPr sz="1050" spc="-45" dirty="0">
                <a:solidFill>
                  <a:srgbClr val="333333"/>
                </a:solidFill>
                <a:latin typeface="Montserrat" panose="00000500000000000000"/>
                <a:cs typeface="Montserrat" panose="00000500000000000000"/>
              </a:rPr>
              <a:t>responsible</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for</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investment</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decisions, </a:t>
            </a:r>
            <a:r>
              <a:rPr sz="1050" spc="-40" dirty="0">
                <a:solidFill>
                  <a:srgbClr val="333333"/>
                </a:solidFill>
                <a:latin typeface="Montserrat" panose="00000500000000000000"/>
                <a:cs typeface="Montserrat" panose="00000500000000000000"/>
              </a:rPr>
              <a:t>portfolio</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construction,</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risk</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management,</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manager</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selection.</a:t>
            </a:r>
            <a:endParaRPr sz="1050">
              <a:latin typeface="Montserrat" panose="00000500000000000000"/>
              <a:cs typeface="Montserrat" panose="00000500000000000000"/>
            </a:endParaRPr>
          </a:p>
          <a:p>
            <a:pPr marL="142875" marR="698500">
              <a:lnSpc>
                <a:spcPts val="1200"/>
              </a:lnSpc>
              <a:spcBef>
                <a:spcPts val="105"/>
              </a:spcBef>
            </a:pPr>
            <a:r>
              <a:rPr sz="1050" spc="-45" dirty="0">
                <a:solidFill>
                  <a:srgbClr val="333333"/>
                </a:solidFill>
                <a:latin typeface="Montserrat" panose="00000500000000000000"/>
                <a:cs typeface="Montserrat" panose="00000500000000000000"/>
              </a:rPr>
              <a:t>Evolution</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from</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family</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office</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licensed</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asset</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manager</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built</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the institutional</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foundation</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for</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RDGFF's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exceptional</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results.</a:t>
            </a:r>
            <a:endParaRPr sz="1050">
              <a:latin typeface="Montserrat" panose="00000500000000000000"/>
              <a:cs typeface="Montserrat" panose="00000500000000000000"/>
            </a:endParaRPr>
          </a:p>
        </p:txBody>
      </p:sp>
      <p:sp>
        <p:nvSpPr>
          <p:cNvPr id="13" name="object 13"/>
          <p:cNvSpPr txBox="1"/>
          <p:nvPr/>
        </p:nvSpPr>
        <p:spPr>
          <a:xfrm>
            <a:off x="6096000" y="4342606"/>
            <a:ext cx="4751705" cy="1147445"/>
          </a:xfrm>
          <a:prstGeom prst="rect">
            <a:avLst/>
          </a:prstGeom>
        </p:spPr>
        <p:txBody>
          <a:bodyPr vert="horz" wrap="square" lIns="0" tIns="123825" rIns="0" bIns="0" rtlCol="0">
            <a:spAutoFit/>
          </a:bodyPr>
          <a:lstStyle/>
          <a:p>
            <a:pPr marL="12700">
              <a:lnSpc>
                <a:spcPct val="100000"/>
              </a:lnSpc>
              <a:spcBef>
                <a:spcPts val="975"/>
              </a:spcBef>
            </a:pPr>
            <a:r>
              <a:rPr sz="1500" b="1" spc="-95" dirty="0">
                <a:solidFill>
                  <a:srgbClr val="C7B187"/>
                </a:solidFill>
                <a:latin typeface="Montserrat SemiBold" panose="00000700000000000000"/>
                <a:cs typeface="Montserrat SemiBold" panose="00000700000000000000"/>
              </a:rPr>
              <a:t>Manager's</a:t>
            </a:r>
            <a:r>
              <a:rPr sz="1500" b="1" spc="-35"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Investment</a:t>
            </a:r>
            <a:r>
              <a:rPr sz="1500" b="1" spc="-30"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Philosophy</a:t>
            </a:r>
            <a:endParaRPr sz="1500">
              <a:latin typeface="Montserrat SemiBold" panose="00000700000000000000"/>
              <a:cs typeface="Montserrat SemiBold" panose="00000700000000000000"/>
            </a:endParaRPr>
          </a:p>
          <a:p>
            <a:pPr marL="12700" marR="5080">
              <a:lnSpc>
                <a:spcPct val="100000"/>
              </a:lnSpc>
              <a:spcBef>
                <a:spcPts val="655"/>
              </a:spcBef>
            </a:pPr>
            <a:r>
              <a:rPr sz="1150" spc="-114" dirty="0">
                <a:solidFill>
                  <a:srgbClr val="333333"/>
                </a:solidFill>
                <a:latin typeface="Montserrat" panose="00000500000000000000"/>
                <a:cs typeface="Montserrat" panose="00000500000000000000"/>
              </a:rPr>
              <a:t>RDWM</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applies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investment</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expertise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through</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disciplined</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approach </a:t>
            </a:r>
            <a:r>
              <a:rPr sz="1150" spc="-70" dirty="0">
                <a:solidFill>
                  <a:srgbClr val="333333"/>
                </a:solidFill>
                <a:latin typeface="Montserrat" panose="00000500000000000000"/>
                <a:cs typeface="Montserrat" panose="00000500000000000000"/>
              </a:rPr>
              <a:t>focused</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delivering</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consistent</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absolute</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returns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across</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cycles. </a:t>
            </a:r>
            <a:r>
              <a:rPr sz="1150" spc="-75" dirty="0">
                <a:solidFill>
                  <a:srgbClr val="333333"/>
                </a:solidFill>
                <a:latin typeface="Montserrat" panose="00000500000000000000"/>
                <a:cs typeface="Montserrat" panose="00000500000000000000"/>
              </a:rPr>
              <a:t>The</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firm's</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family</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office</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heritage</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brings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principal-</a:t>
            </a:r>
            <a:r>
              <a:rPr sz="1150" spc="-65" dirty="0">
                <a:solidFill>
                  <a:srgbClr val="333333"/>
                </a:solidFill>
                <a:latin typeface="Montserrat" panose="00000500000000000000"/>
                <a:cs typeface="Montserrat" panose="00000500000000000000"/>
              </a:rPr>
              <a:t>oriented</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mindset</a:t>
            </a:r>
            <a:r>
              <a:rPr sz="115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to </a:t>
            </a:r>
            <a:r>
              <a:rPr sz="1150" spc="-60" dirty="0">
                <a:solidFill>
                  <a:srgbClr val="333333"/>
                </a:solidFill>
                <a:latin typeface="Montserrat" panose="00000500000000000000"/>
                <a:cs typeface="Montserrat" panose="00000500000000000000"/>
              </a:rPr>
              <a:t>capital</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preservation</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while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seeking</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attractive</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risk-adjusted</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returns.</a:t>
            </a:r>
            <a:endParaRPr sz="1150">
              <a:latin typeface="Montserrat" panose="00000500000000000000"/>
              <a:cs typeface="Montserrat" panose="00000500000000000000"/>
            </a:endParaRPr>
          </a:p>
        </p:txBody>
      </p:sp>
      <p:sp>
        <p:nvSpPr>
          <p:cNvPr id="15" name="object 15"/>
          <p:cNvSpPr/>
          <p:nvPr/>
        </p:nvSpPr>
        <p:spPr>
          <a:xfrm>
            <a:off x="1003300" y="2065654"/>
            <a:ext cx="9906000" cy="28575"/>
          </a:xfrm>
          <a:custGeom>
            <a:avLst/>
            <a:gdLst/>
            <a:ahLst/>
            <a:cxnLst/>
            <a:rect l="l" t="t" r="r" b="b"/>
            <a:pathLst>
              <a:path w="9906000" h="28575">
                <a:moveTo>
                  <a:pt x="9905999" y="28574"/>
                </a:moveTo>
                <a:lnTo>
                  <a:pt x="0" y="28574"/>
                </a:lnTo>
                <a:lnTo>
                  <a:pt x="0" y="0"/>
                </a:lnTo>
                <a:lnTo>
                  <a:pt x="9905999" y="0"/>
                </a:lnTo>
                <a:lnTo>
                  <a:pt x="9905999" y="28574"/>
                </a:lnTo>
                <a:close/>
              </a:path>
            </a:pathLst>
          </a:custGeom>
          <a:solidFill>
            <a:srgbClr val="C7B187"/>
          </a:solidFill>
        </p:spPr>
        <p:txBody>
          <a:bodyPr wrap="square" lIns="0" tIns="0" rIns="0" bIns="0" rtlCol="0"/>
          <a:lstStyle/>
          <a:p>
            <a:endParaRPr/>
          </a:p>
        </p:txBody>
      </p:sp>
      <p:pic>
        <p:nvPicPr>
          <p:cNvPr id="16" name="object 16"/>
          <p:cNvPicPr/>
          <p:nvPr/>
        </p:nvPicPr>
        <p:blipFill>
          <a:blip r:embed="rId4" cstate="print"/>
          <a:stretch>
            <a:fillRect/>
          </a:stretch>
        </p:blipFill>
        <p:spPr>
          <a:xfrm>
            <a:off x="1593850" y="1894997"/>
            <a:ext cx="152400" cy="152399"/>
          </a:xfrm>
          <a:prstGeom prst="rect">
            <a:avLst/>
          </a:prstGeom>
        </p:spPr>
      </p:pic>
      <p:sp>
        <p:nvSpPr>
          <p:cNvPr id="17" name="object 17"/>
          <p:cNvSpPr txBox="1"/>
          <p:nvPr/>
        </p:nvSpPr>
        <p:spPr>
          <a:xfrm>
            <a:off x="1482477" y="2109976"/>
            <a:ext cx="375285" cy="220979"/>
          </a:xfrm>
          <a:prstGeom prst="rect">
            <a:avLst/>
          </a:prstGeom>
        </p:spPr>
        <p:txBody>
          <a:bodyPr vert="horz" wrap="square" lIns="0" tIns="16510" rIns="0" bIns="0" rtlCol="0">
            <a:spAutoFit/>
          </a:bodyPr>
          <a:lstStyle/>
          <a:p>
            <a:pPr marL="12700">
              <a:lnSpc>
                <a:spcPct val="100000"/>
              </a:lnSpc>
              <a:spcBef>
                <a:spcPts val="130"/>
              </a:spcBef>
            </a:pPr>
            <a:r>
              <a:rPr sz="1250" b="1" spc="-25" dirty="0">
                <a:solidFill>
                  <a:srgbClr val="C7B187"/>
                </a:solidFill>
                <a:latin typeface="Montserrat" panose="00000500000000000000"/>
                <a:cs typeface="Montserrat" panose="00000500000000000000"/>
              </a:rPr>
              <a:t>2016</a:t>
            </a:r>
            <a:endParaRPr sz="1250" dirty="0">
              <a:latin typeface="Montserrat" panose="00000500000000000000"/>
              <a:cs typeface="Montserrat" panose="00000500000000000000"/>
            </a:endParaRPr>
          </a:p>
        </p:txBody>
      </p:sp>
      <p:sp>
        <p:nvSpPr>
          <p:cNvPr id="18" name="object 18"/>
          <p:cNvSpPr txBox="1"/>
          <p:nvPr/>
        </p:nvSpPr>
        <p:spPr>
          <a:xfrm>
            <a:off x="1082427" y="2331750"/>
            <a:ext cx="1175385" cy="734695"/>
          </a:xfrm>
          <a:prstGeom prst="rect">
            <a:avLst/>
          </a:prstGeom>
        </p:spPr>
        <p:txBody>
          <a:bodyPr vert="horz" wrap="square" lIns="0" tIns="12700" rIns="0" bIns="0" rtlCol="0">
            <a:spAutoFit/>
          </a:bodyPr>
          <a:lstStyle/>
          <a:p>
            <a:pPr marL="125730" marR="118110" algn="ctr">
              <a:lnSpc>
                <a:spcPct val="109000"/>
              </a:lnSpc>
              <a:spcBef>
                <a:spcPts val="100"/>
              </a:spcBef>
            </a:pPr>
            <a:r>
              <a:rPr sz="1200" b="1" spc="-85" dirty="0">
                <a:solidFill>
                  <a:srgbClr val="333333"/>
                </a:solidFill>
                <a:latin typeface="Montserrat SemiBold" panose="00000700000000000000"/>
                <a:cs typeface="Montserrat SemiBold" panose="00000700000000000000"/>
              </a:rPr>
              <a:t>Single</a:t>
            </a:r>
            <a:r>
              <a:rPr sz="1200" b="1" spc="-40" dirty="0">
                <a:solidFill>
                  <a:srgbClr val="333333"/>
                </a:solidFill>
                <a:latin typeface="Montserrat SemiBold" panose="00000700000000000000"/>
                <a:cs typeface="Montserrat SemiBold" panose="00000700000000000000"/>
              </a:rPr>
              <a:t> </a:t>
            </a:r>
            <a:r>
              <a:rPr sz="1200" b="1" spc="-100" dirty="0">
                <a:solidFill>
                  <a:srgbClr val="333333"/>
                </a:solidFill>
                <a:latin typeface="Montserrat SemiBold" panose="00000700000000000000"/>
                <a:cs typeface="Montserrat SemiBold" panose="00000700000000000000"/>
              </a:rPr>
              <a:t>Family </a:t>
            </a:r>
            <a:r>
              <a:rPr sz="1200" b="1" spc="-10" dirty="0">
                <a:solidFill>
                  <a:srgbClr val="333333"/>
                </a:solidFill>
                <a:latin typeface="Montserrat SemiBold" panose="00000700000000000000"/>
                <a:cs typeface="Montserrat SemiBold" panose="00000700000000000000"/>
              </a:rPr>
              <a:t>Office</a:t>
            </a:r>
            <a:endParaRPr sz="1200">
              <a:latin typeface="Montserrat SemiBold" panose="00000700000000000000"/>
              <a:cs typeface="Montserrat SemiBold" panose="00000700000000000000"/>
            </a:endParaRPr>
          </a:p>
          <a:p>
            <a:pPr marL="12065" marR="5080" algn="ctr">
              <a:lnSpc>
                <a:spcPts val="1050"/>
              </a:lnSpc>
              <a:spcBef>
                <a:spcPts val="345"/>
              </a:spcBef>
            </a:pPr>
            <a:r>
              <a:rPr sz="1000" spc="-60" dirty="0">
                <a:solidFill>
                  <a:srgbClr val="666666"/>
                </a:solidFill>
                <a:latin typeface="Montserrat" panose="00000500000000000000"/>
                <a:cs typeface="Montserrat" panose="00000500000000000000"/>
              </a:rPr>
              <a:t>Established</a:t>
            </a:r>
            <a:r>
              <a:rPr sz="1000" spc="-5" dirty="0">
                <a:solidFill>
                  <a:srgbClr val="666666"/>
                </a:solidFill>
                <a:latin typeface="Montserrat" panose="00000500000000000000"/>
                <a:cs typeface="Montserrat" panose="00000500000000000000"/>
              </a:rPr>
              <a:t> </a:t>
            </a:r>
            <a:r>
              <a:rPr sz="1000" spc="-55" dirty="0">
                <a:solidFill>
                  <a:srgbClr val="666666"/>
                </a:solidFill>
                <a:latin typeface="Montserrat" panose="00000500000000000000"/>
                <a:cs typeface="Montserrat" panose="00000500000000000000"/>
              </a:rPr>
              <a:t>in</a:t>
            </a:r>
            <a:r>
              <a:rPr sz="1000" dirty="0">
                <a:solidFill>
                  <a:srgbClr val="666666"/>
                </a:solidFill>
                <a:latin typeface="Montserrat" panose="00000500000000000000"/>
                <a:cs typeface="Montserrat" panose="00000500000000000000"/>
              </a:rPr>
              <a:t> </a:t>
            </a:r>
            <a:r>
              <a:rPr sz="1000" spc="-80" dirty="0">
                <a:solidFill>
                  <a:srgbClr val="666666"/>
                </a:solidFill>
                <a:latin typeface="Montserrat" panose="00000500000000000000"/>
                <a:cs typeface="Montserrat" panose="00000500000000000000"/>
              </a:rPr>
              <a:t>Hong</a:t>
            </a:r>
            <a:r>
              <a:rPr sz="1000" spc="-20" dirty="0">
                <a:solidFill>
                  <a:srgbClr val="666666"/>
                </a:solidFill>
                <a:latin typeface="Montserrat" panose="00000500000000000000"/>
                <a:cs typeface="Montserrat" panose="00000500000000000000"/>
              </a:rPr>
              <a:t> Kong</a:t>
            </a:r>
            <a:endParaRPr sz="1000">
              <a:latin typeface="Montserrat" panose="00000500000000000000"/>
              <a:cs typeface="Montserrat" panose="00000500000000000000"/>
            </a:endParaRPr>
          </a:p>
        </p:txBody>
      </p:sp>
      <p:pic>
        <p:nvPicPr>
          <p:cNvPr id="19" name="object 19"/>
          <p:cNvPicPr/>
          <p:nvPr/>
        </p:nvPicPr>
        <p:blipFill>
          <a:blip r:embed="rId5" cstate="print"/>
          <a:stretch>
            <a:fillRect/>
          </a:stretch>
        </p:blipFill>
        <p:spPr>
          <a:xfrm>
            <a:off x="3736975" y="1894997"/>
            <a:ext cx="152400" cy="152399"/>
          </a:xfrm>
          <a:prstGeom prst="rect">
            <a:avLst/>
          </a:prstGeom>
        </p:spPr>
      </p:pic>
      <p:sp>
        <p:nvSpPr>
          <p:cNvPr id="20" name="object 20"/>
          <p:cNvSpPr txBox="1"/>
          <p:nvPr/>
        </p:nvSpPr>
        <p:spPr>
          <a:xfrm>
            <a:off x="3626942" y="2109976"/>
            <a:ext cx="372745" cy="220979"/>
          </a:xfrm>
          <a:prstGeom prst="rect">
            <a:avLst/>
          </a:prstGeom>
        </p:spPr>
        <p:txBody>
          <a:bodyPr vert="horz" wrap="square" lIns="0" tIns="16510" rIns="0" bIns="0" rtlCol="0">
            <a:spAutoFit/>
          </a:bodyPr>
          <a:lstStyle/>
          <a:p>
            <a:pPr marL="12700">
              <a:lnSpc>
                <a:spcPct val="100000"/>
              </a:lnSpc>
              <a:spcBef>
                <a:spcPts val="130"/>
              </a:spcBef>
            </a:pPr>
            <a:r>
              <a:rPr sz="1250" b="1" spc="-25" dirty="0">
                <a:solidFill>
                  <a:srgbClr val="C7B187"/>
                </a:solidFill>
                <a:latin typeface="Montserrat" panose="00000500000000000000"/>
                <a:cs typeface="Montserrat" panose="00000500000000000000"/>
              </a:rPr>
              <a:t>2017</a:t>
            </a:r>
            <a:endParaRPr sz="1250">
              <a:latin typeface="Montserrat" panose="00000500000000000000"/>
              <a:cs typeface="Montserrat" panose="00000500000000000000"/>
            </a:endParaRPr>
          </a:p>
        </p:txBody>
      </p:sp>
      <p:sp>
        <p:nvSpPr>
          <p:cNvPr id="21" name="object 21"/>
          <p:cNvSpPr txBox="1"/>
          <p:nvPr/>
        </p:nvSpPr>
        <p:spPr>
          <a:xfrm>
            <a:off x="3320802" y="2320164"/>
            <a:ext cx="984885" cy="413384"/>
          </a:xfrm>
          <a:prstGeom prst="rect">
            <a:avLst/>
          </a:prstGeom>
        </p:spPr>
        <p:txBody>
          <a:bodyPr vert="horz" wrap="square" lIns="0" tIns="41275" rIns="0" bIns="0" rtlCol="0">
            <a:spAutoFit/>
          </a:bodyPr>
          <a:lstStyle/>
          <a:p>
            <a:pPr marL="25400">
              <a:lnSpc>
                <a:spcPct val="100000"/>
              </a:lnSpc>
              <a:spcBef>
                <a:spcPts val="325"/>
              </a:spcBef>
            </a:pPr>
            <a:r>
              <a:rPr sz="1200" b="1" spc="-80" dirty="0">
                <a:solidFill>
                  <a:srgbClr val="333333"/>
                </a:solidFill>
                <a:latin typeface="Montserrat SemiBold" panose="00000700000000000000"/>
                <a:cs typeface="Montserrat SemiBold" panose="00000700000000000000"/>
              </a:rPr>
              <a:t>Incorporation</a:t>
            </a:r>
            <a:endParaRPr sz="1200">
              <a:latin typeface="Montserrat SemiBold" panose="00000700000000000000"/>
              <a:cs typeface="Montserrat SemiBold" panose="00000700000000000000"/>
            </a:endParaRPr>
          </a:p>
          <a:p>
            <a:pPr marL="12700">
              <a:lnSpc>
                <a:spcPct val="100000"/>
              </a:lnSpc>
              <a:spcBef>
                <a:spcPts val="185"/>
              </a:spcBef>
            </a:pPr>
            <a:r>
              <a:rPr sz="1000" spc="-75" dirty="0">
                <a:solidFill>
                  <a:srgbClr val="666666"/>
                </a:solidFill>
                <a:latin typeface="Montserrat" panose="00000500000000000000"/>
                <a:cs typeface="Montserrat" panose="00000500000000000000"/>
              </a:rPr>
              <a:t>Founded</a:t>
            </a:r>
            <a:r>
              <a:rPr sz="1000" spc="-5" dirty="0">
                <a:solidFill>
                  <a:srgbClr val="666666"/>
                </a:solidFill>
                <a:latin typeface="Montserrat" panose="00000500000000000000"/>
                <a:cs typeface="Montserrat" panose="00000500000000000000"/>
              </a:rPr>
              <a:t> </a:t>
            </a:r>
            <a:r>
              <a:rPr sz="1000" spc="-85" dirty="0">
                <a:solidFill>
                  <a:srgbClr val="666666"/>
                </a:solidFill>
                <a:latin typeface="Montserrat" panose="00000500000000000000"/>
                <a:cs typeface="Montserrat" panose="00000500000000000000"/>
              </a:rPr>
              <a:t>RDWM</a:t>
            </a:r>
            <a:endParaRPr sz="1000">
              <a:latin typeface="Montserrat" panose="00000500000000000000"/>
              <a:cs typeface="Montserrat" panose="00000500000000000000"/>
            </a:endParaRPr>
          </a:p>
        </p:txBody>
      </p:sp>
      <p:pic>
        <p:nvPicPr>
          <p:cNvPr id="22" name="object 22"/>
          <p:cNvPicPr/>
          <p:nvPr/>
        </p:nvPicPr>
        <p:blipFill>
          <a:blip r:embed="rId6" cstate="print"/>
          <a:stretch>
            <a:fillRect/>
          </a:stretch>
        </p:blipFill>
        <p:spPr>
          <a:xfrm>
            <a:off x="5880099" y="1894997"/>
            <a:ext cx="152400" cy="152399"/>
          </a:xfrm>
          <a:prstGeom prst="rect">
            <a:avLst/>
          </a:prstGeom>
        </p:spPr>
      </p:pic>
      <p:sp>
        <p:nvSpPr>
          <p:cNvPr id="23" name="object 23"/>
          <p:cNvSpPr txBox="1"/>
          <p:nvPr/>
        </p:nvSpPr>
        <p:spPr>
          <a:xfrm>
            <a:off x="5758181" y="2109976"/>
            <a:ext cx="581660" cy="209032"/>
          </a:xfrm>
          <a:prstGeom prst="rect">
            <a:avLst/>
          </a:prstGeom>
        </p:spPr>
        <p:txBody>
          <a:bodyPr vert="horz" wrap="square" lIns="0" tIns="16510" rIns="0" bIns="0" rtlCol="0">
            <a:spAutoFit/>
          </a:bodyPr>
          <a:lstStyle/>
          <a:p>
            <a:pPr marL="12700">
              <a:lnSpc>
                <a:spcPct val="100000"/>
              </a:lnSpc>
              <a:spcBef>
                <a:spcPts val="130"/>
              </a:spcBef>
            </a:pPr>
            <a:r>
              <a:rPr lang="en-US" sz="1250" b="1" spc="-40" dirty="0">
                <a:solidFill>
                  <a:srgbClr val="C7B187"/>
                </a:solidFill>
                <a:latin typeface="Montserrat" panose="00000500000000000000"/>
                <a:cs typeface="Montserrat" panose="00000500000000000000"/>
              </a:rPr>
              <a:t>2022</a:t>
            </a:r>
            <a:endParaRPr sz="1250" dirty="0">
              <a:latin typeface="Montserrat" panose="00000500000000000000"/>
              <a:cs typeface="Montserrat" panose="00000500000000000000"/>
            </a:endParaRPr>
          </a:p>
        </p:txBody>
      </p:sp>
      <p:sp>
        <p:nvSpPr>
          <p:cNvPr id="24" name="object 24"/>
          <p:cNvSpPr txBox="1"/>
          <p:nvPr/>
        </p:nvSpPr>
        <p:spPr>
          <a:xfrm>
            <a:off x="5363915" y="2320164"/>
            <a:ext cx="1184910" cy="546735"/>
          </a:xfrm>
          <a:prstGeom prst="rect">
            <a:avLst/>
          </a:prstGeom>
        </p:spPr>
        <p:txBody>
          <a:bodyPr vert="horz" wrap="square" lIns="0" tIns="41275" rIns="0" bIns="0" rtlCol="0">
            <a:spAutoFit/>
          </a:bodyPr>
          <a:lstStyle/>
          <a:p>
            <a:pPr algn="ctr">
              <a:lnSpc>
                <a:spcPct val="100000"/>
              </a:lnSpc>
              <a:spcBef>
                <a:spcPts val="325"/>
              </a:spcBef>
            </a:pPr>
            <a:r>
              <a:rPr sz="1200" b="1" spc="-85" dirty="0">
                <a:solidFill>
                  <a:srgbClr val="333333"/>
                </a:solidFill>
                <a:latin typeface="Montserrat SemiBold" panose="00000700000000000000"/>
                <a:cs typeface="Montserrat SemiBold" panose="00000700000000000000"/>
              </a:rPr>
              <a:t>Multi-</a:t>
            </a:r>
            <a:r>
              <a:rPr sz="1200" b="1" spc="-10" dirty="0">
                <a:solidFill>
                  <a:srgbClr val="333333"/>
                </a:solidFill>
                <a:latin typeface="Montserrat SemiBold" panose="00000700000000000000"/>
                <a:cs typeface="Montserrat SemiBold" panose="00000700000000000000"/>
              </a:rPr>
              <a:t>Family</a:t>
            </a:r>
            <a:endParaRPr sz="1200" dirty="0">
              <a:latin typeface="Montserrat SemiBold" panose="00000700000000000000"/>
              <a:cs typeface="Montserrat SemiBold" panose="00000700000000000000"/>
            </a:endParaRPr>
          </a:p>
          <a:p>
            <a:pPr marL="12700" marR="5080" algn="ctr">
              <a:lnSpc>
                <a:spcPts val="1050"/>
              </a:lnSpc>
              <a:spcBef>
                <a:spcPts val="345"/>
              </a:spcBef>
            </a:pPr>
            <a:r>
              <a:rPr sz="1000" spc="-70" dirty="0">
                <a:solidFill>
                  <a:srgbClr val="666666"/>
                </a:solidFill>
                <a:latin typeface="Montserrat" panose="00000500000000000000"/>
                <a:cs typeface="Montserrat" panose="00000500000000000000"/>
              </a:rPr>
              <a:t>Expanded</a:t>
            </a:r>
            <a:r>
              <a:rPr sz="1000" spc="-15" dirty="0">
                <a:solidFill>
                  <a:srgbClr val="666666"/>
                </a:solidFill>
                <a:latin typeface="Montserrat" panose="00000500000000000000"/>
                <a:cs typeface="Montserrat" panose="00000500000000000000"/>
              </a:rPr>
              <a:t> </a:t>
            </a:r>
            <a:r>
              <a:rPr sz="1000" spc="-70" dirty="0">
                <a:solidFill>
                  <a:srgbClr val="666666"/>
                </a:solidFill>
                <a:latin typeface="Montserrat" panose="00000500000000000000"/>
                <a:cs typeface="Montserrat" panose="00000500000000000000"/>
              </a:rPr>
              <a:t>to</a:t>
            </a:r>
            <a:r>
              <a:rPr sz="1000" spc="-10" dirty="0">
                <a:solidFill>
                  <a:srgbClr val="666666"/>
                </a:solidFill>
                <a:latin typeface="Montserrat" panose="00000500000000000000"/>
                <a:cs typeface="Montserrat" panose="00000500000000000000"/>
              </a:rPr>
              <a:t> </a:t>
            </a:r>
            <a:r>
              <a:rPr sz="1000" spc="-100" dirty="0">
                <a:solidFill>
                  <a:srgbClr val="666666"/>
                </a:solidFill>
                <a:latin typeface="Montserrat" panose="00000500000000000000"/>
                <a:cs typeface="Montserrat" panose="00000500000000000000"/>
              </a:rPr>
              <a:t>UHNW</a:t>
            </a:r>
            <a:r>
              <a:rPr sz="1000" spc="-10" dirty="0">
                <a:solidFill>
                  <a:srgbClr val="666666"/>
                </a:solidFill>
                <a:latin typeface="Montserrat" panose="00000500000000000000"/>
                <a:cs typeface="Montserrat" panose="00000500000000000000"/>
              </a:rPr>
              <a:t> families</a:t>
            </a:r>
            <a:endParaRPr sz="1000" dirty="0">
              <a:latin typeface="Montserrat" panose="00000500000000000000"/>
              <a:cs typeface="Montserrat" panose="00000500000000000000"/>
            </a:endParaRPr>
          </a:p>
        </p:txBody>
      </p:sp>
      <p:pic>
        <p:nvPicPr>
          <p:cNvPr id="25" name="object 25"/>
          <p:cNvPicPr/>
          <p:nvPr/>
        </p:nvPicPr>
        <p:blipFill>
          <a:blip r:embed="rId7" cstate="print"/>
          <a:stretch>
            <a:fillRect/>
          </a:stretch>
        </p:blipFill>
        <p:spPr>
          <a:xfrm>
            <a:off x="8023225" y="1894997"/>
            <a:ext cx="152399" cy="152399"/>
          </a:xfrm>
          <a:prstGeom prst="rect">
            <a:avLst/>
          </a:prstGeom>
        </p:spPr>
      </p:pic>
      <p:sp>
        <p:nvSpPr>
          <p:cNvPr id="26" name="object 26"/>
          <p:cNvSpPr txBox="1"/>
          <p:nvPr/>
        </p:nvSpPr>
        <p:spPr>
          <a:xfrm>
            <a:off x="7797255" y="2109976"/>
            <a:ext cx="673646" cy="209032"/>
          </a:xfrm>
          <a:prstGeom prst="rect">
            <a:avLst/>
          </a:prstGeom>
        </p:spPr>
        <p:txBody>
          <a:bodyPr vert="horz" wrap="square" lIns="0" tIns="16510" rIns="0" bIns="0" rtlCol="0">
            <a:spAutoFit/>
          </a:bodyPr>
          <a:lstStyle/>
          <a:p>
            <a:pPr marL="12700">
              <a:lnSpc>
                <a:spcPct val="100000"/>
              </a:lnSpc>
              <a:spcBef>
                <a:spcPts val="130"/>
              </a:spcBef>
            </a:pPr>
            <a:r>
              <a:rPr sz="1250" b="1" spc="-45" dirty="0">
                <a:solidFill>
                  <a:srgbClr val="C7B187"/>
                </a:solidFill>
                <a:latin typeface="Montserrat" panose="00000500000000000000"/>
                <a:cs typeface="Montserrat" panose="00000500000000000000"/>
              </a:rPr>
              <a:t>202</a:t>
            </a:r>
            <a:r>
              <a:rPr lang="en-US" sz="1250" b="1" spc="-45" dirty="0">
                <a:solidFill>
                  <a:srgbClr val="C7B187"/>
                </a:solidFill>
                <a:latin typeface="Montserrat" panose="00000500000000000000"/>
                <a:cs typeface="Montserrat" panose="00000500000000000000"/>
              </a:rPr>
              <a:t>2</a:t>
            </a:r>
            <a:r>
              <a:rPr sz="1250" b="1" spc="-45" dirty="0">
                <a:solidFill>
                  <a:srgbClr val="C7B187"/>
                </a:solidFill>
                <a:latin typeface="Montserrat" panose="00000500000000000000"/>
                <a:cs typeface="Montserrat" panose="00000500000000000000"/>
              </a:rPr>
              <a:t>-</a:t>
            </a:r>
            <a:r>
              <a:rPr sz="1250" b="1" spc="-25" dirty="0">
                <a:solidFill>
                  <a:srgbClr val="C7B187"/>
                </a:solidFill>
                <a:latin typeface="Montserrat" panose="00000500000000000000"/>
                <a:cs typeface="Montserrat" panose="00000500000000000000"/>
              </a:rPr>
              <a:t>23</a:t>
            </a:r>
            <a:endParaRPr sz="1250" dirty="0">
              <a:latin typeface="Montserrat" panose="00000500000000000000"/>
              <a:cs typeface="Montserrat" panose="00000500000000000000"/>
            </a:endParaRPr>
          </a:p>
        </p:txBody>
      </p:sp>
      <p:sp>
        <p:nvSpPr>
          <p:cNvPr id="27" name="object 27"/>
          <p:cNvSpPr txBox="1"/>
          <p:nvPr/>
        </p:nvSpPr>
        <p:spPr>
          <a:xfrm>
            <a:off x="7426673" y="2320164"/>
            <a:ext cx="1345565" cy="413384"/>
          </a:xfrm>
          <a:prstGeom prst="rect">
            <a:avLst/>
          </a:prstGeom>
        </p:spPr>
        <p:txBody>
          <a:bodyPr vert="horz" wrap="square" lIns="0" tIns="41275" rIns="0" bIns="0" rtlCol="0">
            <a:spAutoFit/>
          </a:bodyPr>
          <a:lstStyle/>
          <a:p>
            <a:pPr algn="ctr">
              <a:lnSpc>
                <a:spcPct val="100000"/>
              </a:lnSpc>
              <a:spcBef>
                <a:spcPts val="325"/>
              </a:spcBef>
            </a:pPr>
            <a:r>
              <a:rPr sz="1200" b="1" spc="-10" dirty="0">
                <a:solidFill>
                  <a:srgbClr val="333333"/>
                </a:solidFill>
                <a:latin typeface="Montserrat SemiBold" panose="00000700000000000000"/>
                <a:cs typeface="Montserrat SemiBold" panose="00000700000000000000"/>
              </a:rPr>
              <a:t>Regulation</a:t>
            </a:r>
            <a:endParaRPr sz="1200">
              <a:latin typeface="Montserrat SemiBold" panose="00000700000000000000"/>
              <a:cs typeface="Montserrat SemiBold" panose="00000700000000000000"/>
            </a:endParaRPr>
          </a:p>
          <a:p>
            <a:pPr algn="ctr">
              <a:lnSpc>
                <a:spcPct val="100000"/>
              </a:lnSpc>
              <a:spcBef>
                <a:spcPts val="185"/>
              </a:spcBef>
            </a:pPr>
            <a:r>
              <a:rPr sz="1000" spc="-85" dirty="0">
                <a:solidFill>
                  <a:srgbClr val="666666"/>
                </a:solidFill>
                <a:latin typeface="Montserrat" panose="00000500000000000000"/>
                <a:cs typeface="Montserrat" panose="00000500000000000000"/>
              </a:rPr>
              <a:t>SFC</a:t>
            </a:r>
            <a:r>
              <a:rPr sz="1000" spc="-25" dirty="0">
                <a:solidFill>
                  <a:srgbClr val="666666"/>
                </a:solidFill>
                <a:latin typeface="Montserrat" panose="00000500000000000000"/>
                <a:cs typeface="Montserrat" panose="00000500000000000000"/>
              </a:rPr>
              <a:t> </a:t>
            </a:r>
            <a:r>
              <a:rPr sz="1000" spc="-60" dirty="0">
                <a:solidFill>
                  <a:srgbClr val="666666"/>
                </a:solidFill>
                <a:latin typeface="Montserrat" panose="00000500000000000000"/>
                <a:cs typeface="Montserrat" panose="00000500000000000000"/>
              </a:rPr>
              <a:t>Type</a:t>
            </a:r>
            <a:r>
              <a:rPr sz="1000" spc="-20" dirty="0">
                <a:solidFill>
                  <a:srgbClr val="666666"/>
                </a:solidFill>
                <a:latin typeface="Montserrat" panose="00000500000000000000"/>
                <a:cs typeface="Montserrat" panose="00000500000000000000"/>
              </a:rPr>
              <a:t> </a:t>
            </a:r>
            <a:r>
              <a:rPr sz="1000" spc="-80" dirty="0">
                <a:solidFill>
                  <a:srgbClr val="666666"/>
                </a:solidFill>
                <a:latin typeface="Montserrat" panose="00000500000000000000"/>
                <a:cs typeface="Montserrat" panose="00000500000000000000"/>
              </a:rPr>
              <a:t>4</a:t>
            </a:r>
            <a:r>
              <a:rPr sz="1000" spc="-25" dirty="0">
                <a:solidFill>
                  <a:srgbClr val="666666"/>
                </a:solidFill>
                <a:latin typeface="Montserrat" panose="00000500000000000000"/>
                <a:cs typeface="Montserrat" panose="00000500000000000000"/>
              </a:rPr>
              <a:t> </a:t>
            </a:r>
            <a:r>
              <a:rPr sz="1000" spc="-70" dirty="0">
                <a:solidFill>
                  <a:srgbClr val="666666"/>
                </a:solidFill>
                <a:latin typeface="Montserrat" panose="00000500000000000000"/>
                <a:cs typeface="Montserrat" panose="00000500000000000000"/>
              </a:rPr>
              <a:t>&amp;</a:t>
            </a:r>
            <a:r>
              <a:rPr sz="1000" spc="-20" dirty="0">
                <a:solidFill>
                  <a:srgbClr val="666666"/>
                </a:solidFill>
                <a:latin typeface="Montserrat" panose="00000500000000000000"/>
                <a:cs typeface="Montserrat" panose="00000500000000000000"/>
              </a:rPr>
              <a:t> </a:t>
            </a:r>
            <a:r>
              <a:rPr sz="1000" spc="-70" dirty="0">
                <a:solidFill>
                  <a:srgbClr val="666666"/>
                </a:solidFill>
                <a:latin typeface="Montserrat" panose="00000500000000000000"/>
                <a:cs typeface="Montserrat" panose="00000500000000000000"/>
              </a:rPr>
              <a:t>9</a:t>
            </a:r>
            <a:r>
              <a:rPr sz="1000" spc="-25" dirty="0">
                <a:solidFill>
                  <a:srgbClr val="666666"/>
                </a:solidFill>
                <a:latin typeface="Montserrat" panose="00000500000000000000"/>
                <a:cs typeface="Montserrat" panose="00000500000000000000"/>
              </a:rPr>
              <a:t> </a:t>
            </a:r>
            <a:r>
              <a:rPr sz="1000" spc="-35" dirty="0">
                <a:solidFill>
                  <a:srgbClr val="666666"/>
                </a:solidFill>
                <a:latin typeface="Montserrat" panose="00000500000000000000"/>
                <a:cs typeface="Montserrat" panose="00000500000000000000"/>
              </a:rPr>
              <a:t>licenses</a:t>
            </a:r>
            <a:endParaRPr sz="1000">
              <a:latin typeface="Montserrat" panose="00000500000000000000"/>
              <a:cs typeface="Montserrat" panose="00000500000000000000"/>
            </a:endParaRPr>
          </a:p>
        </p:txBody>
      </p:sp>
      <p:pic>
        <p:nvPicPr>
          <p:cNvPr id="28" name="object 28"/>
          <p:cNvPicPr/>
          <p:nvPr/>
        </p:nvPicPr>
        <p:blipFill>
          <a:blip r:embed="rId8" cstate="print"/>
          <a:stretch>
            <a:fillRect/>
          </a:stretch>
        </p:blipFill>
        <p:spPr>
          <a:xfrm>
            <a:off x="10166348" y="1894997"/>
            <a:ext cx="152401" cy="152399"/>
          </a:xfrm>
          <a:prstGeom prst="rect">
            <a:avLst/>
          </a:prstGeom>
        </p:spPr>
      </p:pic>
      <p:sp>
        <p:nvSpPr>
          <p:cNvPr id="29" name="object 29"/>
          <p:cNvSpPr txBox="1"/>
          <p:nvPr/>
        </p:nvSpPr>
        <p:spPr>
          <a:xfrm>
            <a:off x="10036671" y="2109976"/>
            <a:ext cx="412115" cy="220979"/>
          </a:xfrm>
          <a:prstGeom prst="rect">
            <a:avLst/>
          </a:prstGeom>
        </p:spPr>
        <p:txBody>
          <a:bodyPr vert="horz" wrap="square" lIns="0" tIns="16510" rIns="0" bIns="0" rtlCol="0">
            <a:spAutoFit/>
          </a:bodyPr>
          <a:lstStyle/>
          <a:p>
            <a:pPr marL="12700">
              <a:lnSpc>
                <a:spcPct val="100000"/>
              </a:lnSpc>
              <a:spcBef>
                <a:spcPts val="130"/>
              </a:spcBef>
            </a:pPr>
            <a:r>
              <a:rPr sz="1250" b="1" spc="-30" dirty="0">
                <a:solidFill>
                  <a:srgbClr val="C7B187"/>
                </a:solidFill>
                <a:latin typeface="Montserrat" panose="00000500000000000000"/>
                <a:cs typeface="Montserrat" panose="00000500000000000000"/>
              </a:rPr>
              <a:t>2024</a:t>
            </a:r>
            <a:endParaRPr sz="1250">
              <a:latin typeface="Montserrat" panose="00000500000000000000"/>
              <a:cs typeface="Montserrat" panose="00000500000000000000"/>
            </a:endParaRPr>
          </a:p>
        </p:txBody>
      </p:sp>
      <p:sp>
        <p:nvSpPr>
          <p:cNvPr id="30" name="object 30"/>
          <p:cNvSpPr txBox="1"/>
          <p:nvPr/>
        </p:nvSpPr>
        <p:spPr>
          <a:xfrm>
            <a:off x="9625310" y="2320164"/>
            <a:ext cx="1234440" cy="546735"/>
          </a:xfrm>
          <a:prstGeom prst="rect">
            <a:avLst/>
          </a:prstGeom>
        </p:spPr>
        <p:txBody>
          <a:bodyPr vert="horz" wrap="square" lIns="0" tIns="41275" rIns="0" bIns="0" rtlCol="0">
            <a:spAutoFit/>
          </a:bodyPr>
          <a:lstStyle/>
          <a:p>
            <a:pPr algn="ctr">
              <a:lnSpc>
                <a:spcPct val="100000"/>
              </a:lnSpc>
              <a:spcBef>
                <a:spcPts val="325"/>
              </a:spcBef>
            </a:pPr>
            <a:r>
              <a:rPr sz="1200" b="1" spc="-114" dirty="0">
                <a:solidFill>
                  <a:srgbClr val="333333"/>
                </a:solidFill>
                <a:latin typeface="Montserrat SemiBold" panose="00000700000000000000"/>
                <a:cs typeface="Montserrat SemiBold" panose="00000700000000000000"/>
              </a:rPr>
              <a:t>RDGFF</a:t>
            </a:r>
            <a:r>
              <a:rPr sz="1200" b="1" spc="-40" dirty="0">
                <a:solidFill>
                  <a:srgbClr val="333333"/>
                </a:solidFill>
                <a:latin typeface="Montserrat SemiBold" panose="00000700000000000000"/>
                <a:cs typeface="Montserrat SemiBold" panose="00000700000000000000"/>
              </a:rPr>
              <a:t> </a:t>
            </a:r>
            <a:r>
              <a:rPr sz="1200" b="1" spc="-10" dirty="0">
                <a:solidFill>
                  <a:srgbClr val="333333"/>
                </a:solidFill>
                <a:latin typeface="Montserrat SemiBold" panose="00000700000000000000"/>
                <a:cs typeface="Montserrat SemiBold" panose="00000700000000000000"/>
              </a:rPr>
              <a:t>Launch</a:t>
            </a:r>
            <a:endParaRPr sz="1200">
              <a:latin typeface="Montserrat SemiBold" panose="00000700000000000000"/>
              <a:cs typeface="Montserrat SemiBold" panose="00000700000000000000"/>
            </a:endParaRPr>
          </a:p>
          <a:p>
            <a:pPr marL="12065" marR="5080" algn="ctr">
              <a:lnSpc>
                <a:spcPts val="1050"/>
              </a:lnSpc>
              <a:spcBef>
                <a:spcPts val="345"/>
              </a:spcBef>
            </a:pPr>
            <a:r>
              <a:rPr sz="1000" spc="-60" dirty="0">
                <a:solidFill>
                  <a:srgbClr val="666666"/>
                </a:solidFill>
                <a:latin typeface="Montserrat" panose="00000500000000000000"/>
                <a:cs typeface="Montserrat" panose="00000500000000000000"/>
              </a:rPr>
              <a:t>Established</a:t>
            </a:r>
            <a:r>
              <a:rPr sz="1000" spc="15" dirty="0">
                <a:solidFill>
                  <a:srgbClr val="666666"/>
                </a:solidFill>
                <a:latin typeface="Montserrat" panose="00000500000000000000"/>
                <a:cs typeface="Montserrat" panose="00000500000000000000"/>
              </a:rPr>
              <a:t> </a:t>
            </a:r>
            <a:r>
              <a:rPr sz="1000" spc="-25" dirty="0">
                <a:solidFill>
                  <a:srgbClr val="666666"/>
                </a:solidFill>
                <a:latin typeface="Montserrat" panose="00000500000000000000"/>
                <a:cs typeface="Montserrat" panose="00000500000000000000"/>
              </a:rPr>
              <a:t>as </a:t>
            </a:r>
            <a:r>
              <a:rPr sz="1000" spc="-65" dirty="0">
                <a:solidFill>
                  <a:srgbClr val="666666"/>
                </a:solidFill>
                <a:latin typeface="Montserrat" panose="00000500000000000000"/>
                <a:cs typeface="Montserrat" panose="00000500000000000000"/>
              </a:rPr>
              <a:t>investment</a:t>
            </a:r>
            <a:r>
              <a:rPr sz="1000" spc="25" dirty="0">
                <a:solidFill>
                  <a:srgbClr val="666666"/>
                </a:solidFill>
                <a:latin typeface="Montserrat" panose="00000500000000000000"/>
                <a:cs typeface="Montserrat" panose="00000500000000000000"/>
              </a:rPr>
              <a:t> </a:t>
            </a:r>
            <a:r>
              <a:rPr sz="1000" spc="-75" dirty="0">
                <a:solidFill>
                  <a:srgbClr val="666666"/>
                </a:solidFill>
                <a:latin typeface="Montserrat" panose="00000500000000000000"/>
                <a:cs typeface="Montserrat" panose="00000500000000000000"/>
              </a:rPr>
              <a:t>manager</a:t>
            </a:r>
            <a:endParaRPr sz="1000">
              <a:latin typeface="Montserrat" panose="00000500000000000000"/>
              <a:cs typeface="Montserrat" panose="000005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07737" y="3884225"/>
            <a:ext cx="178593" cy="190202"/>
          </a:xfrm>
          <a:prstGeom prst="rect">
            <a:avLst/>
          </a:prstGeom>
        </p:spPr>
      </p:pic>
      <p:sp>
        <p:nvSpPr>
          <p:cNvPr id="4" name="object 4"/>
          <p:cNvSpPr txBox="1"/>
          <p:nvPr/>
        </p:nvSpPr>
        <p:spPr>
          <a:xfrm>
            <a:off x="1393884" y="3800682"/>
            <a:ext cx="4349750" cy="681149"/>
          </a:xfrm>
          <a:prstGeom prst="rect">
            <a:avLst/>
          </a:prstGeom>
        </p:spPr>
        <p:txBody>
          <a:bodyPr vert="horz" wrap="square" lIns="0" tIns="35560" rIns="0" bIns="0" rtlCol="0">
            <a:spAutoFit/>
          </a:bodyPr>
          <a:lstStyle/>
          <a:p>
            <a:pPr marL="12700">
              <a:lnSpc>
                <a:spcPct val="100000"/>
              </a:lnSpc>
              <a:spcBef>
                <a:spcPts val="280"/>
              </a:spcBef>
            </a:pPr>
            <a:r>
              <a:rPr sz="1300" b="1" spc="-90" dirty="0">
                <a:solidFill>
                  <a:srgbClr val="1F2937"/>
                </a:solidFill>
                <a:latin typeface="Montserrat" panose="00000500000000000000" pitchFamily="2" charset="0"/>
                <a:cs typeface="Roboto Medium"/>
              </a:rPr>
              <a:t>Asset</a:t>
            </a:r>
            <a:r>
              <a:rPr sz="1300" b="1" dirty="0">
                <a:solidFill>
                  <a:srgbClr val="1F2937"/>
                </a:solidFill>
                <a:latin typeface="Montserrat" panose="00000500000000000000" pitchFamily="2" charset="0"/>
                <a:cs typeface="Roboto Medium"/>
              </a:rPr>
              <a:t> </a:t>
            </a:r>
            <a:r>
              <a:rPr sz="1300" b="1" spc="-85" dirty="0">
                <a:solidFill>
                  <a:srgbClr val="1F2937"/>
                </a:solidFill>
                <a:latin typeface="Montserrat" panose="00000500000000000000" pitchFamily="2" charset="0"/>
                <a:cs typeface="Roboto Medium"/>
              </a:rPr>
              <a:t>Protection</a:t>
            </a:r>
            <a:r>
              <a:rPr sz="1300" b="1" dirty="0">
                <a:solidFill>
                  <a:srgbClr val="1F2937"/>
                </a:solidFill>
                <a:latin typeface="Montserrat" panose="00000500000000000000" pitchFamily="2" charset="0"/>
                <a:cs typeface="Roboto Medium"/>
              </a:rPr>
              <a:t> </a:t>
            </a:r>
            <a:r>
              <a:rPr sz="1300" b="1" spc="-105" dirty="0">
                <a:solidFill>
                  <a:srgbClr val="1F2937"/>
                </a:solidFill>
                <a:latin typeface="Montserrat" panose="00000500000000000000" pitchFamily="2" charset="0"/>
                <a:cs typeface="Roboto Medium"/>
              </a:rPr>
              <a:t>&amp;</a:t>
            </a:r>
            <a:r>
              <a:rPr sz="1300" b="1" spc="5"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Inheritance</a:t>
            </a:r>
            <a:endParaRPr sz="1300" b="1" dirty="0">
              <a:latin typeface="Montserrat" panose="00000500000000000000" pitchFamily="2" charset="0"/>
              <a:cs typeface="Roboto Medium"/>
            </a:endParaRPr>
          </a:p>
          <a:p>
            <a:pPr marL="12700" marR="5080">
              <a:lnSpc>
                <a:spcPts val="1800"/>
              </a:lnSpc>
              <a:spcBef>
                <a:spcPts val="30"/>
              </a:spcBef>
            </a:pPr>
            <a:r>
              <a:rPr sz="1300" spc="-60" dirty="0">
                <a:solidFill>
                  <a:srgbClr val="374050"/>
                </a:solidFill>
                <a:latin typeface="Montserrat" panose="00000500000000000000" pitchFamily="2" charset="0"/>
                <a:cs typeface="Roboto" panose="02000000000000000000"/>
              </a:rPr>
              <a:t>Comprehensive</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strategies</a:t>
            </a:r>
            <a:r>
              <a:rPr sz="1300" spc="-5"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for</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protecting</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transferring</a:t>
            </a:r>
            <a:r>
              <a:rPr sz="1300" spc="-5" dirty="0">
                <a:solidFill>
                  <a:srgbClr val="374050"/>
                </a:solidFill>
                <a:latin typeface="Montserrat" panose="00000500000000000000" pitchFamily="2" charset="0"/>
                <a:cs typeface="Roboto" panose="02000000000000000000"/>
              </a:rPr>
              <a:t> </a:t>
            </a:r>
            <a:r>
              <a:rPr sz="1300" spc="-35" dirty="0">
                <a:solidFill>
                  <a:srgbClr val="374050"/>
                </a:solidFill>
                <a:latin typeface="Montserrat" panose="00000500000000000000" pitchFamily="2" charset="0"/>
                <a:cs typeface="Roboto" panose="02000000000000000000"/>
              </a:rPr>
              <a:t>wealth </a:t>
            </a:r>
            <a:r>
              <a:rPr sz="1300" spc="-65" dirty="0">
                <a:solidFill>
                  <a:srgbClr val="374050"/>
                </a:solidFill>
                <a:latin typeface="Montserrat" panose="00000500000000000000" pitchFamily="2" charset="0"/>
                <a:cs typeface="Roboto" panose="02000000000000000000"/>
              </a:rPr>
              <a:t>across</a:t>
            </a:r>
            <a:r>
              <a:rPr sz="1300" spc="20" dirty="0">
                <a:solidFill>
                  <a:srgbClr val="374050"/>
                </a:solidFill>
                <a:latin typeface="Montserrat" panose="00000500000000000000" pitchFamily="2" charset="0"/>
                <a:cs typeface="Roboto" panose="02000000000000000000"/>
              </a:rPr>
              <a:t> </a:t>
            </a:r>
            <a:r>
              <a:rPr sz="1300" spc="-10" dirty="0">
                <a:solidFill>
                  <a:srgbClr val="374050"/>
                </a:solidFill>
                <a:latin typeface="Montserrat" panose="00000500000000000000" pitchFamily="2" charset="0"/>
                <a:cs typeface="Roboto" panose="02000000000000000000"/>
              </a:rPr>
              <a:t>generations</a:t>
            </a:r>
            <a:endParaRPr sz="1300" dirty="0">
              <a:latin typeface="Montserrat" panose="00000500000000000000" pitchFamily="2" charset="0"/>
              <a:cs typeface="Roboto" panose="02000000000000000000"/>
            </a:endParaRPr>
          </a:p>
        </p:txBody>
      </p:sp>
      <p:pic>
        <p:nvPicPr>
          <p:cNvPr id="5" name="object 5"/>
          <p:cNvPicPr/>
          <p:nvPr/>
        </p:nvPicPr>
        <p:blipFill>
          <a:blip r:embed="rId3" cstate="print"/>
          <a:stretch>
            <a:fillRect/>
          </a:stretch>
        </p:blipFill>
        <p:spPr>
          <a:xfrm>
            <a:off x="1079332" y="2937272"/>
            <a:ext cx="238980" cy="190499"/>
          </a:xfrm>
          <a:prstGeom prst="rect">
            <a:avLst/>
          </a:prstGeom>
        </p:spPr>
      </p:pic>
      <p:sp>
        <p:nvSpPr>
          <p:cNvPr id="6" name="object 6"/>
          <p:cNvSpPr txBox="1"/>
          <p:nvPr/>
        </p:nvSpPr>
        <p:spPr>
          <a:xfrm>
            <a:off x="1419690" y="2853730"/>
            <a:ext cx="4429125" cy="681149"/>
          </a:xfrm>
          <a:prstGeom prst="rect">
            <a:avLst/>
          </a:prstGeom>
        </p:spPr>
        <p:txBody>
          <a:bodyPr vert="horz" wrap="square" lIns="0" tIns="35560" rIns="0" bIns="0" rtlCol="0">
            <a:spAutoFit/>
          </a:bodyPr>
          <a:lstStyle/>
          <a:p>
            <a:pPr marL="12700">
              <a:lnSpc>
                <a:spcPct val="100000"/>
              </a:lnSpc>
              <a:spcBef>
                <a:spcPts val="280"/>
              </a:spcBef>
            </a:pPr>
            <a:r>
              <a:rPr sz="1300" b="1" spc="-75" dirty="0">
                <a:solidFill>
                  <a:srgbClr val="1F2937"/>
                </a:solidFill>
                <a:latin typeface="Montserrat" panose="00000500000000000000" pitchFamily="2" charset="0"/>
                <a:cs typeface="Roboto Medium"/>
              </a:rPr>
              <a:t>Legal,</a:t>
            </a:r>
            <a:r>
              <a:rPr sz="1300" b="1" spc="-50" dirty="0">
                <a:solidFill>
                  <a:srgbClr val="1F2937"/>
                </a:solidFill>
                <a:latin typeface="Montserrat" panose="00000500000000000000" pitchFamily="2" charset="0"/>
                <a:cs typeface="Roboto Medium"/>
              </a:rPr>
              <a:t> </a:t>
            </a:r>
            <a:r>
              <a:rPr sz="1300" b="1" spc="-125" dirty="0">
                <a:solidFill>
                  <a:srgbClr val="1F2937"/>
                </a:solidFill>
                <a:latin typeface="Montserrat" panose="00000500000000000000" pitchFamily="2" charset="0"/>
                <a:cs typeface="Roboto Medium"/>
              </a:rPr>
              <a:t>Tax</a:t>
            </a:r>
            <a:r>
              <a:rPr sz="1300" b="1" spc="-10" dirty="0">
                <a:solidFill>
                  <a:srgbClr val="1F2937"/>
                </a:solidFill>
                <a:latin typeface="Montserrat" panose="00000500000000000000" pitchFamily="2" charset="0"/>
                <a:cs typeface="Roboto Medium"/>
              </a:rPr>
              <a:t> </a:t>
            </a:r>
            <a:r>
              <a:rPr sz="1300" b="1" spc="-105" dirty="0">
                <a:solidFill>
                  <a:srgbClr val="1F2937"/>
                </a:solidFill>
                <a:latin typeface="Montserrat" panose="00000500000000000000" pitchFamily="2" charset="0"/>
                <a:cs typeface="Roboto Medium"/>
              </a:rPr>
              <a:t>&amp;</a:t>
            </a:r>
            <a:r>
              <a:rPr sz="1300" b="1" spc="-10" dirty="0">
                <a:solidFill>
                  <a:srgbClr val="1F2937"/>
                </a:solidFill>
                <a:latin typeface="Montserrat" panose="00000500000000000000" pitchFamily="2" charset="0"/>
                <a:cs typeface="Roboto Medium"/>
              </a:rPr>
              <a:t> </a:t>
            </a:r>
            <a:r>
              <a:rPr sz="1300" b="1" spc="-75" dirty="0">
                <a:solidFill>
                  <a:srgbClr val="1F2937"/>
                </a:solidFill>
                <a:latin typeface="Montserrat" panose="00000500000000000000" pitchFamily="2" charset="0"/>
                <a:cs typeface="Roboto Medium"/>
              </a:rPr>
              <a:t>Identity</a:t>
            </a:r>
            <a:r>
              <a:rPr sz="1300" b="1" spc="-10" dirty="0">
                <a:solidFill>
                  <a:srgbClr val="1F2937"/>
                </a:solidFill>
                <a:latin typeface="Montserrat" panose="00000500000000000000" pitchFamily="2" charset="0"/>
                <a:cs typeface="Roboto Medium"/>
              </a:rPr>
              <a:t> Planning</a:t>
            </a:r>
            <a:endParaRPr sz="1300" b="1" dirty="0">
              <a:latin typeface="Montserrat" panose="00000500000000000000" pitchFamily="2" charset="0"/>
              <a:cs typeface="Roboto Medium"/>
            </a:endParaRPr>
          </a:p>
          <a:p>
            <a:pPr marL="12700" marR="5080">
              <a:lnSpc>
                <a:spcPts val="1800"/>
              </a:lnSpc>
              <a:spcBef>
                <a:spcPts val="30"/>
              </a:spcBef>
            </a:pPr>
            <a:r>
              <a:rPr sz="1300" spc="-45" dirty="0">
                <a:solidFill>
                  <a:srgbClr val="374050"/>
                </a:solidFill>
                <a:latin typeface="Montserrat" panose="00000500000000000000" pitchFamily="2" charset="0"/>
                <a:cs typeface="Roboto" panose="02000000000000000000"/>
              </a:rPr>
              <a:t>Expert</a:t>
            </a:r>
            <a:r>
              <a:rPr sz="1300" spc="-1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guidance</a:t>
            </a:r>
            <a:r>
              <a:rPr sz="1300" spc="-10"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on</a:t>
            </a:r>
            <a:r>
              <a:rPr sz="1300" spc="-15"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legal</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structures,</a:t>
            </a:r>
            <a:r>
              <a:rPr sz="1300" spc="-1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tax</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optimization,</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15" dirty="0">
                <a:solidFill>
                  <a:srgbClr val="374050"/>
                </a:solidFill>
                <a:latin typeface="Montserrat" panose="00000500000000000000" pitchFamily="2" charset="0"/>
                <a:cs typeface="Roboto" panose="02000000000000000000"/>
              </a:rPr>
              <a:t> </a:t>
            </a:r>
            <a:r>
              <a:rPr sz="1300" spc="-30" dirty="0">
                <a:solidFill>
                  <a:srgbClr val="374050"/>
                </a:solidFill>
                <a:latin typeface="Montserrat" panose="00000500000000000000" pitchFamily="2" charset="0"/>
                <a:cs typeface="Roboto" panose="02000000000000000000"/>
              </a:rPr>
              <a:t>identity </a:t>
            </a:r>
            <a:r>
              <a:rPr sz="1300" spc="-10" dirty="0">
                <a:solidFill>
                  <a:srgbClr val="374050"/>
                </a:solidFill>
                <a:latin typeface="Montserrat" panose="00000500000000000000" pitchFamily="2" charset="0"/>
                <a:cs typeface="Roboto" panose="02000000000000000000"/>
              </a:rPr>
              <a:t>solutions</a:t>
            </a:r>
            <a:endParaRPr sz="1300" dirty="0">
              <a:latin typeface="Montserrat" panose="00000500000000000000" pitchFamily="2" charset="0"/>
              <a:cs typeface="Roboto" panose="02000000000000000000"/>
            </a:endParaRPr>
          </a:p>
        </p:txBody>
      </p:sp>
      <p:pic>
        <p:nvPicPr>
          <p:cNvPr id="7" name="object 7"/>
          <p:cNvPicPr/>
          <p:nvPr/>
        </p:nvPicPr>
        <p:blipFill>
          <a:blip r:embed="rId4" cstate="print"/>
          <a:stretch>
            <a:fillRect/>
          </a:stretch>
        </p:blipFill>
        <p:spPr>
          <a:xfrm>
            <a:off x="1079964" y="2008585"/>
            <a:ext cx="238124" cy="142842"/>
          </a:xfrm>
          <a:prstGeom prst="rect">
            <a:avLst/>
          </a:prstGeom>
        </p:spPr>
      </p:pic>
      <p:sp>
        <p:nvSpPr>
          <p:cNvPr id="8" name="object 8"/>
          <p:cNvSpPr txBox="1"/>
          <p:nvPr/>
        </p:nvSpPr>
        <p:spPr>
          <a:xfrm>
            <a:off x="1419690" y="1901230"/>
            <a:ext cx="4248785" cy="681149"/>
          </a:xfrm>
          <a:prstGeom prst="rect">
            <a:avLst/>
          </a:prstGeom>
        </p:spPr>
        <p:txBody>
          <a:bodyPr vert="horz" wrap="square" lIns="0" tIns="35560" rIns="0" bIns="0" rtlCol="0">
            <a:spAutoFit/>
          </a:bodyPr>
          <a:lstStyle/>
          <a:p>
            <a:pPr marL="12700">
              <a:lnSpc>
                <a:spcPct val="100000"/>
              </a:lnSpc>
              <a:spcBef>
                <a:spcPts val="280"/>
              </a:spcBef>
            </a:pPr>
            <a:r>
              <a:rPr sz="1300" b="1" spc="-95" dirty="0">
                <a:solidFill>
                  <a:srgbClr val="1F2937"/>
                </a:solidFill>
                <a:latin typeface="Montserrat" panose="00000500000000000000" pitchFamily="2" charset="0"/>
                <a:cs typeface="Roboto Medium"/>
              </a:rPr>
              <a:t>Trust</a:t>
            </a:r>
            <a:r>
              <a:rPr sz="1300" b="1" spc="5"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Solutions</a:t>
            </a:r>
            <a:endParaRPr sz="1300" b="1" dirty="0">
              <a:latin typeface="Montserrat" panose="00000500000000000000" pitchFamily="2" charset="0"/>
              <a:cs typeface="Roboto Medium"/>
            </a:endParaRPr>
          </a:p>
          <a:p>
            <a:pPr marL="12700" marR="5080">
              <a:lnSpc>
                <a:spcPts val="1800"/>
              </a:lnSpc>
              <a:spcBef>
                <a:spcPts val="30"/>
              </a:spcBef>
            </a:pPr>
            <a:r>
              <a:rPr sz="1300" spc="-55" dirty="0">
                <a:solidFill>
                  <a:srgbClr val="374050"/>
                </a:solidFill>
                <a:latin typeface="Montserrat" panose="00000500000000000000" pitchFamily="2" charset="0"/>
                <a:cs typeface="Roboto" panose="02000000000000000000"/>
              </a:rPr>
              <a:t>Professional</a:t>
            </a:r>
            <a:r>
              <a:rPr sz="1300" spc="-5"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trust</a:t>
            </a:r>
            <a:r>
              <a:rPr sz="130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establishment,</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management,</a:t>
            </a:r>
            <a:r>
              <a:rPr sz="130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third-</a:t>
            </a:r>
            <a:r>
              <a:rPr sz="1300" spc="-25" dirty="0">
                <a:solidFill>
                  <a:srgbClr val="374050"/>
                </a:solidFill>
                <a:latin typeface="Montserrat" panose="00000500000000000000" pitchFamily="2" charset="0"/>
                <a:cs typeface="Roboto" panose="02000000000000000000"/>
              </a:rPr>
              <a:t>party </a:t>
            </a:r>
            <a:r>
              <a:rPr sz="1300" spc="-10" dirty="0">
                <a:solidFill>
                  <a:srgbClr val="374050"/>
                </a:solidFill>
                <a:latin typeface="Montserrat" panose="00000500000000000000" pitchFamily="2" charset="0"/>
                <a:cs typeface="Roboto" panose="02000000000000000000"/>
              </a:rPr>
              <a:t>services</a:t>
            </a:r>
            <a:endParaRPr sz="1300" dirty="0">
              <a:latin typeface="Montserrat" panose="00000500000000000000" pitchFamily="2" charset="0"/>
              <a:cs typeface="Roboto" panose="02000000000000000000"/>
            </a:endParaRPr>
          </a:p>
        </p:txBody>
      </p:sp>
      <p:pic>
        <p:nvPicPr>
          <p:cNvPr id="9" name="object 9"/>
          <p:cNvPicPr/>
          <p:nvPr/>
        </p:nvPicPr>
        <p:blipFill>
          <a:blip r:embed="rId5" cstate="print"/>
          <a:stretch>
            <a:fillRect/>
          </a:stretch>
        </p:blipFill>
        <p:spPr>
          <a:xfrm>
            <a:off x="1079332" y="4820056"/>
            <a:ext cx="190499" cy="166687"/>
          </a:xfrm>
          <a:prstGeom prst="rect">
            <a:avLst/>
          </a:prstGeom>
        </p:spPr>
      </p:pic>
      <p:sp>
        <p:nvSpPr>
          <p:cNvPr id="10" name="object 10"/>
          <p:cNvSpPr txBox="1"/>
          <p:nvPr/>
        </p:nvSpPr>
        <p:spPr>
          <a:xfrm>
            <a:off x="1372065" y="4758730"/>
            <a:ext cx="4027170" cy="681149"/>
          </a:xfrm>
          <a:prstGeom prst="rect">
            <a:avLst/>
          </a:prstGeom>
        </p:spPr>
        <p:txBody>
          <a:bodyPr vert="horz" wrap="square" lIns="0" tIns="35560" rIns="0" bIns="0" rtlCol="0">
            <a:spAutoFit/>
          </a:bodyPr>
          <a:lstStyle/>
          <a:p>
            <a:pPr marL="12700">
              <a:lnSpc>
                <a:spcPct val="100000"/>
              </a:lnSpc>
              <a:spcBef>
                <a:spcPts val="280"/>
              </a:spcBef>
            </a:pPr>
            <a:r>
              <a:rPr sz="1300" b="1" spc="-80" dirty="0">
                <a:solidFill>
                  <a:srgbClr val="1F2937"/>
                </a:solidFill>
                <a:latin typeface="Montserrat" panose="00000500000000000000" pitchFamily="2" charset="0"/>
                <a:cs typeface="Roboto Medium"/>
              </a:rPr>
              <a:t>Consolidated</a:t>
            </a:r>
            <a:r>
              <a:rPr sz="1300" b="1" spc="-30"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Reporting</a:t>
            </a:r>
            <a:endParaRPr sz="1300" b="1" dirty="0">
              <a:latin typeface="Montserrat" panose="00000500000000000000" pitchFamily="2" charset="0"/>
              <a:cs typeface="Roboto Medium"/>
            </a:endParaRPr>
          </a:p>
          <a:p>
            <a:pPr marL="12700" marR="5080">
              <a:lnSpc>
                <a:spcPts val="1800"/>
              </a:lnSpc>
              <a:spcBef>
                <a:spcPts val="30"/>
              </a:spcBef>
            </a:pPr>
            <a:r>
              <a:rPr sz="1300" spc="-50" dirty="0">
                <a:solidFill>
                  <a:srgbClr val="374050"/>
                </a:solidFill>
                <a:latin typeface="Montserrat" panose="00000500000000000000" pitchFamily="2" charset="0"/>
                <a:cs typeface="Roboto" panose="02000000000000000000"/>
              </a:rPr>
              <a:t>Integrated</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financial</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reporting</a:t>
            </a:r>
            <a:r>
              <a:rPr sz="1300" spc="-5"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systems</a:t>
            </a:r>
            <a:r>
              <a:rPr sz="1300" spc="-5"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for</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transparency</a:t>
            </a:r>
            <a:r>
              <a:rPr sz="1300" spc="-5" dirty="0">
                <a:solidFill>
                  <a:srgbClr val="374050"/>
                </a:solidFill>
                <a:latin typeface="Montserrat" panose="00000500000000000000" pitchFamily="2" charset="0"/>
                <a:cs typeface="Roboto" panose="02000000000000000000"/>
              </a:rPr>
              <a:t> </a:t>
            </a:r>
            <a:r>
              <a:rPr sz="1300" spc="-35" dirty="0">
                <a:solidFill>
                  <a:srgbClr val="374050"/>
                </a:solidFill>
                <a:latin typeface="Montserrat" panose="00000500000000000000" pitchFamily="2" charset="0"/>
                <a:cs typeface="Roboto" panose="02000000000000000000"/>
              </a:rPr>
              <a:t>and </a:t>
            </a:r>
            <a:r>
              <a:rPr sz="1300" spc="-10" dirty="0">
                <a:solidFill>
                  <a:srgbClr val="374050"/>
                </a:solidFill>
                <a:latin typeface="Montserrat" panose="00000500000000000000" pitchFamily="2" charset="0"/>
                <a:cs typeface="Roboto" panose="02000000000000000000"/>
              </a:rPr>
              <a:t>compliance</a:t>
            </a:r>
            <a:endParaRPr sz="1300" dirty="0">
              <a:latin typeface="Montserrat" panose="00000500000000000000" pitchFamily="2" charset="0"/>
              <a:cs typeface="Roboto" panose="02000000000000000000"/>
            </a:endParaRPr>
          </a:p>
        </p:txBody>
      </p:sp>
      <p:sp>
        <p:nvSpPr>
          <p:cNvPr id="11" name="object 11"/>
          <p:cNvSpPr/>
          <p:nvPr/>
        </p:nvSpPr>
        <p:spPr>
          <a:xfrm>
            <a:off x="5867400" y="1714499"/>
            <a:ext cx="9525" cy="3924300"/>
          </a:xfrm>
          <a:custGeom>
            <a:avLst/>
            <a:gdLst/>
            <a:ahLst/>
            <a:cxnLst/>
            <a:rect l="l" t="t" r="r" b="b"/>
            <a:pathLst>
              <a:path w="9525" h="3924300">
                <a:moveTo>
                  <a:pt x="9524" y="3924299"/>
                </a:moveTo>
                <a:lnTo>
                  <a:pt x="0" y="3924299"/>
                </a:lnTo>
                <a:lnTo>
                  <a:pt x="0" y="0"/>
                </a:lnTo>
                <a:lnTo>
                  <a:pt x="9524" y="0"/>
                </a:lnTo>
                <a:lnTo>
                  <a:pt x="9524" y="3924299"/>
                </a:lnTo>
                <a:close/>
              </a:path>
            </a:pathLst>
          </a:custGeom>
          <a:solidFill>
            <a:srgbClr val="E4D5B6"/>
          </a:solidFill>
        </p:spPr>
        <p:txBody>
          <a:bodyPr wrap="square" lIns="0" tIns="0" rIns="0" bIns="0" rtlCol="0"/>
          <a:lstStyle/>
          <a:p>
            <a:endParaRPr sz="1300">
              <a:latin typeface="Montserrat" panose="00000500000000000000" pitchFamily="2" charset="0"/>
            </a:endParaRPr>
          </a:p>
        </p:txBody>
      </p:sp>
      <p:pic>
        <p:nvPicPr>
          <p:cNvPr id="12" name="object 12"/>
          <p:cNvPicPr/>
          <p:nvPr/>
        </p:nvPicPr>
        <p:blipFill>
          <a:blip r:embed="rId6" cstate="print"/>
          <a:stretch>
            <a:fillRect/>
          </a:stretch>
        </p:blipFill>
        <p:spPr>
          <a:xfrm>
            <a:off x="6477000" y="3884225"/>
            <a:ext cx="142874" cy="190499"/>
          </a:xfrm>
          <a:prstGeom prst="rect">
            <a:avLst/>
          </a:prstGeom>
        </p:spPr>
      </p:pic>
      <p:sp>
        <p:nvSpPr>
          <p:cNvPr id="13" name="object 13"/>
          <p:cNvSpPr txBox="1"/>
          <p:nvPr/>
        </p:nvSpPr>
        <p:spPr>
          <a:xfrm>
            <a:off x="6726088" y="3800682"/>
            <a:ext cx="4348480" cy="681149"/>
          </a:xfrm>
          <a:prstGeom prst="rect">
            <a:avLst/>
          </a:prstGeom>
        </p:spPr>
        <p:txBody>
          <a:bodyPr vert="horz" wrap="square" lIns="0" tIns="35560" rIns="0" bIns="0" rtlCol="0">
            <a:spAutoFit/>
          </a:bodyPr>
          <a:lstStyle/>
          <a:p>
            <a:pPr marL="12700">
              <a:lnSpc>
                <a:spcPct val="100000"/>
              </a:lnSpc>
              <a:spcBef>
                <a:spcPts val="280"/>
              </a:spcBef>
            </a:pPr>
            <a:r>
              <a:rPr sz="1300" b="1" spc="-90" dirty="0">
                <a:solidFill>
                  <a:srgbClr val="1F2937"/>
                </a:solidFill>
                <a:latin typeface="Montserrat" panose="00000500000000000000" pitchFamily="2" charset="0"/>
                <a:cs typeface="Roboto Medium"/>
              </a:rPr>
              <a:t>Family</a:t>
            </a:r>
            <a:r>
              <a:rPr sz="1300" b="1" spc="-10" dirty="0">
                <a:solidFill>
                  <a:srgbClr val="1F2937"/>
                </a:solidFill>
                <a:latin typeface="Montserrat" panose="00000500000000000000" pitchFamily="2" charset="0"/>
                <a:cs typeface="Roboto Medium"/>
              </a:rPr>
              <a:t> </a:t>
            </a:r>
            <a:r>
              <a:rPr sz="1300" b="1" spc="-85" dirty="0">
                <a:solidFill>
                  <a:srgbClr val="1F2937"/>
                </a:solidFill>
                <a:latin typeface="Montserrat" panose="00000500000000000000" pitchFamily="2" charset="0"/>
                <a:cs typeface="Roboto Medium"/>
              </a:rPr>
              <a:t>Business</a:t>
            </a:r>
            <a:r>
              <a:rPr sz="1300" b="1" spc="-5"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Consulting</a:t>
            </a:r>
            <a:endParaRPr sz="1300" b="1" dirty="0">
              <a:latin typeface="Montserrat" panose="00000500000000000000" pitchFamily="2" charset="0"/>
              <a:cs typeface="Roboto Medium"/>
            </a:endParaRPr>
          </a:p>
          <a:p>
            <a:pPr marL="12700" marR="5080">
              <a:lnSpc>
                <a:spcPts val="1800"/>
              </a:lnSpc>
              <a:spcBef>
                <a:spcPts val="30"/>
              </a:spcBef>
            </a:pPr>
            <a:r>
              <a:rPr sz="1300" spc="-45" dirty="0">
                <a:solidFill>
                  <a:srgbClr val="374050"/>
                </a:solidFill>
                <a:latin typeface="Montserrat" panose="00000500000000000000" pitchFamily="2" charset="0"/>
                <a:cs typeface="Roboto" panose="02000000000000000000"/>
              </a:rPr>
              <a:t>Expert</a:t>
            </a:r>
            <a:r>
              <a:rPr sz="1300" spc="-1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guidance</a:t>
            </a:r>
            <a:r>
              <a:rPr sz="1300" spc="-15"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on</a:t>
            </a:r>
            <a:r>
              <a:rPr sz="1300" spc="-1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family</a:t>
            </a:r>
            <a:r>
              <a:rPr sz="1300" spc="-1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business</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governance</a:t>
            </a:r>
            <a:r>
              <a:rPr sz="1300" spc="-1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1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succession </a:t>
            </a:r>
            <a:r>
              <a:rPr sz="1300" spc="-10" dirty="0">
                <a:solidFill>
                  <a:srgbClr val="374050"/>
                </a:solidFill>
                <a:latin typeface="Montserrat" panose="00000500000000000000" pitchFamily="2" charset="0"/>
                <a:cs typeface="Roboto" panose="02000000000000000000"/>
              </a:rPr>
              <a:t>planning</a:t>
            </a:r>
            <a:endParaRPr sz="1300" dirty="0">
              <a:latin typeface="Montserrat" panose="00000500000000000000" pitchFamily="2" charset="0"/>
              <a:cs typeface="Roboto" panose="02000000000000000000"/>
            </a:endParaRPr>
          </a:p>
        </p:txBody>
      </p:sp>
      <p:pic>
        <p:nvPicPr>
          <p:cNvPr id="14" name="object 14"/>
          <p:cNvPicPr/>
          <p:nvPr/>
        </p:nvPicPr>
        <p:blipFill>
          <a:blip r:embed="rId7" cstate="print"/>
          <a:stretch>
            <a:fillRect/>
          </a:stretch>
        </p:blipFill>
        <p:spPr>
          <a:xfrm>
            <a:off x="6467475" y="4866085"/>
            <a:ext cx="190499" cy="142874"/>
          </a:xfrm>
          <a:prstGeom prst="rect">
            <a:avLst/>
          </a:prstGeom>
        </p:spPr>
      </p:pic>
      <p:sp>
        <p:nvSpPr>
          <p:cNvPr id="15" name="object 15"/>
          <p:cNvSpPr txBox="1"/>
          <p:nvPr/>
        </p:nvSpPr>
        <p:spPr>
          <a:xfrm>
            <a:off x="6764188" y="4758730"/>
            <a:ext cx="4042410" cy="681149"/>
          </a:xfrm>
          <a:prstGeom prst="rect">
            <a:avLst/>
          </a:prstGeom>
        </p:spPr>
        <p:txBody>
          <a:bodyPr vert="horz" wrap="square" lIns="0" tIns="35560" rIns="0" bIns="0" rtlCol="0">
            <a:spAutoFit/>
          </a:bodyPr>
          <a:lstStyle/>
          <a:p>
            <a:pPr marL="12700">
              <a:lnSpc>
                <a:spcPct val="100000"/>
              </a:lnSpc>
              <a:spcBef>
                <a:spcPts val="280"/>
              </a:spcBef>
            </a:pPr>
            <a:r>
              <a:rPr sz="1300" b="1" spc="-90" dirty="0">
                <a:solidFill>
                  <a:srgbClr val="1F2937"/>
                </a:solidFill>
                <a:latin typeface="Montserrat" panose="00000500000000000000" pitchFamily="2" charset="0"/>
                <a:cs typeface="Roboto Medium"/>
              </a:rPr>
              <a:t>Concierge</a:t>
            </a:r>
            <a:r>
              <a:rPr sz="1300" b="1" spc="40"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Services</a:t>
            </a:r>
            <a:endParaRPr sz="1300" b="1" dirty="0">
              <a:latin typeface="Montserrat" panose="00000500000000000000" pitchFamily="2" charset="0"/>
              <a:cs typeface="Roboto Medium"/>
            </a:endParaRPr>
          </a:p>
          <a:p>
            <a:pPr marL="12700" marR="5080">
              <a:lnSpc>
                <a:spcPts val="1800"/>
              </a:lnSpc>
              <a:spcBef>
                <a:spcPts val="30"/>
              </a:spcBef>
            </a:pPr>
            <a:r>
              <a:rPr sz="1300" spc="-55" dirty="0">
                <a:solidFill>
                  <a:srgbClr val="374050"/>
                </a:solidFill>
                <a:latin typeface="Montserrat" panose="00000500000000000000" pitchFamily="2" charset="0"/>
                <a:cs typeface="Roboto" panose="02000000000000000000"/>
              </a:rPr>
              <a:t>Education,</a:t>
            </a:r>
            <a:r>
              <a:rPr sz="130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healthcare,</a:t>
            </a:r>
            <a:r>
              <a:rPr sz="130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real</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estate,</a:t>
            </a:r>
            <a:r>
              <a:rPr sz="130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philanthropy,</a:t>
            </a:r>
            <a:r>
              <a:rPr sz="130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35" dirty="0">
                <a:solidFill>
                  <a:srgbClr val="374050"/>
                </a:solidFill>
                <a:latin typeface="Montserrat" panose="00000500000000000000" pitchFamily="2" charset="0"/>
                <a:cs typeface="Roboto" panose="02000000000000000000"/>
              </a:rPr>
              <a:t>lifestyle </a:t>
            </a:r>
            <a:r>
              <a:rPr sz="1300" spc="-10" dirty="0">
                <a:solidFill>
                  <a:srgbClr val="374050"/>
                </a:solidFill>
                <a:latin typeface="Montserrat" panose="00000500000000000000" pitchFamily="2" charset="0"/>
                <a:cs typeface="Roboto" panose="02000000000000000000"/>
              </a:rPr>
              <a:t>management</a:t>
            </a:r>
            <a:endParaRPr sz="1300" dirty="0">
              <a:latin typeface="Montserrat" panose="00000500000000000000" pitchFamily="2" charset="0"/>
              <a:cs typeface="Roboto" panose="02000000000000000000"/>
            </a:endParaRPr>
          </a:p>
        </p:txBody>
      </p:sp>
      <p:pic>
        <p:nvPicPr>
          <p:cNvPr id="16" name="object 16"/>
          <p:cNvPicPr/>
          <p:nvPr/>
        </p:nvPicPr>
        <p:blipFill>
          <a:blip r:embed="rId8" cstate="print"/>
          <a:stretch>
            <a:fillRect/>
          </a:stretch>
        </p:blipFill>
        <p:spPr>
          <a:xfrm>
            <a:off x="6467475" y="2956702"/>
            <a:ext cx="190499" cy="190499"/>
          </a:xfrm>
          <a:prstGeom prst="rect">
            <a:avLst/>
          </a:prstGeom>
        </p:spPr>
      </p:pic>
      <p:sp>
        <p:nvSpPr>
          <p:cNvPr id="17" name="object 17"/>
          <p:cNvSpPr txBox="1"/>
          <p:nvPr/>
        </p:nvSpPr>
        <p:spPr>
          <a:xfrm>
            <a:off x="6764188" y="2873159"/>
            <a:ext cx="4552315" cy="661720"/>
          </a:xfrm>
          <a:prstGeom prst="rect">
            <a:avLst/>
          </a:prstGeom>
        </p:spPr>
        <p:txBody>
          <a:bodyPr vert="horz" wrap="square" lIns="0" tIns="35560" rIns="0" bIns="0" rtlCol="0">
            <a:spAutoFit/>
          </a:bodyPr>
          <a:lstStyle/>
          <a:p>
            <a:pPr marL="12700">
              <a:lnSpc>
                <a:spcPct val="100000"/>
              </a:lnSpc>
              <a:spcBef>
                <a:spcPts val="280"/>
              </a:spcBef>
            </a:pPr>
            <a:r>
              <a:rPr sz="1300" b="1" spc="-90" dirty="0">
                <a:solidFill>
                  <a:srgbClr val="1F2937"/>
                </a:solidFill>
                <a:latin typeface="Montserrat" panose="00000500000000000000" pitchFamily="2" charset="0"/>
                <a:cs typeface="Roboto Medium"/>
              </a:rPr>
              <a:t>Migration</a:t>
            </a:r>
            <a:r>
              <a:rPr sz="1300" b="1" spc="5" dirty="0">
                <a:solidFill>
                  <a:srgbClr val="1F2937"/>
                </a:solidFill>
                <a:latin typeface="Montserrat" panose="00000500000000000000" pitchFamily="2" charset="0"/>
                <a:cs typeface="Roboto Medium"/>
              </a:rPr>
              <a:t> </a:t>
            </a:r>
            <a:r>
              <a:rPr sz="1300" b="1" spc="-105" dirty="0">
                <a:solidFill>
                  <a:srgbClr val="1F2937"/>
                </a:solidFill>
                <a:latin typeface="Montserrat" panose="00000500000000000000" pitchFamily="2" charset="0"/>
                <a:cs typeface="Roboto Medium"/>
              </a:rPr>
              <a:t>&amp;</a:t>
            </a:r>
            <a:r>
              <a:rPr sz="1300" b="1" spc="10" dirty="0">
                <a:solidFill>
                  <a:srgbClr val="1F2937"/>
                </a:solidFill>
                <a:latin typeface="Montserrat" panose="00000500000000000000" pitchFamily="2" charset="0"/>
                <a:cs typeface="Roboto Medium"/>
              </a:rPr>
              <a:t> </a:t>
            </a:r>
            <a:r>
              <a:rPr sz="1300" b="1" spc="-75" dirty="0">
                <a:solidFill>
                  <a:srgbClr val="1F2937"/>
                </a:solidFill>
                <a:latin typeface="Montserrat" panose="00000500000000000000" pitchFamily="2" charset="0"/>
                <a:cs typeface="Roboto Medium"/>
              </a:rPr>
              <a:t>Identity</a:t>
            </a:r>
            <a:r>
              <a:rPr sz="1300" b="1" spc="5"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Planning</a:t>
            </a:r>
            <a:endParaRPr sz="1300" b="1" dirty="0">
              <a:latin typeface="Montserrat" panose="00000500000000000000" pitchFamily="2" charset="0"/>
              <a:cs typeface="Roboto Medium"/>
            </a:endParaRPr>
          </a:p>
          <a:p>
            <a:pPr marL="12700">
              <a:lnSpc>
                <a:spcPct val="100000"/>
              </a:lnSpc>
              <a:spcBef>
                <a:spcPts val="170"/>
              </a:spcBef>
            </a:pPr>
            <a:r>
              <a:rPr sz="1300" spc="-45" dirty="0">
                <a:solidFill>
                  <a:srgbClr val="374050"/>
                </a:solidFill>
                <a:latin typeface="Montserrat" panose="00000500000000000000" pitchFamily="2" charset="0"/>
                <a:cs typeface="Roboto" panose="02000000000000000000"/>
              </a:rPr>
              <a:t>International</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residence</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citizenship</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solutions</a:t>
            </a:r>
            <a:r>
              <a:rPr sz="1300" spc="-5"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for</a:t>
            </a:r>
            <a:r>
              <a:rPr sz="130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global</a:t>
            </a:r>
            <a:r>
              <a:rPr sz="1300" spc="-5" dirty="0">
                <a:solidFill>
                  <a:srgbClr val="374050"/>
                </a:solidFill>
                <a:latin typeface="Montserrat" panose="00000500000000000000" pitchFamily="2" charset="0"/>
                <a:cs typeface="Roboto" panose="02000000000000000000"/>
              </a:rPr>
              <a:t> </a:t>
            </a:r>
            <a:r>
              <a:rPr sz="1300" spc="-20" dirty="0">
                <a:solidFill>
                  <a:srgbClr val="374050"/>
                </a:solidFill>
                <a:latin typeface="Montserrat" panose="00000500000000000000" pitchFamily="2" charset="0"/>
                <a:cs typeface="Roboto" panose="02000000000000000000"/>
              </a:rPr>
              <a:t>mobility</a:t>
            </a:r>
            <a:endParaRPr sz="1300" dirty="0">
              <a:latin typeface="Montserrat" panose="00000500000000000000" pitchFamily="2" charset="0"/>
              <a:cs typeface="Roboto" panose="02000000000000000000"/>
            </a:endParaRPr>
          </a:p>
        </p:txBody>
      </p:sp>
      <p:pic>
        <p:nvPicPr>
          <p:cNvPr id="18" name="object 18"/>
          <p:cNvPicPr/>
          <p:nvPr/>
        </p:nvPicPr>
        <p:blipFill>
          <a:blip r:embed="rId9" cstate="print"/>
          <a:stretch>
            <a:fillRect/>
          </a:stretch>
        </p:blipFill>
        <p:spPr>
          <a:xfrm>
            <a:off x="6477000" y="1984249"/>
            <a:ext cx="190499" cy="190499"/>
          </a:xfrm>
          <a:prstGeom prst="rect">
            <a:avLst/>
          </a:prstGeom>
        </p:spPr>
      </p:pic>
      <p:sp>
        <p:nvSpPr>
          <p:cNvPr id="19" name="object 19"/>
          <p:cNvSpPr txBox="1"/>
          <p:nvPr/>
        </p:nvSpPr>
        <p:spPr>
          <a:xfrm>
            <a:off x="6773713" y="1900706"/>
            <a:ext cx="4150995" cy="681149"/>
          </a:xfrm>
          <a:prstGeom prst="rect">
            <a:avLst/>
          </a:prstGeom>
        </p:spPr>
        <p:txBody>
          <a:bodyPr vert="horz" wrap="square" lIns="0" tIns="35560" rIns="0" bIns="0" rtlCol="0">
            <a:spAutoFit/>
          </a:bodyPr>
          <a:lstStyle/>
          <a:p>
            <a:pPr marL="12700">
              <a:lnSpc>
                <a:spcPct val="100000"/>
              </a:lnSpc>
              <a:spcBef>
                <a:spcPts val="280"/>
              </a:spcBef>
            </a:pPr>
            <a:r>
              <a:rPr sz="1300" b="1" spc="-85" dirty="0">
                <a:solidFill>
                  <a:srgbClr val="1F2937"/>
                </a:solidFill>
                <a:latin typeface="Montserrat" panose="00000500000000000000" pitchFamily="2" charset="0"/>
                <a:cs typeface="Roboto Medium"/>
              </a:rPr>
              <a:t>Global</a:t>
            </a:r>
            <a:r>
              <a:rPr sz="1300" b="1" spc="-20" dirty="0">
                <a:solidFill>
                  <a:srgbClr val="1F2937"/>
                </a:solidFill>
                <a:latin typeface="Montserrat" panose="00000500000000000000" pitchFamily="2" charset="0"/>
                <a:cs typeface="Roboto Medium"/>
              </a:rPr>
              <a:t> </a:t>
            </a:r>
            <a:r>
              <a:rPr sz="1300" b="1" spc="-85" dirty="0">
                <a:solidFill>
                  <a:srgbClr val="1F2937"/>
                </a:solidFill>
                <a:latin typeface="Montserrat" panose="00000500000000000000" pitchFamily="2" charset="0"/>
                <a:cs typeface="Roboto Medium"/>
              </a:rPr>
              <a:t>Compliance</a:t>
            </a:r>
            <a:r>
              <a:rPr sz="1300" b="1" spc="-15" dirty="0">
                <a:solidFill>
                  <a:srgbClr val="1F2937"/>
                </a:solidFill>
                <a:latin typeface="Montserrat" panose="00000500000000000000" pitchFamily="2" charset="0"/>
                <a:cs typeface="Roboto Medium"/>
              </a:rPr>
              <a:t> </a:t>
            </a:r>
            <a:r>
              <a:rPr sz="1300" b="1" spc="-10" dirty="0">
                <a:solidFill>
                  <a:srgbClr val="1F2937"/>
                </a:solidFill>
                <a:latin typeface="Montserrat" panose="00000500000000000000" pitchFamily="2" charset="0"/>
                <a:cs typeface="Roboto Medium"/>
              </a:rPr>
              <a:t>Support</a:t>
            </a:r>
            <a:endParaRPr sz="1300" b="1" dirty="0">
              <a:latin typeface="Montserrat" panose="00000500000000000000" pitchFamily="2" charset="0"/>
              <a:cs typeface="Roboto Medium"/>
            </a:endParaRPr>
          </a:p>
          <a:p>
            <a:pPr marL="12700" marR="5080">
              <a:lnSpc>
                <a:spcPts val="1800"/>
              </a:lnSpc>
              <a:spcBef>
                <a:spcPts val="30"/>
              </a:spcBef>
            </a:pPr>
            <a:r>
              <a:rPr sz="1300" spc="-60" dirty="0">
                <a:solidFill>
                  <a:srgbClr val="374050"/>
                </a:solidFill>
                <a:latin typeface="Montserrat" panose="00000500000000000000" pitchFamily="2" charset="0"/>
                <a:cs typeface="Roboto" panose="02000000000000000000"/>
              </a:rPr>
              <a:t>Ensuring</a:t>
            </a:r>
            <a:r>
              <a:rPr sz="1300" spc="-1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adherence</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to</a:t>
            </a:r>
            <a:r>
              <a:rPr sz="1300" spc="-10"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international</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standards</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10"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regulatory </a:t>
            </a:r>
            <a:r>
              <a:rPr sz="1300" spc="-10" dirty="0">
                <a:solidFill>
                  <a:srgbClr val="374050"/>
                </a:solidFill>
                <a:latin typeface="Montserrat" panose="00000500000000000000" pitchFamily="2" charset="0"/>
                <a:cs typeface="Roboto" panose="02000000000000000000"/>
              </a:rPr>
              <a:t>requirements</a:t>
            </a:r>
            <a:endParaRPr sz="1300" dirty="0">
              <a:latin typeface="Montserrat" panose="00000500000000000000" pitchFamily="2" charset="0"/>
              <a:cs typeface="Roboto" panose="02000000000000000000"/>
            </a:endParaRPr>
          </a:p>
        </p:txBody>
      </p:sp>
      <p:sp>
        <p:nvSpPr>
          <p:cNvPr id="20" name="object 4"/>
          <p:cNvSpPr txBox="1"/>
          <p:nvPr/>
        </p:nvSpPr>
        <p:spPr>
          <a:xfrm>
            <a:off x="710563" y="504094"/>
            <a:ext cx="6976112" cy="888064"/>
          </a:xfrm>
          <a:prstGeom prst="rect">
            <a:avLst/>
          </a:prstGeom>
        </p:spPr>
        <p:txBody>
          <a:bodyPr vert="horz" wrap="square" lIns="0" tIns="155575" rIns="0" bIns="0" rtlCol="0">
            <a:spAutoFit/>
          </a:bodyPr>
          <a:lstStyle/>
          <a:p>
            <a:pPr marL="12700">
              <a:lnSpc>
                <a:spcPct val="100000"/>
              </a:lnSpc>
              <a:spcBef>
                <a:spcPts val="1225"/>
              </a:spcBef>
            </a:pPr>
            <a:r>
              <a:rPr sz="2800" b="1" spc="-204" dirty="0">
                <a:solidFill>
                  <a:srgbClr val="333333"/>
                </a:solidFill>
                <a:latin typeface="Montserrat SemiBold" panose="00000700000000000000"/>
                <a:cs typeface="Montserrat SemiBold" panose="00000700000000000000"/>
              </a:rPr>
              <a:t>River</a:t>
            </a:r>
            <a:r>
              <a:rPr sz="2800" b="1" spc="-150" dirty="0">
                <a:solidFill>
                  <a:srgbClr val="333333"/>
                </a:solidFill>
                <a:latin typeface="Montserrat SemiBold" panose="00000700000000000000"/>
                <a:cs typeface="Montserrat SemiBold" panose="00000700000000000000"/>
              </a:rPr>
              <a:t> </a:t>
            </a:r>
            <a:r>
              <a:rPr sz="2800" b="1" spc="-215" dirty="0">
                <a:solidFill>
                  <a:srgbClr val="333333"/>
                </a:solidFill>
                <a:latin typeface="Montserrat SemiBold" panose="00000700000000000000"/>
                <a:cs typeface="Montserrat SemiBold" panose="00000700000000000000"/>
              </a:rPr>
              <a:t>Delta</a:t>
            </a:r>
            <a:r>
              <a:rPr sz="2800" b="1" spc="-145" dirty="0">
                <a:solidFill>
                  <a:srgbClr val="333333"/>
                </a:solidFill>
                <a:latin typeface="Montserrat SemiBold" panose="00000700000000000000"/>
                <a:cs typeface="Montserrat SemiBold" panose="00000700000000000000"/>
              </a:rPr>
              <a:t> </a:t>
            </a:r>
            <a:r>
              <a:rPr sz="2800" b="1" spc="-260" dirty="0">
                <a:solidFill>
                  <a:srgbClr val="333333"/>
                </a:solidFill>
                <a:latin typeface="Montserrat SemiBold" panose="00000700000000000000"/>
                <a:cs typeface="Montserrat SemiBold" panose="00000700000000000000"/>
              </a:rPr>
              <a:t>Wealth</a:t>
            </a:r>
            <a:r>
              <a:rPr sz="2800" b="1" spc="-150" dirty="0">
                <a:solidFill>
                  <a:srgbClr val="333333"/>
                </a:solidFill>
                <a:latin typeface="Montserrat SemiBold" panose="00000700000000000000"/>
                <a:cs typeface="Montserrat SemiBold" panose="00000700000000000000"/>
              </a:rPr>
              <a:t> </a:t>
            </a:r>
            <a:r>
              <a:rPr sz="2800" b="1" spc="-265" dirty="0">
                <a:solidFill>
                  <a:srgbClr val="333333"/>
                </a:solidFill>
                <a:latin typeface="Montserrat SemiBold" panose="00000700000000000000"/>
                <a:cs typeface="Montserrat SemiBold" panose="00000700000000000000"/>
              </a:rPr>
              <a:t>Management</a:t>
            </a:r>
            <a:endParaRPr sz="2800" b="1" dirty="0">
              <a:latin typeface="Montserrat SemiBold" panose="00000700000000000000"/>
              <a:cs typeface="Montserrat SemiBold" panose="00000700000000000000"/>
            </a:endParaRPr>
          </a:p>
          <a:p>
            <a:pPr marL="12700">
              <a:lnSpc>
                <a:spcPct val="100000"/>
              </a:lnSpc>
              <a:spcBef>
                <a:spcPts val="560"/>
              </a:spcBef>
            </a:pPr>
            <a:r>
              <a:rPr lang="en-US" altLang="zh-TW" sz="1450" spc="-70" dirty="0">
                <a:solidFill>
                  <a:srgbClr val="C7B187"/>
                </a:solidFill>
                <a:latin typeface="Montserrat" panose="00000500000000000000"/>
                <a:cs typeface="Montserrat" panose="00000500000000000000"/>
              </a:rPr>
              <a:t>Our </a:t>
            </a:r>
            <a:r>
              <a:rPr lang="en-US" altLang="zh-TW" sz="1450" spc="-70" dirty="0">
                <a:solidFill>
                  <a:srgbClr val="C7B187"/>
                </a:solidFill>
                <a:latin typeface="Montserrat" panose="00000500000000000000" pitchFamily="2" charset="0"/>
                <a:cs typeface="Montserrat" panose="00000500000000000000"/>
              </a:rPr>
              <a:t>services dedicated to providing the highest level of client satisfaction</a:t>
            </a:r>
            <a:endParaRPr sz="1450" dirty="0">
              <a:latin typeface="Montserrat" panose="00000500000000000000" pitchFamily="2" charset="0"/>
              <a:cs typeface="Montserrat" panose="000005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p:cNvSpPr txBox="1"/>
          <p:nvPr/>
        </p:nvSpPr>
        <p:spPr>
          <a:xfrm>
            <a:off x="710564" y="504094"/>
            <a:ext cx="5537836" cy="880369"/>
          </a:xfrm>
          <a:prstGeom prst="rect">
            <a:avLst/>
          </a:prstGeom>
        </p:spPr>
        <p:txBody>
          <a:bodyPr vert="horz" wrap="square" lIns="0" tIns="155575" rIns="0" bIns="0" rtlCol="0">
            <a:spAutoFit/>
          </a:bodyPr>
          <a:lstStyle/>
          <a:p>
            <a:pPr marL="12700">
              <a:lnSpc>
                <a:spcPct val="100000"/>
              </a:lnSpc>
              <a:spcBef>
                <a:spcPts val="1225"/>
              </a:spcBef>
            </a:pPr>
            <a:r>
              <a:rPr sz="2800" b="1" spc="-204" dirty="0">
                <a:solidFill>
                  <a:srgbClr val="333333"/>
                </a:solidFill>
                <a:latin typeface="Montserrat SemiBold" panose="00000700000000000000"/>
                <a:cs typeface="Montserrat SemiBold" panose="00000700000000000000"/>
              </a:rPr>
              <a:t>River</a:t>
            </a:r>
            <a:r>
              <a:rPr sz="2800" b="1" spc="-150" dirty="0">
                <a:solidFill>
                  <a:srgbClr val="333333"/>
                </a:solidFill>
                <a:latin typeface="Montserrat SemiBold" panose="00000700000000000000"/>
                <a:cs typeface="Montserrat SemiBold" panose="00000700000000000000"/>
              </a:rPr>
              <a:t> </a:t>
            </a:r>
            <a:r>
              <a:rPr sz="2800" b="1" spc="-215" dirty="0">
                <a:solidFill>
                  <a:srgbClr val="333333"/>
                </a:solidFill>
                <a:latin typeface="Montserrat SemiBold" panose="00000700000000000000"/>
                <a:cs typeface="Montserrat SemiBold" panose="00000700000000000000"/>
              </a:rPr>
              <a:t>Delta</a:t>
            </a:r>
            <a:r>
              <a:rPr sz="2800" b="1" spc="-145" dirty="0">
                <a:solidFill>
                  <a:srgbClr val="333333"/>
                </a:solidFill>
                <a:latin typeface="Montserrat SemiBold" panose="00000700000000000000"/>
                <a:cs typeface="Montserrat SemiBold" panose="00000700000000000000"/>
              </a:rPr>
              <a:t> </a:t>
            </a:r>
            <a:r>
              <a:rPr sz="2800" b="1" spc="-260" dirty="0">
                <a:solidFill>
                  <a:srgbClr val="333333"/>
                </a:solidFill>
                <a:latin typeface="Montserrat SemiBold" panose="00000700000000000000"/>
                <a:cs typeface="Montserrat SemiBold" panose="00000700000000000000"/>
              </a:rPr>
              <a:t>Wealth</a:t>
            </a:r>
            <a:r>
              <a:rPr sz="2800" b="1" spc="-150" dirty="0">
                <a:solidFill>
                  <a:srgbClr val="333333"/>
                </a:solidFill>
                <a:latin typeface="Montserrat SemiBold" panose="00000700000000000000"/>
                <a:cs typeface="Montserrat SemiBold" panose="00000700000000000000"/>
              </a:rPr>
              <a:t> </a:t>
            </a:r>
            <a:r>
              <a:rPr sz="2800" b="1" spc="-265" dirty="0">
                <a:solidFill>
                  <a:srgbClr val="333333"/>
                </a:solidFill>
                <a:latin typeface="Montserrat SemiBold" panose="00000700000000000000"/>
                <a:cs typeface="Montserrat SemiBold" panose="00000700000000000000"/>
              </a:rPr>
              <a:t>Management</a:t>
            </a:r>
            <a:endParaRPr sz="2800" b="1" dirty="0">
              <a:latin typeface="Montserrat SemiBold" panose="00000700000000000000"/>
              <a:cs typeface="Montserrat SemiBold" panose="00000700000000000000"/>
            </a:endParaRPr>
          </a:p>
          <a:p>
            <a:pPr marL="12700">
              <a:lnSpc>
                <a:spcPct val="100000"/>
              </a:lnSpc>
              <a:spcBef>
                <a:spcPts val="560"/>
              </a:spcBef>
            </a:pPr>
            <a:r>
              <a:rPr lang="en-US" sz="1450" spc="-70" dirty="0">
                <a:solidFill>
                  <a:srgbClr val="C7B187"/>
                </a:solidFill>
                <a:latin typeface="Montserrat" panose="00000500000000000000"/>
                <a:cs typeface="Montserrat" panose="00000500000000000000"/>
              </a:rPr>
              <a:t>Investment Solutions</a:t>
            </a:r>
            <a:endParaRPr sz="1450" dirty="0">
              <a:latin typeface="Montserrat" panose="00000500000000000000"/>
              <a:cs typeface="Montserrat" panose="00000500000000000000"/>
            </a:endParaRPr>
          </a:p>
        </p:txBody>
      </p:sp>
      <p:sp>
        <p:nvSpPr>
          <p:cNvPr id="6" name="object 4"/>
          <p:cNvSpPr txBox="1"/>
          <p:nvPr/>
        </p:nvSpPr>
        <p:spPr>
          <a:xfrm>
            <a:off x="6757846" y="1851725"/>
            <a:ext cx="4554220" cy="911788"/>
          </a:xfrm>
          <a:prstGeom prst="rect">
            <a:avLst/>
          </a:prstGeom>
        </p:spPr>
        <p:txBody>
          <a:bodyPr vert="horz" wrap="square" lIns="0" tIns="153670" rIns="0" bIns="0" rtlCol="0">
            <a:spAutoFit/>
          </a:bodyPr>
          <a:lstStyle/>
          <a:p>
            <a:pPr marL="340995">
              <a:lnSpc>
                <a:spcPct val="100000"/>
              </a:lnSpc>
              <a:spcBef>
                <a:spcPts val="1210"/>
              </a:spcBef>
            </a:pPr>
            <a:r>
              <a:rPr lang="en-US" sz="1500" b="1" spc="-125" dirty="0">
                <a:solidFill>
                  <a:srgbClr val="1F2937"/>
                </a:solidFill>
                <a:latin typeface="Montserrat" panose="00000500000000000000" pitchFamily="2" charset="0"/>
                <a:cs typeface="Roboto Medium"/>
              </a:rPr>
              <a:t>PE / VC</a:t>
            </a:r>
            <a:endParaRPr sz="1500" b="1" dirty="0">
              <a:latin typeface="Montserrat" panose="00000500000000000000" pitchFamily="2" charset="0"/>
              <a:cs typeface="Roboto Medium"/>
            </a:endParaRPr>
          </a:p>
          <a:p>
            <a:pPr marL="12700" marR="5080">
              <a:spcBef>
                <a:spcPts val="535"/>
              </a:spcBef>
            </a:pPr>
            <a:r>
              <a:rPr lang="zh-TW" altLang="en-US" sz="1500" spc="-85" dirty="0">
                <a:solidFill>
                  <a:srgbClr val="374050"/>
                </a:solidFill>
                <a:latin typeface="Montserrat" panose="00000500000000000000" pitchFamily="2" charset="0"/>
                <a:cs typeface="Roboto" panose="02000000000000000000"/>
              </a:rPr>
              <a:t> </a:t>
            </a:r>
            <a:r>
              <a:rPr lang="en-US" sz="1500" dirty="0">
                <a:latin typeface="Montserrat" panose="00000500000000000000" pitchFamily="2" charset="0"/>
              </a:rPr>
              <a:t>Entrepreneurial capital strategies for growth and long-term value creation.</a:t>
            </a:r>
            <a:endParaRPr lang="en-US" sz="1500" dirty="0">
              <a:latin typeface="Montserrat" panose="00000500000000000000" pitchFamily="2" charset="0"/>
              <a:cs typeface="Roboto" panose="02000000000000000000"/>
            </a:endParaRPr>
          </a:p>
        </p:txBody>
      </p:sp>
      <p:sp>
        <p:nvSpPr>
          <p:cNvPr id="8" name="object 6"/>
          <p:cNvSpPr txBox="1"/>
          <p:nvPr/>
        </p:nvSpPr>
        <p:spPr>
          <a:xfrm>
            <a:off x="7012481" y="3061878"/>
            <a:ext cx="4309110" cy="647613"/>
          </a:xfrm>
          <a:prstGeom prst="rect">
            <a:avLst/>
          </a:prstGeom>
        </p:spPr>
        <p:txBody>
          <a:bodyPr vert="horz" wrap="square" lIns="0" tIns="46990" rIns="0" bIns="0" rtlCol="0">
            <a:spAutoFit/>
          </a:bodyPr>
          <a:lstStyle/>
          <a:p>
            <a:pPr marL="12700">
              <a:lnSpc>
                <a:spcPct val="100000"/>
              </a:lnSpc>
            </a:pPr>
            <a:r>
              <a:rPr lang="en-US" sz="1300" dirty="0">
                <a:latin typeface="Montserrat" panose="00000500000000000000" pitchFamily="2" charset="0"/>
              </a:rPr>
              <a:t>Value-Driven Expertise</a:t>
            </a:r>
          </a:p>
          <a:p>
            <a:pPr marL="12700">
              <a:lnSpc>
                <a:spcPct val="100000"/>
              </a:lnSpc>
            </a:pPr>
            <a:r>
              <a:rPr lang="en-US" sz="1300" dirty="0">
                <a:latin typeface="Montserrat" panose="00000500000000000000" pitchFamily="2" charset="0"/>
              </a:rPr>
              <a:t>Focused on identifying, funding, and scaling businesses to deliver lasting value</a:t>
            </a:r>
            <a:endParaRPr sz="1300" dirty="0">
              <a:latin typeface="Montserrat" panose="00000500000000000000" pitchFamily="2" charset="0"/>
              <a:cs typeface="Roboto" panose="02000000000000000000"/>
            </a:endParaRPr>
          </a:p>
        </p:txBody>
      </p:sp>
      <p:pic>
        <p:nvPicPr>
          <p:cNvPr id="9" name="object 7"/>
          <p:cNvPicPr/>
          <p:nvPr/>
        </p:nvPicPr>
        <p:blipFill>
          <a:blip r:embed="rId2" cstate="print"/>
          <a:stretch>
            <a:fillRect/>
          </a:stretch>
        </p:blipFill>
        <p:spPr>
          <a:xfrm>
            <a:off x="6651126" y="3166503"/>
            <a:ext cx="190206" cy="190499"/>
          </a:xfrm>
          <a:prstGeom prst="rect">
            <a:avLst/>
          </a:prstGeom>
        </p:spPr>
      </p:pic>
      <p:sp>
        <p:nvSpPr>
          <p:cNvPr id="10" name="object 8"/>
          <p:cNvSpPr txBox="1"/>
          <p:nvPr/>
        </p:nvSpPr>
        <p:spPr>
          <a:xfrm>
            <a:off x="7012481" y="4000886"/>
            <a:ext cx="3837304" cy="647613"/>
          </a:xfrm>
          <a:prstGeom prst="rect">
            <a:avLst/>
          </a:prstGeom>
        </p:spPr>
        <p:txBody>
          <a:bodyPr vert="horz" wrap="square" lIns="0" tIns="46990" rIns="0" bIns="0" rtlCol="0">
            <a:spAutoFit/>
          </a:bodyPr>
          <a:lstStyle/>
          <a:p>
            <a:pPr marL="12700">
              <a:lnSpc>
                <a:spcPct val="100000"/>
              </a:lnSpc>
            </a:pPr>
            <a:r>
              <a:rPr lang="en-US" sz="1300" dirty="0">
                <a:latin typeface="Montserrat" panose="00000500000000000000" pitchFamily="2" charset="0"/>
              </a:rPr>
              <a:t>Partnership Approach</a:t>
            </a:r>
          </a:p>
          <a:p>
            <a:pPr marL="12700">
              <a:lnSpc>
                <a:spcPct val="100000"/>
              </a:lnSpc>
            </a:pPr>
            <a:r>
              <a:rPr lang="en-US" sz="1300" dirty="0">
                <a:latin typeface="Montserrat" panose="00000500000000000000" pitchFamily="2" charset="0"/>
              </a:rPr>
              <a:t>Active collaboration with founders and teams to drive sustainable growth</a:t>
            </a:r>
            <a:endParaRPr sz="1300" dirty="0">
              <a:latin typeface="Montserrat" panose="00000500000000000000" pitchFamily="2" charset="0"/>
              <a:cs typeface="Roboto" panose="02000000000000000000"/>
            </a:endParaRPr>
          </a:p>
        </p:txBody>
      </p:sp>
      <p:pic>
        <p:nvPicPr>
          <p:cNvPr id="11" name="object 9"/>
          <p:cNvPicPr/>
          <p:nvPr/>
        </p:nvPicPr>
        <p:blipFill>
          <a:blip r:embed="rId3" cstate="print"/>
          <a:stretch>
            <a:fillRect/>
          </a:stretch>
        </p:blipFill>
        <p:spPr>
          <a:xfrm>
            <a:off x="6654550" y="4134491"/>
            <a:ext cx="178593" cy="190202"/>
          </a:xfrm>
          <a:prstGeom prst="rect">
            <a:avLst/>
          </a:prstGeom>
        </p:spPr>
      </p:pic>
      <p:sp>
        <p:nvSpPr>
          <p:cNvPr id="12" name="object 10"/>
          <p:cNvSpPr txBox="1"/>
          <p:nvPr/>
        </p:nvSpPr>
        <p:spPr>
          <a:xfrm>
            <a:off x="7022335" y="5000988"/>
            <a:ext cx="4019717" cy="647613"/>
          </a:xfrm>
          <a:prstGeom prst="rect">
            <a:avLst/>
          </a:prstGeom>
        </p:spPr>
        <p:txBody>
          <a:bodyPr vert="horz" wrap="square" lIns="0" tIns="46990" rIns="0" bIns="0" rtlCol="0">
            <a:spAutoFit/>
          </a:bodyPr>
          <a:lstStyle/>
          <a:p>
            <a:pPr marL="12700">
              <a:lnSpc>
                <a:spcPct val="100000"/>
              </a:lnSpc>
            </a:pPr>
            <a:r>
              <a:rPr lang="en-US" sz="1300" dirty="0">
                <a:latin typeface="Montserrat" panose="00000500000000000000" pitchFamily="2" charset="0"/>
              </a:rPr>
              <a:t>Growth Builders</a:t>
            </a:r>
          </a:p>
          <a:p>
            <a:pPr marL="12700">
              <a:lnSpc>
                <a:spcPct val="100000"/>
              </a:lnSpc>
            </a:pPr>
            <a:r>
              <a:rPr lang="en-US" sz="1300" dirty="0">
                <a:latin typeface="Montserrat" panose="00000500000000000000" pitchFamily="2" charset="0"/>
              </a:rPr>
              <a:t>Supporting companies through capital, strategy, and networks to accelerate expansion</a:t>
            </a:r>
            <a:endParaRPr sz="1300" dirty="0">
              <a:latin typeface="Montserrat" panose="00000500000000000000" pitchFamily="2" charset="0"/>
              <a:cs typeface="Roboto" panose="02000000000000000000"/>
            </a:endParaRPr>
          </a:p>
        </p:txBody>
      </p:sp>
      <p:sp>
        <p:nvSpPr>
          <p:cNvPr id="13" name="object 11"/>
          <p:cNvSpPr/>
          <p:nvPr/>
        </p:nvSpPr>
        <p:spPr>
          <a:xfrm>
            <a:off x="6104086" y="1931098"/>
            <a:ext cx="9525" cy="3924300"/>
          </a:xfrm>
          <a:custGeom>
            <a:avLst/>
            <a:gdLst/>
            <a:ahLst/>
            <a:cxnLst/>
            <a:rect l="l" t="t" r="r" b="b"/>
            <a:pathLst>
              <a:path w="9525" h="3924300">
                <a:moveTo>
                  <a:pt x="9524" y="3924299"/>
                </a:moveTo>
                <a:lnTo>
                  <a:pt x="0" y="3924299"/>
                </a:lnTo>
                <a:lnTo>
                  <a:pt x="0" y="0"/>
                </a:lnTo>
                <a:lnTo>
                  <a:pt x="9524" y="0"/>
                </a:lnTo>
                <a:lnTo>
                  <a:pt x="9524" y="3924299"/>
                </a:lnTo>
                <a:close/>
              </a:path>
            </a:pathLst>
          </a:custGeom>
          <a:solidFill>
            <a:srgbClr val="E4D5B6"/>
          </a:solidFill>
        </p:spPr>
        <p:txBody>
          <a:bodyPr wrap="square" lIns="0" tIns="0" rIns="0" bIns="0" rtlCol="0"/>
          <a:lstStyle/>
          <a:p>
            <a:endParaRPr sz="1300">
              <a:latin typeface="Montserrat" panose="00000500000000000000" pitchFamily="2" charset="0"/>
            </a:endParaRPr>
          </a:p>
        </p:txBody>
      </p:sp>
      <p:pic>
        <p:nvPicPr>
          <p:cNvPr id="14" name="object 12"/>
          <p:cNvPicPr/>
          <p:nvPr/>
        </p:nvPicPr>
        <p:blipFill>
          <a:blip r:embed="rId4" cstate="print"/>
          <a:stretch>
            <a:fillRect/>
          </a:stretch>
        </p:blipFill>
        <p:spPr>
          <a:xfrm>
            <a:off x="1090212" y="1983922"/>
            <a:ext cx="235006" cy="226314"/>
          </a:xfrm>
          <a:prstGeom prst="rect">
            <a:avLst/>
          </a:prstGeom>
        </p:spPr>
      </p:pic>
      <p:sp>
        <p:nvSpPr>
          <p:cNvPr id="15" name="object 13"/>
          <p:cNvSpPr txBox="1"/>
          <p:nvPr/>
        </p:nvSpPr>
        <p:spPr>
          <a:xfrm>
            <a:off x="1149948" y="1837256"/>
            <a:ext cx="4640113" cy="950260"/>
          </a:xfrm>
          <a:prstGeom prst="rect">
            <a:avLst/>
          </a:prstGeom>
        </p:spPr>
        <p:txBody>
          <a:bodyPr vert="horz" wrap="square" lIns="0" tIns="153670" rIns="0" bIns="0" rtlCol="0">
            <a:spAutoFit/>
          </a:bodyPr>
          <a:lstStyle/>
          <a:p>
            <a:pPr marL="316865">
              <a:lnSpc>
                <a:spcPct val="100000"/>
              </a:lnSpc>
              <a:spcBef>
                <a:spcPts val="1210"/>
              </a:spcBef>
            </a:pPr>
            <a:r>
              <a:rPr sz="1500" b="1" spc="-110" dirty="0">
                <a:solidFill>
                  <a:srgbClr val="1F2937"/>
                </a:solidFill>
                <a:latin typeface="Montserrat" panose="00000500000000000000" pitchFamily="2" charset="0"/>
                <a:cs typeface="Roboto Medium"/>
              </a:rPr>
              <a:t>Fixed</a:t>
            </a:r>
            <a:r>
              <a:rPr sz="1500" b="1" spc="-15" dirty="0">
                <a:solidFill>
                  <a:srgbClr val="1F2937"/>
                </a:solidFill>
                <a:latin typeface="Montserrat" panose="00000500000000000000" pitchFamily="2" charset="0"/>
                <a:cs typeface="Roboto Medium"/>
              </a:rPr>
              <a:t> </a:t>
            </a:r>
            <a:r>
              <a:rPr sz="1500" b="1" spc="-10" dirty="0">
                <a:solidFill>
                  <a:srgbClr val="1F2937"/>
                </a:solidFill>
                <a:latin typeface="Montserrat" panose="00000500000000000000" pitchFamily="2" charset="0"/>
                <a:cs typeface="Roboto Medium"/>
              </a:rPr>
              <a:t>Income</a:t>
            </a:r>
            <a:endParaRPr sz="1500" b="1" dirty="0">
              <a:latin typeface="Montserrat" panose="00000500000000000000" pitchFamily="2" charset="0"/>
              <a:cs typeface="Roboto Medium"/>
            </a:endParaRPr>
          </a:p>
          <a:p>
            <a:pPr marL="12700">
              <a:lnSpc>
                <a:spcPct val="100000"/>
              </a:lnSpc>
              <a:spcBef>
                <a:spcPts val="775"/>
              </a:spcBef>
            </a:pPr>
            <a:r>
              <a:rPr sz="1500" spc="-50" dirty="0">
                <a:solidFill>
                  <a:srgbClr val="374050"/>
                </a:solidFill>
                <a:latin typeface="Montserrat" panose="00000500000000000000" pitchFamily="2" charset="0"/>
                <a:cs typeface="Roboto" panose="02000000000000000000"/>
              </a:rPr>
              <a:t>Disciplined</a:t>
            </a:r>
            <a:r>
              <a:rPr sz="1500" spc="10" dirty="0">
                <a:solidFill>
                  <a:srgbClr val="374050"/>
                </a:solidFill>
                <a:latin typeface="Montserrat" panose="00000500000000000000" pitchFamily="2" charset="0"/>
                <a:cs typeface="Roboto" panose="02000000000000000000"/>
              </a:rPr>
              <a:t> </a:t>
            </a:r>
            <a:r>
              <a:rPr sz="1500" spc="-50" dirty="0">
                <a:solidFill>
                  <a:srgbClr val="374050"/>
                </a:solidFill>
                <a:latin typeface="Montserrat" panose="00000500000000000000" pitchFamily="2" charset="0"/>
                <a:cs typeface="Roboto" panose="02000000000000000000"/>
              </a:rPr>
              <a:t>strategies</a:t>
            </a:r>
            <a:r>
              <a:rPr sz="1500" spc="10" dirty="0">
                <a:solidFill>
                  <a:srgbClr val="374050"/>
                </a:solidFill>
                <a:latin typeface="Montserrat" panose="00000500000000000000" pitchFamily="2" charset="0"/>
                <a:cs typeface="Roboto" panose="02000000000000000000"/>
              </a:rPr>
              <a:t> </a:t>
            </a:r>
            <a:r>
              <a:rPr sz="1500" spc="-40" dirty="0">
                <a:solidFill>
                  <a:srgbClr val="374050"/>
                </a:solidFill>
                <a:latin typeface="Montserrat" panose="00000500000000000000" pitchFamily="2" charset="0"/>
                <a:cs typeface="Roboto" panose="02000000000000000000"/>
              </a:rPr>
              <a:t>for</a:t>
            </a:r>
            <a:r>
              <a:rPr sz="1500" spc="10" dirty="0">
                <a:solidFill>
                  <a:srgbClr val="374050"/>
                </a:solidFill>
                <a:latin typeface="Montserrat" panose="00000500000000000000" pitchFamily="2" charset="0"/>
                <a:cs typeface="Roboto" panose="02000000000000000000"/>
              </a:rPr>
              <a:t> </a:t>
            </a:r>
            <a:r>
              <a:rPr sz="1500" spc="-55" dirty="0">
                <a:solidFill>
                  <a:srgbClr val="374050"/>
                </a:solidFill>
                <a:latin typeface="Montserrat" panose="00000500000000000000" pitchFamily="2" charset="0"/>
                <a:cs typeface="Roboto" panose="02000000000000000000"/>
              </a:rPr>
              <a:t>stable</a:t>
            </a:r>
            <a:r>
              <a:rPr sz="1500" spc="10" dirty="0">
                <a:solidFill>
                  <a:srgbClr val="374050"/>
                </a:solidFill>
                <a:latin typeface="Montserrat" panose="00000500000000000000" pitchFamily="2" charset="0"/>
                <a:cs typeface="Roboto" panose="02000000000000000000"/>
              </a:rPr>
              <a:t> </a:t>
            </a:r>
            <a:r>
              <a:rPr sz="1500" spc="-55" dirty="0">
                <a:solidFill>
                  <a:srgbClr val="374050"/>
                </a:solidFill>
                <a:latin typeface="Montserrat" panose="00000500000000000000" pitchFamily="2" charset="0"/>
                <a:cs typeface="Roboto" panose="02000000000000000000"/>
              </a:rPr>
              <a:t>returns</a:t>
            </a:r>
            <a:r>
              <a:rPr sz="1500" spc="15" dirty="0">
                <a:solidFill>
                  <a:srgbClr val="374050"/>
                </a:solidFill>
                <a:latin typeface="Montserrat" panose="00000500000000000000" pitchFamily="2" charset="0"/>
                <a:cs typeface="Roboto" panose="02000000000000000000"/>
              </a:rPr>
              <a:t> </a:t>
            </a:r>
            <a:r>
              <a:rPr sz="1500" spc="-65" dirty="0">
                <a:solidFill>
                  <a:srgbClr val="374050"/>
                </a:solidFill>
                <a:latin typeface="Montserrat" panose="00000500000000000000" pitchFamily="2" charset="0"/>
                <a:cs typeface="Roboto" panose="02000000000000000000"/>
              </a:rPr>
              <a:t>across</a:t>
            </a:r>
            <a:r>
              <a:rPr sz="1500" spc="10" dirty="0">
                <a:solidFill>
                  <a:srgbClr val="374050"/>
                </a:solidFill>
                <a:latin typeface="Montserrat" panose="00000500000000000000" pitchFamily="2" charset="0"/>
                <a:cs typeface="Roboto" panose="02000000000000000000"/>
              </a:rPr>
              <a:t> </a:t>
            </a:r>
            <a:r>
              <a:rPr sz="1500" spc="-65" dirty="0">
                <a:solidFill>
                  <a:srgbClr val="374050"/>
                </a:solidFill>
                <a:latin typeface="Montserrat" panose="00000500000000000000" pitchFamily="2" charset="0"/>
                <a:cs typeface="Roboto" panose="02000000000000000000"/>
              </a:rPr>
              <a:t>market</a:t>
            </a:r>
            <a:r>
              <a:rPr sz="1500" spc="10" dirty="0">
                <a:solidFill>
                  <a:srgbClr val="374050"/>
                </a:solidFill>
                <a:latin typeface="Montserrat" panose="00000500000000000000" pitchFamily="2" charset="0"/>
                <a:cs typeface="Roboto" panose="02000000000000000000"/>
              </a:rPr>
              <a:t> </a:t>
            </a:r>
            <a:r>
              <a:rPr sz="1500" spc="-25" dirty="0">
                <a:solidFill>
                  <a:srgbClr val="374050"/>
                </a:solidFill>
                <a:latin typeface="Montserrat" panose="00000500000000000000" pitchFamily="2" charset="0"/>
                <a:cs typeface="Roboto" panose="02000000000000000000"/>
              </a:rPr>
              <a:t>cycles.</a:t>
            </a:r>
            <a:endParaRPr sz="1500" dirty="0">
              <a:latin typeface="Montserrat" panose="00000500000000000000" pitchFamily="2" charset="0"/>
              <a:cs typeface="Roboto" panose="02000000000000000000"/>
            </a:endParaRPr>
          </a:p>
        </p:txBody>
      </p:sp>
      <p:pic>
        <p:nvPicPr>
          <p:cNvPr id="16" name="object 14"/>
          <p:cNvPicPr/>
          <p:nvPr/>
        </p:nvPicPr>
        <p:blipFill>
          <a:blip r:embed="rId5" cstate="print"/>
          <a:stretch>
            <a:fillRect/>
          </a:stretch>
        </p:blipFill>
        <p:spPr>
          <a:xfrm>
            <a:off x="1066605" y="3168517"/>
            <a:ext cx="166687" cy="190499"/>
          </a:xfrm>
          <a:prstGeom prst="rect">
            <a:avLst/>
          </a:prstGeom>
        </p:spPr>
      </p:pic>
      <p:sp>
        <p:nvSpPr>
          <p:cNvPr id="17" name="object 15"/>
          <p:cNvSpPr txBox="1"/>
          <p:nvPr/>
        </p:nvSpPr>
        <p:spPr>
          <a:xfrm>
            <a:off x="1339506" y="3083209"/>
            <a:ext cx="4546600" cy="691343"/>
          </a:xfrm>
          <a:prstGeom prst="rect">
            <a:avLst/>
          </a:prstGeom>
        </p:spPr>
        <p:txBody>
          <a:bodyPr vert="horz" wrap="square" lIns="0" tIns="46990" rIns="0" bIns="0" rtlCol="0">
            <a:spAutoFit/>
          </a:bodyPr>
          <a:lstStyle/>
          <a:p>
            <a:pPr marL="12700">
              <a:lnSpc>
                <a:spcPct val="100000"/>
              </a:lnSpc>
              <a:spcBef>
                <a:spcPts val="370"/>
              </a:spcBef>
            </a:pPr>
            <a:r>
              <a:rPr sz="1300" b="0" spc="-85" dirty="0">
                <a:solidFill>
                  <a:srgbClr val="1F2937"/>
                </a:solidFill>
                <a:latin typeface="Montserrat" panose="00000500000000000000" pitchFamily="2" charset="0"/>
                <a:cs typeface="Roboto Medium"/>
              </a:rPr>
              <a:t>Experienced</a:t>
            </a:r>
            <a:r>
              <a:rPr sz="1300" b="0" spc="-20" dirty="0">
                <a:solidFill>
                  <a:srgbClr val="1F2937"/>
                </a:solidFill>
                <a:latin typeface="Montserrat" panose="00000500000000000000" pitchFamily="2" charset="0"/>
                <a:cs typeface="Roboto Medium"/>
              </a:rPr>
              <a:t> Team</a:t>
            </a:r>
            <a:endParaRPr sz="1300" dirty="0">
              <a:latin typeface="Montserrat" panose="00000500000000000000" pitchFamily="2" charset="0"/>
              <a:cs typeface="Roboto Medium"/>
            </a:endParaRPr>
          </a:p>
          <a:p>
            <a:pPr marL="12700" marR="5080">
              <a:lnSpc>
                <a:spcPct val="115000"/>
              </a:lnSpc>
              <a:spcBef>
                <a:spcPts val="35"/>
              </a:spcBef>
            </a:pPr>
            <a:r>
              <a:rPr sz="1300" spc="-60" dirty="0">
                <a:solidFill>
                  <a:srgbClr val="374050"/>
                </a:solidFill>
                <a:latin typeface="Montserrat" panose="00000500000000000000" pitchFamily="2" charset="0"/>
                <a:cs typeface="Roboto" panose="02000000000000000000"/>
              </a:rPr>
              <a:t>Seasoned</a:t>
            </a:r>
            <a:r>
              <a:rPr sz="1300" spc="-1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professionals</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with</a:t>
            </a:r>
            <a:r>
              <a:rPr sz="1300" spc="-10"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15+</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years</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navigating</a:t>
            </a:r>
            <a:r>
              <a:rPr sz="1300" spc="-10"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multiple</a:t>
            </a:r>
            <a:r>
              <a:rPr sz="1300" spc="-15" dirty="0">
                <a:solidFill>
                  <a:srgbClr val="374050"/>
                </a:solidFill>
                <a:latin typeface="Montserrat" panose="00000500000000000000" pitchFamily="2" charset="0"/>
                <a:cs typeface="Roboto" panose="02000000000000000000"/>
              </a:rPr>
              <a:t> </a:t>
            </a:r>
            <a:r>
              <a:rPr sz="1300" spc="-35" dirty="0">
                <a:solidFill>
                  <a:srgbClr val="374050"/>
                </a:solidFill>
                <a:latin typeface="Montserrat" panose="00000500000000000000" pitchFamily="2" charset="0"/>
                <a:cs typeface="Roboto" panose="02000000000000000000"/>
              </a:rPr>
              <a:t>interest </a:t>
            </a:r>
            <a:r>
              <a:rPr sz="1300" spc="-55" dirty="0">
                <a:solidFill>
                  <a:srgbClr val="374050"/>
                </a:solidFill>
                <a:latin typeface="Montserrat" panose="00000500000000000000" pitchFamily="2" charset="0"/>
                <a:cs typeface="Roboto" panose="02000000000000000000"/>
              </a:rPr>
              <a:t>rate</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credit</a:t>
            </a:r>
            <a:r>
              <a:rPr sz="1300" spc="-5" dirty="0">
                <a:solidFill>
                  <a:srgbClr val="374050"/>
                </a:solidFill>
                <a:latin typeface="Montserrat" panose="00000500000000000000" pitchFamily="2" charset="0"/>
                <a:cs typeface="Roboto" panose="02000000000000000000"/>
              </a:rPr>
              <a:t> </a:t>
            </a:r>
            <a:r>
              <a:rPr sz="1300" spc="-10" dirty="0">
                <a:solidFill>
                  <a:srgbClr val="374050"/>
                </a:solidFill>
                <a:latin typeface="Montserrat" panose="00000500000000000000" pitchFamily="2" charset="0"/>
                <a:cs typeface="Roboto" panose="02000000000000000000"/>
              </a:rPr>
              <a:t>cycles</a:t>
            </a:r>
            <a:endParaRPr sz="1300" dirty="0">
              <a:latin typeface="Montserrat" panose="00000500000000000000" pitchFamily="2" charset="0"/>
              <a:cs typeface="Roboto" panose="02000000000000000000"/>
            </a:endParaRPr>
          </a:p>
        </p:txBody>
      </p:sp>
      <p:pic>
        <p:nvPicPr>
          <p:cNvPr id="18" name="object 16"/>
          <p:cNvPicPr/>
          <p:nvPr/>
        </p:nvPicPr>
        <p:blipFill>
          <a:blip r:embed="rId6" cstate="print"/>
          <a:stretch>
            <a:fillRect/>
          </a:stretch>
        </p:blipFill>
        <p:spPr>
          <a:xfrm>
            <a:off x="1018347" y="4108634"/>
            <a:ext cx="238980" cy="190499"/>
          </a:xfrm>
          <a:prstGeom prst="rect">
            <a:avLst/>
          </a:prstGeom>
        </p:spPr>
      </p:pic>
      <p:sp>
        <p:nvSpPr>
          <p:cNvPr id="19" name="object 17"/>
          <p:cNvSpPr txBox="1"/>
          <p:nvPr/>
        </p:nvSpPr>
        <p:spPr>
          <a:xfrm>
            <a:off x="1363318" y="4023324"/>
            <a:ext cx="4389120" cy="691343"/>
          </a:xfrm>
          <a:prstGeom prst="rect">
            <a:avLst/>
          </a:prstGeom>
        </p:spPr>
        <p:txBody>
          <a:bodyPr vert="horz" wrap="square" lIns="0" tIns="46990" rIns="0" bIns="0" rtlCol="0">
            <a:spAutoFit/>
          </a:bodyPr>
          <a:lstStyle/>
          <a:p>
            <a:pPr marL="12700">
              <a:lnSpc>
                <a:spcPct val="100000"/>
              </a:lnSpc>
              <a:spcBef>
                <a:spcPts val="370"/>
              </a:spcBef>
            </a:pPr>
            <a:r>
              <a:rPr sz="1300" b="0" spc="-70" dirty="0">
                <a:solidFill>
                  <a:srgbClr val="1F2937"/>
                </a:solidFill>
                <a:latin typeface="Montserrat" panose="00000500000000000000" pitchFamily="2" charset="0"/>
                <a:cs typeface="Roboto Medium"/>
              </a:rPr>
              <a:t>Risk-</a:t>
            </a:r>
            <a:r>
              <a:rPr sz="1300" b="0" spc="-85" dirty="0">
                <a:solidFill>
                  <a:srgbClr val="1F2937"/>
                </a:solidFill>
                <a:latin typeface="Montserrat" panose="00000500000000000000" pitchFamily="2" charset="0"/>
                <a:cs typeface="Roboto Medium"/>
              </a:rPr>
              <a:t>Balanced</a:t>
            </a:r>
            <a:r>
              <a:rPr sz="1300" b="0" spc="10" dirty="0">
                <a:solidFill>
                  <a:srgbClr val="1F2937"/>
                </a:solidFill>
                <a:latin typeface="Montserrat" panose="00000500000000000000" pitchFamily="2" charset="0"/>
                <a:cs typeface="Roboto Medium"/>
              </a:rPr>
              <a:t> </a:t>
            </a:r>
            <a:r>
              <a:rPr sz="1300" b="0" spc="-10" dirty="0">
                <a:solidFill>
                  <a:srgbClr val="1F2937"/>
                </a:solidFill>
                <a:latin typeface="Montserrat" panose="00000500000000000000" pitchFamily="2" charset="0"/>
                <a:cs typeface="Roboto Medium"/>
              </a:rPr>
              <a:t>Approach</a:t>
            </a:r>
            <a:endParaRPr sz="1300" dirty="0">
              <a:latin typeface="Montserrat" panose="00000500000000000000" pitchFamily="2" charset="0"/>
              <a:cs typeface="Roboto Medium"/>
            </a:endParaRPr>
          </a:p>
          <a:p>
            <a:pPr marL="12700" marR="5080">
              <a:lnSpc>
                <a:spcPct val="115000"/>
              </a:lnSpc>
              <a:spcBef>
                <a:spcPts val="35"/>
              </a:spcBef>
            </a:pPr>
            <a:r>
              <a:rPr sz="1300" spc="-75" dirty="0">
                <a:solidFill>
                  <a:srgbClr val="374050"/>
                </a:solidFill>
                <a:latin typeface="Montserrat" panose="00000500000000000000" pitchFamily="2" charset="0"/>
                <a:cs typeface="Roboto" panose="02000000000000000000"/>
              </a:rPr>
              <a:t>Low</a:t>
            </a:r>
            <a:r>
              <a:rPr sz="1300" spc="-10" dirty="0">
                <a:solidFill>
                  <a:srgbClr val="374050"/>
                </a:solidFill>
                <a:latin typeface="Montserrat" panose="00000500000000000000" pitchFamily="2" charset="0"/>
                <a:cs typeface="Roboto" panose="02000000000000000000"/>
              </a:rPr>
              <a:t> </a:t>
            </a:r>
            <a:r>
              <a:rPr sz="1300" spc="-40" dirty="0">
                <a:solidFill>
                  <a:srgbClr val="374050"/>
                </a:solidFill>
                <a:latin typeface="Montserrat" panose="00000500000000000000" pitchFamily="2" charset="0"/>
                <a:cs typeface="Roboto" panose="02000000000000000000"/>
              </a:rPr>
              <a:t>volatility</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minimal</a:t>
            </a:r>
            <a:r>
              <a:rPr sz="1300" spc="-10"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leverage</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strategies</a:t>
            </a:r>
            <a:r>
              <a:rPr sz="1300" spc="-5" dirty="0">
                <a:solidFill>
                  <a:srgbClr val="374050"/>
                </a:solidFill>
                <a:latin typeface="Montserrat" panose="00000500000000000000" pitchFamily="2" charset="0"/>
                <a:cs typeface="Roboto" panose="02000000000000000000"/>
              </a:rPr>
              <a:t> </a:t>
            </a:r>
            <a:r>
              <a:rPr sz="1300" spc="-55" dirty="0">
                <a:solidFill>
                  <a:srgbClr val="374050"/>
                </a:solidFill>
                <a:latin typeface="Montserrat" panose="00000500000000000000" pitchFamily="2" charset="0"/>
                <a:cs typeface="Roboto" panose="02000000000000000000"/>
              </a:rPr>
              <a:t>focused</a:t>
            </a:r>
            <a:r>
              <a:rPr sz="1300" spc="-10" dirty="0">
                <a:solidFill>
                  <a:srgbClr val="374050"/>
                </a:solidFill>
                <a:latin typeface="Montserrat" panose="00000500000000000000" pitchFamily="2" charset="0"/>
                <a:cs typeface="Roboto" panose="02000000000000000000"/>
              </a:rPr>
              <a:t> </a:t>
            </a:r>
            <a:r>
              <a:rPr sz="1300" spc="-65" dirty="0">
                <a:solidFill>
                  <a:srgbClr val="374050"/>
                </a:solidFill>
                <a:latin typeface="Montserrat" panose="00000500000000000000" pitchFamily="2" charset="0"/>
                <a:cs typeface="Roboto" panose="02000000000000000000"/>
              </a:rPr>
              <a:t>on</a:t>
            </a:r>
            <a:r>
              <a:rPr sz="1300" spc="-10" dirty="0">
                <a:solidFill>
                  <a:srgbClr val="374050"/>
                </a:solidFill>
                <a:latin typeface="Montserrat" panose="00000500000000000000" pitchFamily="2" charset="0"/>
                <a:cs typeface="Roboto" panose="02000000000000000000"/>
              </a:rPr>
              <a:t> </a:t>
            </a:r>
            <a:r>
              <a:rPr sz="1300" spc="-30" dirty="0">
                <a:solidFill>
                  <a:srgbClr val="374050"/>
                </a:solidFill>
                <a:latin typeface="Montserrat" panose="00000500000000000000" pitchFamily="2" charset="0"/>
                <a:cs typeface="Roboto" panose="02000000000000000000"/>
              </a:rPr>
              <a:t>capital </a:t>
            </a:r>
            <a:r>
              <a:rPr sz="1300" spc="-10" dirty="0">
                <a:solidFill>
                  <a:srgbClr val="374050"/>
                </a:solidFill>
                <a:latin typeface="Montserrat" panose="00000500000000000000" pitchFamily="2" charset="0"/>
                <a:cs typeface="Roboto" panose="02000000000000000000"/>
              </a:rPr>
              <a:t>preservation</a:t>
            </a:r>
            <a:endParaRPr sz="1300" dirty="0">
              <a:latin typeface="Montserrat" panose="00000500000000000000" pitchFamily="2" charset="0"/>
              <a:cs typeface="Roboto" panose="02000000000000000000"/>
            </a:endParaRPr>
          </a:p>
        </p:txBody>
      </p:sp>
      <p:pic>
        <p:nvPicPr>
          <p:cNvPr id="20" name="object 18"/>
          <p:cNvPicPr/>
          <p:nvPr/>
        </p:nvPicPr>
        <p:blipFill>
          <a:blip r:embed="rId7" cstate="print"/>
          <a:stretch>
            <a:fillRect/>
          </a:stretch>
        </p:blipFill>
        <p:spPr>
          <a:xfrm>
            <a:off x="1028505" y="5086298"/>
            <a:ext cx="190499" cy="190499"/>
          </a:xfrm>
          <a:prstGeom prst="rect">
            <a:avLst/>
          </a:prstGeom>
        </p:spPr>
      </p:pic>
      <p:sp>
        <p:nvSpPr>
          <p:cNvPr id="21" name="object 19"/>
          <p:cNvSpPr txBox="1"/>
          <p:nvPr/>
        </p:nvSpPr>
        <p:spPr>
          <a:xfrm>
            <a:off x="1325218" y="5000988"/>
            <a:ext cx="4456430" cy="691343"/>
          </a:xfrm>
          <a:prstGeom prst="rect">
            <a:avLst/>
          </a:prstGeom>
        </p:spPr>
        <p:txBody>
          <a:bodyPr vert="horz" wrap="square" lIns="0" tIns="46990" rIns="0" bIns="0" rtlCol="0">
            <a:spAutoFit/>
          </a:bodyPr>
          <a:lstStyle/>
          <a:p>
            <a:pPr marL="12700">
              <a:lnSpc>
                <a:spcPct val="100000"/>
              </a:lnSpc>
              <a:spcBef>
                <a:spcPts val="370"/>
              </a:spcBef>
            </a:pPr>
            <a:r>
              <a:rPr sz="1300" b="0" spc="-75" dirty="0">
                <a:solidFill>
                  <a:srgbClr val="1F2937"/>
                </a:solidFill>
                <a:latin typeface="Montserrat" panose="00000500000000000000" pitchFamily="2" charset="0"/>
                <a:cs typeface="Roboto Medium"/>
              </a:rPr>
              <a:t>Innovative</a:t>
            </a:r>
            <a:r>
              <a:rPr sz="1300" b="0" spc="-30" dirty="0">
                <a:solidFill>
                  <a:srgbClr val="1F2937"/>
                </a:solidFill>
                <a:latin typeface="Montserrat" panose="00000500000000000000" pitchFamily="2" charset="0"/>
                <a:cs typeface="Roboto Medium"/>
              </a:rPr>
              <a:t> </a:t>
            </a:r>
            <a:r>
              <a:rPr sz="1300" b="0" spc="-10" dirty="0">
                <a:solidFill>
                  <a:srgbClr val="1F2937"/>
                </a:solidFill>
                <a:latin typeface="Montserrat" panose="00000500000000000000" pitchFamily="2" charset="0"/>
                <a:cs typeface="Roboto Medium"/>
              </a:rPr>
              <a:t>Methods</a:t>
            </a:r>
            <a:endParaRPr sz="1300" dirty="0">
              <a:latin typeface="Montserrat" panose="00000500000000000000" pitchFamily="2" charset="0"/>
              <a:cs typeface="Roboto Medium"/>
            </a:endParaRPr>
          </a:p>
          <a:p>
            <a:pPr marL="12700" marR="5080">
              <a:lnSpc>
                <a:spcPct val="115000"/>
              </a:lnSpc>
              <a:spcBef>
                <a:spcPts val="35"/>
              </a:spcBef>
            </a:pPr>
            <a:r>
              <a:rPr sz="1300" spc="-60" dirty="0">
                <a:solidFill>
                  <a:srgbClr val="374050"/>
                </a:solidFill>
                <a:latin typeface="Montserrat" panose="00000500000000000000" pitchFamily="2" charset="0"/>
                <a:cs typeface="Roboto" panose="02000000000000000000"/>
              </a:rPr>
              <a:t>Blend</a:t>
            </a:r>
            <a:r>
              <a:rPr sz="1300" spc="-10"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of</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traditional</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economic</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analysis</a:t>
            </a:r>
            <a:r>
              <a:rPr sz="1300" spc="-5" dirty="0">
                <a:solidFill>
                  <a:srgbClr val="374050"/>
                </a:solidFill>
                <a:latin typeface="Montserrat" panose="00000500000000000000" pitchFamily="2" charset="0"/>
                <a:cs typeface="Roboto" panose="02000000000000000000"/>
              </a:rPr>
              <a:t> </a:t>
            </a:r>
            <a:r>
              <a:rPr sz="1300" spc="-50" dirty="0">
                <a:solidFill>
                  <a:srgbClr val="374050"/>
                </a:solidFill>
                <a:latin typeface="Montserrat" panose="00000500000000000000" pitchFamily="2" charset="0"/>
                <a:cs typeface="Roboto" panose="02000000000000000000"/>
              </a:rPr>
              <a:t>with</a:t>
            </a:r>
            <a:r>
              <a:rPr sz="1300" spc="-10"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advanced</a:t>
            </a:r>
            <a:r>
              <a:rPr sz="1300" spc="-5" dirty="0">
                <a:solidFill>
                  <a:srgbClr val="374050"/>
                </a:solidFill>
                <a:latin typeface="Montserrat" panose="00000500000000000000" pitchFamily="2" charset="0"/>
                <a:cs typeface="Roboto" panose="02000000000000000000"/>
              </a:rPr>
              <a:t> </a:t>
            </a:r>
            <a:r>
              <a:rPr sz="1300" spc="-45" dirty="0">
                <a:solidFill>
                  <a:srgbClr val="374050"/>
                </a:solidFill>
                <a:latin typeface="Montserrat" panose="00000500000000000000" pitchFamily="2" charset="0"/>
                <a:cs typeface="Roboto" panose="02000000000000000000"/>
              </a:rPr>
              <a:t>quantitative </a:t>
            </a:r>
            <a:r>
              <a:rPr sz="1300" spc="-55" dirty="0">
                <a:solidFill>
                  <a:srgbClr val="374050"/>
                </a:solidFill>
                <a:latin typeface="Montserrat" panose="00000500000000000000" pitchFamily="2" charset="0"/>
                <a:cs typeface="Roboto" panose="02000000000000000000"/>
              </a:rPr>
              <a:t>techniques</a:t>
            </a:r>
            <a:r>
              <a:rPr sz="1300" spc="-5" dirty="0">
                <a:solidFill>
                  <a:srgbClr val="374050"/>
                </a:solidFill>
                <a:latin typeface="Montserrat" panose="00000500000000000000" pitchFamily="2" charset="0"/>
                <a:cs typeface="Roboto" panose="02000000000000000000"/>
              </a:rPr>
              <a:t> </a:t>
            </a:r>
            <a:r>
              <a:rPr sz="1300" spc="-60" dirty="0">
                <a:solidFill>
                  <a:srgbClr val="374050"/>
                </a:solidFill>
                <a:latin typeface="Montserrat" panose="00000500000000000000" pitchFamily="2" charset="0"/>
                <a:cs typeface="Roboto" panose="02000000000000000000"/>
              </a:rPr>
              <a:t>and</a:t>
            </a:r>
            <a:r>
              <a:rPr sz="1300" spc="-5" dirty="0">
                <a:solidFill>
                  <a:srgbClr val="374050"/>
                </a:solidFill>
                <a:latin typeface="Montserrat" panose="00000500000000000000" pitchFamily="2" charset="0"/>
                <a:cs typeface="Roboto" panose="02000000000000000000"/>
              </a:rPr>
              <a:t> </a:t>
            </a:r>
            <a:r>
              <a:rPr sz="1300" spc="-25" dirty="0">
                <a:solidFill>
                  <a:srgbClr val="374050"/>
                </a:solidFill>
                <a:latin typeface="Montserrat" panose="00000500000000000000" pitchFamily="2" charset="0"/>
                <a:cs typeface="Roboto" panose="02000000000000000000"/>
              </a:rPr>
              <a:t>AI</a:t>
            </a:r>
            <a:endParaRPr sz="1300" dirty="0">
              <a:latin typeface="Montserrat" panose="00000500000000000000" pitchFamily="2" charset="0"/>
              <a:cs typeface="Roboto" panose="02000000000000000000"/>
            </a:endParaRPr>
          </a:p>
        </p:txBody>
      </p:sp>
      <p:pic>
        <p:nvPicPr>
          <p:cNvPr id="22" name="object 7"/>
          <p:cNvPicPr/>
          <p:nvPr/>
        </p:nvPicPr>
        <p:blipFill>
          <a:blip r:embed="rId8" cstate="print"/>
          <a:stretch>
            <a:fillRect/>
          </a:stretch>
        </p:blipFill>
        <p:spPr>
          <a:xfrm>
            <a:off x="6664136" y="5145879"/>
            <a:ext cx="260433" cy="142842"/>
          </a:xfrm>
          <a:prstGeom prst="rect">
            <a:avLst/>
          </a:prstGeom>
        </p:spPr>
      </p:pic>
      <p:pic>
        <p:nvPicPr>
          <p:cNvPr id="28" name="Graphic 27" descr="Bullsey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9790" y="1983921"/>
            <a:ext cx="327071" cy="32707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91846" y="1291585"/>
            <a:ext cx="9141883" cy="2387047"/>
          </a:xfrm>
        </p:spPr>
        <p:txBody>
          <a:bodyPr>
            <a:normAutofit/>
          </a:bodyPr>
          <a:lstStyle/>
          <a:p>
            <a:pPr>
              <a:lnSpc>
                <a:spcPts val="5000"/>
              </a:lnSpc>
              <a:spcBef>
                <a:spcPts val="600"/>
              </a:spcBef>
            </a:pPr>
            <a:r>
              <a:rPr lang="en-US" sz="4150" spc="-195" dirty="0">
                <a:solidFill>
                  <a:srgbClr val="002060"/>
                </a:solidFill>
                <a:latin typeface="Arial" panose="020B0604020202020204" pitchFamily="34" charset="0"/>
                <a:cs typeface="Arial" panose="020B0604020202020204" pitchFamily="34" charset="0"/>
              </a:rPr>
              <a:t>Appendix</a:t>
            </a:r>
            <a:r>
              <a:rPr lang="en-US" sz="4150" spc="-195" dirty="0">
                <a:solidFill>
                  <a:srgbClr val="C7B187"/>
                </a:solidFill>
                <a:latin typeface="Arial" panose="020B0604020202020204" pitchFamily="34" charset="0"/>
                <a:cs typeface="Arial" panose="020B0604020202020204" pitchFamily="34" charset="0"/>
              </a:rPr>
              <a:t> </a:t>
            </a:r>
            <a:br>
              <a:rPr lang="en-US" sz="4400" spc="-195" dirty="0">
                <a:solidFill>
                  <a:srgbClr val="C7B187"/>
                </a:solidFill>
                <a:latin typeface="Arial" panose="020B0604020202020204" pitchFamily="34" charset="0"/>
                <a:cs typeface="Arial" panose="020B0604020202020204" pitchFamily="34" charset="0"/>
              </a:rPr>
            </a:br>
            <a:r>
              <a:rPr lang="en-US" sz="4200" spc="-220" dirty="0">
                <a:solidFill>
                  <a:srgbClr val="333333"/>
                </a:solidFill>
                <a:latin typeface="Arial" panose="020B0604020202020204" pitchFamily="34" charset="0"/>
                <a:cs typeface="Arial" panose="020B0604020202020204" pitchFamily="34" charset="0"/>
              </a:rPr>
              <a:t>Strategic</a:t>
            </a:r>
            <a:r>
              <a:rPr lang="en-US" sz="4200" spc="-100" dirty="0">
                <a:solidFill>
                  <a:srgbClr val="333333"/>
                </a:solidFill>
                <a:latin typeface="Arial" panose="020B0604020202020204" pitchFamily="34" charset="0"/>
                <a:cs typeface="Arial" panose="020B0604020202020204" pitchFamily="34" charset="0"/>
              </a:rPr>
              <a:t> </a:t>
            </a:r>
            <a:r>
              <a:rPr lang="en-US" sz="4200" spc="-195" dirty="0">
                <a:solidFill>
                  <a:srgbClr val="333333"/>
                </a:solidFill>
                <a:latin typeface="Arial" panose="020B0604020202020204" pitchFamily="34" charset="0"/>
                <a:cs typeface="Arial" panose="020B0604020202020204" pitchFamily="34" charset="0"/>
              </a:rPr>
              <a:t>Partnerships</a:t>
            </a:r>
            <a:endParaRPr lang="en-GB" sz="4200" dirty="0">
              <a:solidFill>
                <a:schemeClr val="tx1"/>
              </a:solidFill>
              <a:latin typeface="Arial" panose="020B0604020202020204" pitchFamily="34" charset="0"/>
              <a:ea typeface="DFKai-SB" panose="03000509000000000000" pitchFamily="65" charset="-120"/>
              <a:cs typeface="Arial" panose="020B0604020202020204" pitchFamily="34" charset="0"/>
            </a:endParaRPr>
          </a:p>
        </p:txBody>
      </p:sp>
      <p:sp>
        <p:nvSpPr>
          <p:cNvPr id="7" name="Text Placeholder 38"/>
          <p:cNvSpPr txBox="1"/>
          <p:nvPr/>
        </p:nvSpPr>
        <p:spPr>
          <a:xfrm>
            <a:off x="152400" y="3076588"/>
            <a:ext cx="10703318" cy="593630"/>
          </a:xfrm>
          <a:prstGeom prst="rect">
            <a:avLst/>
          </a:prstGeom>
        </p:spPr>
        <p:txBody>
          <a:bodyPr vert="horz" lIns="91419" tIns="45709" rIns="91419" bIns="45709" rtlCol="0" anchor="ctr">
            <a:noAutofit/>
          </a:bodyPr>
          <a:lstStyle>
            <a:lvl1pPr marL="0" indent="0" algn="l" defTabSz="914400" rtl="0" eaLnBrk="1" latinLnBrk="0" hangingPunct="1">
              <a:lnSpc>
                <a:spcPct val="90000"/>
              </a:lnSpc>
              <a:spcBef>
                <a:spcPts val="1000"/>
              </a:spcBef>
              <a:buClr>
                <a:schemeClr val="tx2"/>
              </a:buClr>
              <a:buSzPct val="100000"/>
              <a:buFont typeface="Arial" panose="020B0604020202020204" pitchFamily="34" charset="0"/>
              <a:buNone/>
              <a:defRPr sz="2400" kern="1200">
                <a:solidFill>
                  <a:schemeClr val="bg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Clr>
                <a:schemeClr val="tx2"/>
              </a:buClr>
              <a:buSzPct val="100000"/>
              <a:buFont typeface="Arial" panose="020B0604020202020204" pitchFamily="34" charset="0"/>
              <a:buNone/>
              <a:defRPr sz="1600" kern="120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44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5654" y="396779"/>
            <a:ext cx="6184900" cy="651460"/>
          </a:xfrm>
          <a:prstGeom prst="rect">
            <a:avLst/>
          </a:prstGeom>
        </p:spPr>
        <p:txBody>
          <a:bodyPr vert="horz" wrap="square" lIns="0" tIns="218440" rIns="0" bIns="0" rtlCol="0">
            <a:spAutoFit/>
          </a:bodyPr>
          <a:lstStyle/>
          <a:p>
            <a:pPr marL="12700">
              <a:lnSpc>
                <a:spcPct val="100000"/>
              </a:lnSpc>
              <a:spcBef>
                <a:spcPts val="1720"/>
              </a:spcBef>
            </a:pPr>
            <a:r>
              <a:rPr lang="en-US" sz="2800" b="1" spc="-220" dirty="0">
                <a:solidFill>
                  <a:srgbClr val="333333"/>
                </a:solidFill>
                <a:latin typeface="Montserrat SemiBold" panose="00000700000000000000"/>
                <a:cs typeface="Montserrat SemiBold" panose="00000700000000000000"/>
              </a:rPr>
              <a:t>RDGFF </a:t>
            </a:r>
            <a:r>
              <a:rPr sz="2800" b="1" spc="-220" dirty="0">
                <a:solidFill>
                  <a:srgbClr val="333333"/>
                </a:solidFill>
                <a:latin typeface="Montserrat SemiBold" panose="00000700000000000000"/>
                <a:cs typeface="Montserrat SemiBold" panose="00000700000000000000"/>
              </a:rPr>
              <a:t>Strategic</a:t>
            </a:r>
            <a:r>
              <a:rPr sz="2800" b="1" spc="-100" dirty="0">
                <a:solidFill>
                  <a:srgbClr val="333333"/>
                </a:solidFill>
                <a:latin typeface="Montserrat SemiBold" panose="00000700000000000000"/>
                <a:cs typeface="Montserrat SemiBold" panose="00000700000000000000"/>
              </a:rPr>
              <a:t> </a:t>
            </a:r>
            <a:r>
              <a:rPr sz="2800" b="1" spc="-195" dirty="0">
                <a:solidFill>
                  <a:srgbClr val="333333"/>
                </a:solidFill>
                <a:latin typeface="Montserrat SemiBold" panose="00000700000000000000"/>
                <a:cs typeface="Montserrat SemiBold" panose="00000700000000000000"/>
              </a:rPr>
              <a:t>Partnerships</a:t>
            </a:r>
            <a:endParaRPr sz="2800" dirty="0">
              <a:latin typeface="Montserrat SemiBold" panose="00000700000000000000"/>
              <a:cs typeface="Montserrat SemiBold" panose="00000700000000000000"/>
            </a:endParaRPr>
          </a:p>
        </p:txBody>
      </p:sp>
      <p:sp>
        <p:nvSpPr>
          <p:cNvPr id="3" name="object 3"/>
          <p:cNvSpPr txBox="1"/>
          <p:nvPr/>
        </p:nvSpPr>
        <p:spPr>
          <a:xfrm>
            <a:off x="1044386" y="1114296"/>
            <a:ext cx="9913935" cy="723275"/>
          </a:xfrm>
          <a:prstGeom prst="rect">
            <a:avLst/>
          </a:prstGeom>
        </p:spPr>
        <p:txBody>
          <a:bodyPr vert="horz" wrap="square" lIns="0" tIns="15240" rIns="0" bIns="0" rtlCol="0">
            <a:spAutoFit/>
          </a:bodyPr>
          <a:lstStyle/>
          <a:p>
            <a:pPr marL="12700">
              <a:lnSpc>
                <a:spcPct val="100000"/>
              </a:lnSpc>
              <a:spcBef>
                <a:spcPts val="600"/>
              </a:spcBef>
            </a:pPr>
            <a:r>
              <a:rPr sz="1450" spc="-50" dirty="0">
                <a:solidFill>
                  <a:srgbClr val="C7B187"/>
                </a:solidFill>
                <a:latin typeface="Montserrat" panose="00000500000000000000" pitchFamily="2" charset="0"/>
                <a:cs typeface="Verdana" panose="020B0604030504040204"/>
              </a:rPr>
              <a:t>Background</a:t>
            </a:r>
            <a:r>
              <a:rPr sz="1450" spc="-70" dirty="0">
                <a:solidFill>
                  <a:srgbClr val="C7B187"/>
                </a:solidFill>
                <a:latin typeface="Montserrat" panose="00000500000000000000" pitchFamily="2" charset="0"/>
                <a:cs typeface="Verdana" panose="020B0604030504040204"/>
              </a:rPr>
              <a:t> </a:t>
            </a:r>
            <a:r>
              <a:rPr sz="1450" spc="-50" dirty="0">
                <a:solidFill>
                  <a:srgbClr val="C7B187"/>
                </a:solidFill>
                <a:latin typeface="Montserrat" panose="00000500000000000000" pitchFamily="2" charset="0"/>
                <a:cs typeface="Verdana" panose="020B0604030504040204"/>
              </a:rPr>
              <a:t>information</a:t>
            </a:r>
            <a:r>
              <a:rPr sz="1450" spc="-65" dirty="0">
                <a:solidFill>
                  <a:srgbClr val="C7B187"/>
                </a:solidFill>
                <a:latin typeface="Montserrat" panose="00000500000000000000" pitchFamily="2" charset="0"/>
                <a:cs typeface="Verdana" panose="020B0604030504040204"/>
              </a:rPr>
              <a:t> </a:t>
            </a:r>
            <a:r>
              <a:rPr sz="1450" spc="-50" dirty="0">
                <a:solidFill>
                  <a:srgbClr val="C7B187"/>
                </a:solidFill>
                <a:latin typeface="Montserrat" panose="00000500000000000000" pitchFamily="2" charset="0"/>
                <a:cs typeface="Verdana" panose="020B0604030504040204"/>
              </a:rPr>
              <a:t>on</a:t>
            </a:r>
            <a:r>
              <a:rPr sz="1450" spc="-65" dirty="0">
                <a:solidFill>
                  <a:srgbClr val="C7B187"/>
                </a:solidFill>
                <a:latin typeface="Montserrat" panose="00000500000000000000" pitchFamily="2" charset="0"/>
                <a:cs typeface="Verdana" panose="020B0604030504040204"/>
              </a:rPr>
              <a:t> </a:t>
            </a:r>
            <a:r>
              <a:rPr sz="1450" spc="-40" dirty="0">
                <a:solidFill>
                  <a:srgbClr val="C7B187"/>
                </a:solidFill>
                <a:latin typeface="Montserrat" panose="00000500000000000000" pitchFamily="2" charset="0"/>
                <a:cs typeface="Verdana" panose="020B0604030504040204"/>
              </a:rPr>
              <a:t>RDGFF</a:t>
            </a:r>
            <a:r>
              <a:rPr sz="1450" spc="-70" dirty="0">
                <a:solidFill>
                  <a:srgbClr val="C7B187"/>
                </a:solidFill>
                <a:latin typeface="Montserrat" panose="00000500000000000000" pitchFamily="2" charset="0"/>
                <a:cs typeface="Verdana" panose="020B0604030504040204"/>
              </a:rPr>
              <a:t> </a:t>
            </a:r>
            <a:r>
              <a:rPr sz="1450" spc="-45" dirty="0">
                <a:solidFill>
                  <a:srgbClr val="C7B187"/>
                </a:solidFill>
                <a:latin typeface="Montserrat" panose="00000500000000000000" pitchFamily="2" charset="0"/>
                <a:cs typeface="Verdana" panose="020B0604030504040204"/>
              </a:rPr>
              <a:t>product</a:t>
            </a:r>
            <a:r>
              <a:rPr sz="1450" spc="-65" dirty="0">
                <a:solidFill>
                  <a:srgbClr val="C7B187"/>
                </a:solidFill>
                <a:latin typeface="Montserrat" panose="00000500000000000000" pitchFamily="2" charset="0"/>
                <a:cs typeface="Verdana" panose="020B0604030504040204"/>
              </a:rPr>
              <a:t> </a:t>
            </a:r>
            <a:r>
              <a:rPr sz="1450" spc="-50" dirty="0">
                <a:solidFill>
                  <a:srgbClr val="C7B187"/>
                </a:solidFill>
                <a:latin typeface="Montserrat" panose="00000500000000000000" pitchFamily="2" charset="0"/>
                <a:cs typeface="Verdana" panose="020B0604030504040204"/>
              </a:rPr>
              <a:t>support</a:t>
            </a:r>
            <a:r>
              <a:rPr sz="1450" spc="-65" dirty="0">
                <a:solidFill>
                  <a:srgbClr val="C7B187"/>
                </a:solidFill>
                <a:latin typeface="Montserrat" panose="00000500000000000000" pitchFamily="2" charset="0"/>
                <a:cs typeface="Verdana" panose="020B0604030504040204"/>
              </a:rPr>
              <a:t> </a:t>
            </a:r>
            <a:r>
              <a:rPr sz="1450" spc="-50" dirty="0">
                <a:solidFill>
                  <a:srgbClr val="C7B187"/>
                </a:solidFill>
                <a:latin typeface="Montserrat" panose="00000500000000000000" pitchFamily="2" charset="0"/>
                <a:cs typeface="Verdana" panose="020B0604030504040204"/>
              </a:rPr>
              <a:t>and</a:t>
            </a:r>
            <a:r>
              <a:rPr sz="1450" spc="-70" dirty="0">
                <a:solidFill>
                  <a:srgbClr val="C7B187"/>
                </a:solidFill>
                <a:latin typeface="Montserrat" panose="00000500000000000000" pitchFamily="2" charset="0"/>
                <a:cs typeface="Verdana" panose="020B0604030504040204"/>
              </a:rPr>
              <a:t> </a:t>
            </a:r>
            <a:r>
              <a:rPr sz="1450" spc="-60" dirty="0">
                <a:solidFill>
                  <a:srgbClr val="C7B187"/>
                </a:solidFill>
                <a:latin typeface="Montserrat" panose="00000500000000000000" pitchFamily="2" charset="0"/>
                <a:cs typeface="Verdana" panose="020B0604030504040204"/>
              </a:rPr>
              <a:t>investment</a:t>
            </a:r>
            <a:r>
              <a:rPr sz="1450" spc="-65" dirty="0">
                <a:solidFill>
                  <a:srgbClr val="C7B187"/>
                </a:solidFill>
                <a:latin typeface="Montserrat" panose="00000500000000000000" pitchFamily="2" charset="0"/>
                <a:cs typeface="Verdana" panose="020B0604030504040204"/>
              </a:rPr>
              <a:t> </a:t>
            </a:r>
            <a:r>
              <a:rPr sz="1450" spc="-55" dirty="0">
                <a:solidFill>
                  <a:srgbClr val="C7B187"/>
                </a:solidFill>
                <a:latin typeface="Montserrat" panose="00000500000000000000" pitchFamily="2" charset="0"/>
                <a:cs typeface="Verdana" panose="020B0604030504040204"/>
              </a:rPr>
              <a:t>manager</a:t>
            </a:r>
            <a:r>
              <a:rPr sz="1450" spc="-65" dirty="0">
                <a:solidFill>
                  <a:srgbClr val="C7B187"/>
                </a:solidFill>
                <a:latin typeface="Montserrat" panose="00000500000000000000" pitchFamily="2" charset="0"/>
                <a:cs typeface="Verdana" panose="020B0604030504040204"/>
              </a:rPr>
              <a:t> </a:t>
            </a:r>
            <a:r>
              <a:rPr sz="1450" spc="-10" dirty="0">
                <a:solidFill>
                  <a:srgbClr val="C7B187"/>
                </a:solidFill>
                <a:latin typeface="Montserrat" panose="00000500000000000000" pitchFamily="2" charset="0"/>
                <a:cs typeface="Verdana" panose="020B0604030504040204"/>
              </a:rPr>
              <a:t>relationships</a:t>
            </a:r>
            <a:endParaRPr sz="1450" dirty="0">
              <a:solidFill>
                <a:srgbClr val="C7B187"/>
              </a:solidFill>
              <a:latin typeface="Montserrat" panose="00000500000000000000" pitchFamily="2" charset="0"/>
              <a:cs typeface="Verdana" panose="020B0604030504040204"/>
            </a:endParaRPr>
          </a:p>
          <a:p>
            <a:pPr>
              <a:lnSpc>
                <a:spcPct val="100000"/>
              </a:lnSpc>
              <a:spcBef>
                <a:spcPts val="880"/>
              </a:spcBef>
            </a:pPr>
            <a:endParaRPr lang="en-US" sz="900" dirty="0">
              <a:latin typeface="Montserrat" panose="00000500000000000000" pitchFamily="2" charset="0"/>
              <a:cs typeface="Verdana" panose="020B0604030504040204"/>
            </a:endParaRPr>
          </a:p>
          <a:p>
            <a:pPr marL="12700">
              <a:lnSpc>
                <a:spcPct val="100000"/>
              </a:lnSpc>
              <a:spcBef>
                <a:spcPts val="5"/>
              </a:spcBef>
              <a:tabLst>
                <a:tab pos="5163820" algn="l"/>
              </a:tabLst>
            </a:pPr>
            <a:r>
              <a:rPr sz="1500" b="1" spc="-120" dirty="0">
                <a:solidFill>
                  <a:srgbClr val="C7B187"/>
                </a:solidFill>
                <a:latin typeface="Montserrat" panose="00000500000000000000" pitchFamily="2" charset="0"/>
                <a:cs typeface="Montserrat SemiBold" panose="00000700000000000000"/>
              </a:rPr>
              <a:t>RDGFF</a:t>
            </a:r>
            <a:r>
              <a:rPr sz="1500" b="1" spc="30" dirty="0">
                <a:solidFill>
                  <a:srgbClr val="C7B187"/>
                </a:solidFill>
                <a:latin typeface="Montserrat" panose="00000500000000000000" pitchFamily="2" charset="0"/>
                <a:cs typeface="Montserrat SemiBold" panose="00000700000000000000"/>
              </a:rPr>
              <a:t> </a:t>
            </a:r>
            <a:r>
              <a:rPr sz="1500" b="1" spc="-105" dirty="0">
                <a:solidFill>
                  <a:srgbClr val="C7B187"/>
                </a:solidFill>
                <a:latin typeface="Montserrat" panose="00000500000000000000" pitchFamily="2" charset="0"/>
                <a:cs typeface="Montserrat SemiBold" panose="00000700000000000000"/>
              </a:rPr>
              <a:t>Product-</a:t>
            </a:r>
            <a:r>
              <a:rPr sz="1500" b="1" spc="-90" dirty="0">
                <a:solidFill>
                  <a:srgbClr val="C7B187"/>
                </a:solidFill>
                <a:latin typeface="Montserrat" panose="00000500000000000000" pitchFamily="2" charset="0"/>
                <a:cs typeface="Montserrat SemiBold" panose="00000700000000000000"/>
              </a:rPr>
              <a:t>Specific</a:t>
            </a:r>
            <a:r>
              <a:rPr sz="1500" b="1" spc="35" dirty="0">
                <a:solidFill>
                  <a:srgbClr val="C7B187"/>
                </a:solidFill>
                <a:latin typeface="Montserrat" panose="00000500000000000000" pitchFamily="2" charset="0"/>
                <a:cs typeface="Montserrat SemiBold" panose="00000700000000000000"/>
              </a:rPr>
              <a:t> </a:t>
            </a:r>
            <a:r>
              <a:rPr sz="1500" b="1" spc="-10" dirty="0">
                <a:solidFill>
                  <a:srgbClr val="C7B187"/>
                </a:solidFill>
                <a:latin typeface="Montserrat" panose="00000500000000000000" pitchFamily="2" charset="0"/>
                <a:cs typeface="Montserrat SemiBold" panose="00000700000000000000"/>
              </a:rPr>
              <a:t>Partners</a:t>
            </a:r>
            <a:r>
              <a:rPr sz="1500" b="1" dirty="0">
                <a:solidFill>
                  <a:srgbClr val="C7B187"/>
                </a:solidFill>
                <a:latin typeface="Montserrat" panose="00000500000000000000" pitchFamily="2" charset="0"/>
                <a:cs typeface="Montserrat SemiBold" panose="00000700000000000000"/>
              </a:rPr>
              <a:t>	</a:t>
            </a:r>
            <a:endParaRPr sz="1500" dirty="0">
              <a:latin typeface="Montserrat" panose="00000500000000000000" pitchFamily="2" charset="0"/>
              <a:cs typeface="Montserrat SemiBold" panose="00000700000000000000"/>
            </a:endParaRPr>
          </a:p>
        </p:txBody>
      </p:sp>
      <p:grpSp>
        <p:nvGrpSpPr>
          <p:cNvPr id="4" name="object 4"/>
          <p:cNvGrpSpPr/>
          <p:nvPr/>
        </p:nvGrpSpPr>
        <p:grpSpPr>
          <a:xfrm>
            <a:off x="6629400" y="4291535"/>
            <a:ext cx="4423567" cy="1531238"/>
            <a:chOff x="1142999" y="3629024"/>
            <a:chExt cx="4752975" cy="1000125"/>
          </a:xfrm>
        </p:grpSpPr>
        <p:sp>
          <p:nvSpPr>
            <p:cNvPr id="5" name="object 5"/>
            <p:cNvSpPr/>
            <p:nvPr/>
          </p:nvSpPr>
          <p:spPr>
            <a:xfrm>
              <a:off x="1142999" y="3629024"/>
              <a:ext cx="4752975" cy="1000125"/>
            </a:xfrm>
            <a:custGeom>
              <a:avLst/>
              <a:gdLst/>
              <a:ahLst/>
              <a:cxnLst/>
              <a:rect l="l" t="t" r="r" b="b"/>
              <a:pathLst>
                <a:path w="4752975" h="1000125">
                  <a:moveTo>
                    <a:pt x="4752974" y="1000124"/>
                  </a:moveTo>
                  <a:lnTo>
                    <a:pt x="0" y="1000124"/>
                  </a:lnTo>
                  <a:lnTo>
                    <a:pt x="0" y="0"/>
                  </a:lnTo>
                  <a:lnTo>
                    <a:pt x="4752974" y="0"/>
                  </a:lnTo>
                  <a:lnTo>
                    <a:pt x="4752974" y="1000124"/>
                  </a:lnTo>
                  <a:close/>
                </a:path>
              </a:pathLst>
            </a:custGeom>
            <a:solidFill>
              <a:srgbClr val="F5F5F5"/>
            </a:solidFill>
          </p:spPr>
          <p:txBody>
            <a:bodyPr wrap="square" lIns="0" tIns="0" rIns="0" bIns="0" rtlCol="0"/>
            <a:lstStyle/>
            <a:p>
              <a:endParaRPr/>
            </a:p>
          </p:txBody>
        </p:sp>
        <p:sp>
          <p:nvSpPr>
            <p:cNvPr id="6" name="object 6"/>
            <p:cNvSpPr/>
            <p:nvPr/>
          </p:nvSpPr>
          <p:spPr>
            <a:xfrm>
              <a:off x="1142999" y="3629024"/>
              <a:ext cx="38100" cy="1000125"/>
            </a:xfrm>
            <a:custGeom>
              <a:avLst/>
              <a:gdLst/>
              <a:ahLst/>
              <a:cxnLst/>
              <a:rect l="l" t="t" r="r" b="b"/>
              <a:pathLst>
                <a:path w="38100" h="1000125">
                  <a:moveTo>
                    <a:pt x="38099" y="1000124"/>
                  </a:moveTo>
                  <a:lnTo>
                    <a:pt x="0" y="1000124"/>
                  </a:lnTo>
                  <a:lnTo>
                    <a:pt x="0" y="0"/>
                  </a:lnTo>
                  <a:lnTo>
                    <a:pt x="38099" y="0"/>
                  </a:lnTo>
                  <a:lnTo>
                    <a:pt x="38099" y="1000124"/>
                  </a:lnTo>
                  <a:close/>
                </a:path>
              </a:pathLst>
            </a:custGeom>
            <a:solidFill>
              <a:srgbClr val="C7B187"/>
            </a:solidFill>
          </p:spPr>
          <p:txBody>
            <a:bodyPr wrap="square" lIns="0" tIns="0" rIns="0" bIns="0" rtlCol="0"/>
            <a:lstStyle/>
            <a:p>
              <a:endParaRPr/>
            </a:p>
          </p:txBody>
        </p:sp>
      </p:grpSp>
      <p:grpSp>
        <p:nvGrpSpPr>
          <p:cNvPr id="7" name="object 7"/>
          <p:cNvGrpSpPr/>
          <p:nvPr/>
        </p:nvGrpSpPr>
        <p:grpSpPr>
          <a:xfrm>
            <a:off x="1035654" y="2026901"/>
            <a:ext cx="2307081" cy="1658617"/>
            <a:chOff x="1147762" y="1985962"/>
            <a:chExt cx="1104900" cy="1495425"/>
          </a:xfrm>
        </p:grpSpPr>
        <p:sp>
          <p:nvSpPr>
            <p:cNvPr id="8" name="object 8"/>
            <p:cNvSpPr/>
            <p:nvPr/>
          </p:nvSpPr>
          <p:spPr>
            <a:xfrm>
              <a:off x="1147762" y="1985962"/>
              <a:ext cx="1104900" cy="1495425"/>
            </a:xfrm>
            <a:custGeom>
              <a:avLst/>
              <a:gdLst/>
              <a:ahLst/>
              <a:cxnLst/>
              <a:rect l="l" t="t" r="r" b="b"/>
              <a:pathLst>
                <a:path w="1104900" h="1495425">
                  <a:moveTo>
                    <a:pt x="1055952" y="1495424"/>
                  </a:moveTo>
                  <a:lnTo>
                    <a:pt x="48947" y="1495424"/>
                  </a:lnTo>
                  <a:lnTo>
                    <a:pt x="45540" y="1495089"/>
                  </a:lnTo>
                  <a:lnTo>
                    <a:pt x="10739" y="1475002"/>
                  </a:lnTo>
                  <a:lnTo>
                    <a:pt x="0" y="1446476"/>
                  </a:lnTo>
                  <a:lnTo>
                    <a:pt x="0" y="1443037"/>
                  </a:lnTo>
                  <a:lnTo>
                    <a:pt x="0" y="48947"/>
                  </a:lnTo>
                  <a:lnTo>
                    <a:pt x="17776" y="12911"/>
                  </a:lnTo>
                  <a:lnTo>
                    <a:pt x="48947" y="0"/>
                  </a:lnTo>
                  <a:lnTo>
                    <a:pt x="1055952" y="0"/>
                  </a:lnTo>
                  <a:lnTo>
                    <a:pt x="1091988" y="17776"/>
                  </a:lnTo>
                  <a:lnTo>
                    <a:pt x="1104899" y="48947"/>
                  </a:lnTo>
                  <a:lnTo>
                    <a:pt x="1104899" y="1446476"/>
                  </a:lnTo>
                  <a:lnTo>
                    <a:pt x="1087123" y="1482512"/>
                  </a:lnTo>
                  <a:lnTo>
                    <a:pt x="1059358" y="1495089"/>
                  </a:lnTo>
                  <a:lnTo>
                    <a:pt x="1055952" y="1495424"/>
                  </a:lnTo>
                  <a:close/>
                </a:path>
              </a:pathLst>
            </a:custGeom>
            <a:solidFill>
              <a:srgbClr val="F5F5F5"/>
            </a:solidFill>
          </p:spPr>
          <p:txBody>
            <a:bodyPr wrap="square" lIns="0" tIns="0" rIns="0" bIns="0" rtlCol="0"/>
            <a:lstStyle/>
            <a:p>
              <a:endParaRPr/>
            </a:p>
          </p:txBody>
        </p:sp>
        <p:sp>
          <p:nvSpPr>
            <p:cNvPr id="9" name="object 9"/>
            <p:cNvSpPr/>
            <p:nvPr/>
          </p:nvSpPr>
          <p:spPr>
            <a:xfrm>
              <a:off x="1147762" y="1985962"/>
              <a:ext cx="1104900" cy="1495425"/>
            </a:xfrm>
            <a:custGeom>
              <a:avLst/>
              <a:gdLst/>
              <a:ahLst/>
              <a:cxnLst/>
              <a:rect l="l" t="t" r="r" b="b"/>
              <a:pathLst>
                <a:path w="1104900" h="1495425">
                  <a:moveTo>
                    <a:pt x="0" y="1443037"/>
                  </a:moveTo>
                  <a:lnTo>
                    <a:pt x="0" y="52387"/>
                  </a:lnTo>
                  <a:lnTo>
                    <a:pt x="0" y="48947"/>
                  </a:lnTo>
                  <a:lnTo>
                    <a:pt x="335" y="45540"/>
                  </a:lnTo>
                  <a:lnTo>
                    <a:pt x="1006" y="42167"/>
                  </a:lnTo>
                  <a:lnTo>
                    <a:pt x="1677" y="38793"/>
                  </a:lnTo>
                  <a:lnTo>
                    <a:pt x="2671" y="35517"/>
                  </a:lnTo>
                  <a:lnTo>
                    <a:pt x="3987" y="32339"/>
                  </a:lnTo>
                  <a:lnTo>
                    <a:pt x="5303" y="29161"/>
                  </a:lnTo>
                  <a:lnTo>
                    <a:pt x="6917" y="26142"/>
                  </a:lnTo>
                  <a:lnTo>
                    <a:pt x="8828" y="23282"/>
                  </a:lnTo>
                  <a:lnTo>
                    <a:pt x="10739" y="20422"/>
                  </a:lnTo>
                  <a:lnTo>
                    <a:pt x="12911" y="17776"/>
                  </a:lnTo>
                  <a:lnTo>
                    <a:pt x="15343" y="15343"/>
                  </a:lnTo>
                  <a:lnTo>
                    <a:pt x="17776" y="12911"/>
                  </a:lnTo>
                  <a:lnTo>
                    <a:pt x="20422" y="10739"/>
                  </a:lnTo>
                  <a:lnTo>
                    <a:pt x="23282" y="8828"/>
                  </a:lnTo>
                  <a:lnTo>
                    <a:pt x="26142" y="6917"/>
                  </a:lnTo>
                  <a:lnTo>
                    <a:pt x="29161" y="5303"/>
                  </a:lnTo>
                  <a:lnTo>
                    <a:pt x="32339" y="3987"/>
                  </a:lnTo>
                  <a:lnTo>
                    <a:pt x="35517" y="2671"/>
                  </a:lnTo>
                  <a:lnTo>
                    <a:pt x="38793" y="1677"/>
                  </a:lnTo>
                  <a:lnTo>
                    <a:pt x="42167" y="1006"/>
                  </a:lnTo>
                  <a:lnTo>
                    <a:pt x="45540" y="335"/>
                  </a:lnTo>
                  <a:lnTo>
                    <a:pt x="48947" y="0"/>
                  </a:lnTo>
                  <a:lnTo>
                    <a:pt x="52387" y="0"/>
                  </a:lnTo>
                  <a:lnTo>
                    <a:pt x="1052512" y="0"/>
                  </a:lnTo>
                  <a:lnTo>
                    <a:pt x="1055952" y="0"/>
                  </a:lnTo>
                  <a:lnTo>
                    <a:pt x="1059358" y="335"/>
                  </a:lnTo>
                  <a:lnTo>
                    <a:pt x="1062732" y="1006"/>
                  </a:lnTo>
                  <a:lnTo>
                    <a:pt x="1066106" y="1677"/>
                  </a:lnTo>
                  <a:lnTo>
                    <a:pt x="1069382" y="2671"/>
                  </a:lnTo>
                  <a:lnTo>
                    <a:pt x="1072559" y="3987"/>
                  </a:lnTo>
                  <a:lnTo>
                    <a:pt x="1075737" y="5303"/>
                  </a:lnTo>
                  <a:lnTo>
                    <a:pt x="1078756" y="6917"/>
                  </a:lnTo>
                  <a:lnTo>
                    <a:pt x="1081617" y="8828"/>
                  </a:lnTo>
                  <a:lnTo>
                    <a:pt x="1084477" y="10739"/>
                  </a:lnTo>
                  <a:lnTo>
                    <a:pt x="1087123" y="12911"/>
                  </a:lnTo>
                  <a:lnTo>
                    <a:pt x="1089555" y="15343"/>
                  </a:lnTo>
                  <a:lnTo>
                    <a:pt x="1091988" y="17776"/>
                  </a:lnTo>
                  <a:lnTo>
                    <a:pt x="1094159" y="20422"/>
                  </a:lnTo>
                  <a:lnTo>
                    <a:pt x="1096070" y="23282"/>
                  </a:lnTo>
                  <a:lnTo>
                    <a:pt x="1097981" y="26142"/>
                  </a:lnTo>
                  <a:lnTo>
                    <a:pt x="1103893" y="42167"/>
                  </a:lnTo>
                  <a:lnTo>
                    <a:pt x="1104564" y="45540"/>
                  </a:lnTo>
                  <a:lnTo>
                    <a:pt x="1104899" y="48947"/>
                  </a:lnTo>
                  <a:lnTo>
                    <a:pt x="1104899" y="52387"/>
                  </a:lnTo>
                  <a:lnTo>
                    <a:pt x="1104899" y="1443037"/>
                  </a:lnTo>
                  <a:lnTo>
                    <a:pt x="1104899" y="1446476"/>
                  </a:lnTo>
                  <a:lnTo>
                    <a:pt x="1104564" y="1449883"/>
                  </a:lnTo>
                  <a:lnTo>
                    <a:pt x="1103893" y="1453257"/>
                  </a:lnTo>
                  <a:lnTo>
                    <a:pt x="1103221" y="1456630"/>
                  </a:lnTo>
                  <a:lnTo>
                    <a:pt x="1096070" y="1472141"/>
                  </a:lnTo>
                  <a:lnTo>
                    <a:pt x="1094159" y="1475002"/>
                  </a:lnTo>
                  <a:lnTo>
                    <a:pt x="1081617" y="1486595"/>
                  </a:lnTo>
                  <a:lnTo>
                    <a:pt x="1078756" y="1488506"/>
                  </a:lnTo>
                  <a:lnTo>
                    <a:pt x="1052512" y="1495424"/>
                  </a:lnTo>
                  <a:lnTo>
                    <a:pt x="52387" y="1495424"/>
                  </a:lnTo>
                  <a:lnTo>
                    <a:pt x="23282" y="1486595"/>
                  </a:lnTo>
                  <a:lnTo>
                    <a:pt x="20422" y="1484684"/>
                  </a:lnTo>
                  <a:lnTo>
                    <a:pt x="8828" y="1472141"/>
                  </a:lnTo>
                  <a:lnTo>
                    <a:pt x="6917" y="1469281"/>
                  </a:lnTo>
                  <a:lnTo>
                    <a:pt x="0" y="1446476"/>
                  </a:lnTo>
                  <a:lnTo>
                    <a:pt x="0" y="1443037"/>
                  </a:lnTo>
                  <a:close/>
                </a:path>
              </a:pathLst>
            </a:custGeom>
            <a:ln w="9524">
              <a:solidFill>
                <a:srgbClr val="DFDFDF"/>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616041" y="2156882"/>
              <a:ext cx="143670" cy="175218"/>
            </a:xfrm>
            <a:prstGeom prst="rect">
              <a:avLst/>
            </a:prstGeom>
          </p:spPr>
        </p:pic>
      </p:grpSp>
      <p:sp>
        <p:nvSpPr>
          <p:cNvPr id="11" name="object 11"/>
          <p:cNvSpPr txBox="1"/>
          <p:nvPr/>
        </p:nvSpPr>
        <p:spPr>
          <a:xfrm>
            <a:off x="1775069" y="2475119"/>
            <a:ext cx="1173148" cy="216726"/>
          </a:xfrm>
          <a:prstGeom prst="rect">
            <a:avLst/>
          </a:prstGeom>
        </p:spPr>
        <p:txBody>
          <a:bodyPr vert="horz" wrap="square" lIns="0" tIns="16510" rIns="0" bIns="0" rtlCol="0">
            <a:spAutoFit/>
          </a:bodyPr>
          <a:lstStyle/>
          <a:p>
            <a:pPr marL="12700">
              <a:lnSpc>
                <a:spcPct val="100000"/>
              </a:lnSpc>
              <a:spcBef>
                <a:spcPts val="130"/>
              </a:spcBef>
            </a:pPr>
            <a:r>
              <a:rPr sz="1300" b="1" spc="-20" dirty="0">
                <a:solidFill>
                  <a:srgbClr val="C7B187"/>
                </a:solidFill>
                <a:latin typeface="Montserrat SemiBold" panose="00000700000000000000"/>
                <a:cs typeface="Montserrat SemiBold" panose="00000700000000000000"/>
              </a:rPr>
              <a:t>BANKING</a:t>
            </a:r>
            <a:endParaRPr sz="1300" dirty="0">
              <a:latin typeface="Montserrat SemiBold" panose="00000700000000000000"/>
              <a:cs typeface="Montserrat SemiBold" panose="00000700000000000000"/>
            </a:endParaRPr>
          </a:p>
        </p:txBody>
      </p:sp>
      <p:sp>
        <p:nvSpPr>
          <p:cNvPr id="12" name="object 12"/>
          <p:cNvSpPr txBox="1"/>
          <p:nvPr/>
        </p:nvSpPr>
        <p:spPr>
          <a:xfrm>
            <a:off x="1336297" y="2687897"/>
            <a:ext cx="1733749" cy="757580"/>
          </a:xfrm>
          <a:prstGeom prst="rect">
            <a:avLst/>
          </a:prstGeom>
        </p:spPr>
        <p:txBody>
          <a:bodyPr vert="horz" wrap="square" lIns="0" tIns="24765" rIns="0" bIns="0" rtlCol="0">
            <a:spAutoFit/>
          </a:bodyPr>
          <a:lstStyle/>
          <a:p>
            <a:pPr marL="12700" marR="5080" indent="-635" algn="ctr">
              <a:lnSpc>
                <a:spcPct val="121000"/>
              </a:lnSpc>
              <a:spcBef>
                <a:spcPts val="195"/>
              </a:spcBef>
            </a:pPr>
            <a:r>
              <a:rPr sz="1300" b="1" spc="-105" dirty="0">
                <a:solidFill>
                  <a:srgbClr val="333333"/>
                </a:solidFill>
                <a:latin typeface="Montserrat SemiBold" panose="00000700000000000000"/>
                <a:cs typeface="Montserrat SemiBold" panose="00000700000000000000"/>
              </a:rPr>
              <a:t>DBS</a:t>
            </a:r>
            <a:r>
              <a:rPr sz="1300" b="1" spc="-15" dirty="0">
                <a:solidFill>
                  <a:srgbClr val="333333"/>
                </a:solidFill>
                <a:latin typeface="Montserrat SemiBold" panose="00000700000000000000"/>
                <a:cs typeface="Montserrat SemiBold" panose="00000700000000000000"/>
              </a:rPr>
              <a:t> </a:t>
            </a:r>
            <a:r>
              <a:rPr sz="1300" b="1" spc="-20" dirty="0">
                <a:solidFill>
                  <a:srgbClr val="333333"/>
                </a:solidFill>
                <a:latin typeface="Montserrat SemiBold" panose="00000700000000000000"/>
                <a:cs typeface="Montserrat SemiBold" panose="00000700000000000000"/>
              </a:rPr>
              <a:t>Bank </a:t>
            </a:r>
            <a:endParaRPr lang="en-US" sz="1300" b="1" spc="-20" dirty="0">
              <a:solidFill>
                <a:srgbClr val="333333"/>
              </a:solidFill>
              <a:latin typeface="Montserrat SemiBold" panose="00000700000000000000"/>
              <a:cs typeface="Montserrat SemiBold" panose="00000700000000000000"/>
            </a:endParaRPr>
          </a:p>
          <a:p>
            <a:pPr marL="12700" marR="5080" indent="-635" algn="ctr">
              <a:lnSpc>
                <a:spcPct val="121000"/>
              </a:lnSpc>
              <a:spcBef>
                <a:spcPts val="195"/>
              </a:spcBef>
            </a:pPr>
            <a:r>
              <a:rPr sz="1300" spc="-65" dirty="0">
                <a:solidFill>
                  <a:srgbClr val="666666"/>
                </a:solidFill>
                <a:latin typeface="Montserrat" panose="00000500000000000000"/>
                <a:cs typeface="Montserrat" panose="00000500000000000000"/>
              </a:rPr>
              <a:t>Fund</a:t>
            </a:r>
            <a:r>
              <a:rPr sz="1300" spc="15" dirty="0">
                <a:solidFill>
                  <a:srgbClr val="666666"/>
                </a:solidFill>
                <a:latin typeface="Montserrat" panose="00000500000000000000"/>
                <a:cs typeface="Montserrat" panose="00000500000000000000"/>
              </a:rPr>
              <a:t> </a:t>
            </a:r>
            <a:r>
              <a:rPr sz="1300" spc="-55" dirty="0">
                <a:solidFill>
                  <a:srgbClr val="666666"/>
                </a:solidFill>
                <a:latin typeface="Montserrat" panose="00000500000000000000"/>
                <a:cs typeface="Montserrat" panose="00000500000000000000"/>
              </a:rPr>
              <a:t>Banking</a:t>
            </a:r>
            <a:r>
              <a:rPr sz="1300" spc="-10" dirty="0">
                <a:solidFill>
                  <a:srgbClr val="666666"/>
                </a:solidFill>
                <a:latin typeface="Montserrat" panose="00000500000000000000"/>
                <a:cs typeface="Montserrat" panose="00000500000000000000"/>
              </a:rPr>
              <a:t> Services</a:t>
            </a:r>
            <a:endParaRPr sz="1300" dirty="0">
              <a:latin typeface="Montserrat" panose="00000500000000000000"/>
              <a:cs typeface="Montserrat" panose="00000500000000000000"/>
            </a:endParaRPr>
          </a:p>
        </p:txBody>
      </p:sp>
      <p:grpSp>
        <p:nvGrpSpPr>
          <p:cNvPr id="13" name="object 13"/>
          <p:cNvGrpSpPr/>
          <p:nvPr/>
        </p:nvGrpSpPr>
        <p:grpSpPr>
          <a:xfrm>
            <a:off x="3811785" y="2004776"/>
            <a:ext cx="2265685" cy="1680742"/>
            <a:chOff x="2357437" y="1985962"/>
            <a:chExt cx="1114425" cy="1495425"/>
          </a:xfrm>
        </p:grpSpPr>
        <p:sp>
          <p:nvSpPr>
            <p:cNvPr id="14" name="object 14"/>
            <p:cNvSpPr/>
            <p:nvPr/>
          </p:nvSpPr>
          <p:spPr>
            <a:xfrm>
              <a:off x="2357437" y="1985962"/>
              <a:ext cx="1114425" cy="1495425"/>
            </a:xfrm>
            <a:custGeom>
              <a:avLst/>
              <a:gdLst/>
              <a:ahLst/>
              <a:cxnLst/>
              <a:rect l="l" t="t" r="r" b="b"/>
              <a:pathLst>
                <a:path w="1114425" h="1495425">
                  <a:moveTo>
                    <a:pt x="1065477" y="1495424"/>
                  </a:moveTo>
                  <a:lnTo>
                    <a:pt x="48947" y="1495424"/>
                  </a:lnTo>
                  <a:lnTo>
                    <a:pt x="45541" y="1495089"/>
                  </a:lnTo>
                  <a:lnTo>
                    <a:pt x="10739" y="1475002"/>
                  </a:lnTo>
                  <a:lnTo>
                    <a:pt x="0" y="1446476"/>
                  </a:lnTo>
                  <a:lnTo>
                    <a:pt x="0" y="1443037"/>
                  </a:lnTo>
                  <a:lnTo>
                    <a:pt x="0" y="48947"/>
                  </a:lnTo>
                  <a:lnTo>
                    <a:pt x="17776" y="12911"/>
                  </a:lnTo>
                  <a:lnTo>
                    <a:pt x="48947" y="0"/>
                  </a:lnTo>
                  <a:lnTo>
                    <a:pt x="1065477" y="0"/>
                  </a:lnTo>
                  <a:lnTo>
                    <a:pt x="1101513" y="17776"/>
                  </a:lnTo>
                  <a:lnTo>
                    <a:pt x="1114424" y="48947"/>
                  </a:lnTo>
                  <a:lnTo>
                    <a:pt x="1114424" y="1446476"/>
                  </a:lnTo>
                  <a:lnTo>
                    <a:pt x="1096648" y="1482512"/>
                  </a:lnTo>
                  <a:lnTo>
                    <a:pt x="1068883" y="1495089"/>
                  </a:lnTo>
                  <a:lnTo>
                    <a:pt x="1065477" y="1495424"/>
                  </a:lnTo>
                  <a:close/>
                </a:path>
              </a:pathLst>
            </a:custGeom>
            <a:solidFill>
              <a:srgbClr val="F5F5F5"/>
            </a:solidFill>
          </p:spPr>
          <p:txBody>
            <a:bodyPr wrap="square" lIns="0" tIns="0" rIns="0" bIns="0" rtlCol="0"/>
            <a:lstStyle/>
            <a:p>
              <a:endParaRPr/>
            </a:p>
          </p:txBody>
        </p:sp>
        <p:sp>
          <p:nvSpPr>
            <p:cNvPr id="15" name="object 15"/>
            <p:cNvSpPr/>
            <p:nvPr/>
          </p:nvSpPr>
          <p:spPr>
            <a:xfrm>
              <a:off x="2357437" y="1985962"/>
              <a:ext cx="1114425" cy="1495425"/>
            </a:xfrm>
            <a:custGeom>
              <a:avLst/>
              <a:gdLst/>
              <a:ahLst/>
              <a:cxnLst/>
              <a:rect l="l" t="t" r="r" b="b"/>
              <a:pathLst>
                <a:path w="1114425" h="1495425">
                  <a:moveTo>
                    <a:pt x="0" y="1443037"/>
                  </a:moveTo>
                  <a:lnTo>
                    <a:pt x="0" y="52387"/>
                  </a:lnTo>
                  <a:lnTo>
                    <a:pt x="0" y="48947"/>
                  </a:lnTo>
                  <a:lnTo>
                    <a:pt x="335" y="45540"/>
                  </a:lnTo>
                  <a:lnTo>
                    <a:pt x="1006" y="42167"/>
                  </a:lnTo>
                  <a:lnTo>
                    <a:pt x="1677" y="38793"/>
                  </a:lnTo>
                  <a:lnTo>
                    <a:pt x="2671" y="35517"/>
                  </a:lnTo>
                  <a:lnTo>
                    <a:pt x="3987" y="32339"/>
                  </a:lnTo>
                  <a:lnTo>
                    <a:pt x="5303" y="29161"/>
                  </a:lnTo>
                  <a:lnTo>
                    <a:pt x="6917" y="26142"/>
                  </a:lnTo>
                  <a:lnTo>
                    <a:pt x="8828" y="23282"/>
                  </a:lnTo>
                  <a:lnTo>
                    <a:pt x="10739" y="20422"/>
                  </a:lnTo>
                  <a:lnTo>
                    <a:pt x="12911" y="17776"/>
                  </a:lnTo>
                  <a:lnTo>
                    <a:pt x="15343" y="15343"/>
                  </a:lnTo>
                  <a:lnTo>
                    <a:pt x="17776" y="12911"/>
                  </a:lnTo>
                  <a:lnTo>
                    <a:pt x="20422" y="10739"/>
                  </a:lnTo>
                  <a:lnTo>
                    <a:pt x="23282" y="8828"/>
                  </a:lnTo>
                  <a:lnTo>
                    <a:pt x="26142" y="6917"/>
                  </a:lnTo>
                  <a:lnTo>
                    <a:pt x="42167" y="1006"/>
                  </a:lnTo>
                  <a:lnTo>
                    <a:pt x="45540" y="335"/>
                  </a:lnTo>
                  <a:lnTo>
                    <a:pt x="48947" y="0"/>
                  </a:lnTo>
                  <a:lnTo>
                    <a:pt x="52387" y="0"/>
                  </a:lnTo>
                  <a:lnTo>
                    <a:pt x="1062037" y="0"/>
                  </a:lnTo>
                  <a:lnTo>
                    <a:pt x="1065477" y="0"/>
                  </a:lnTo>
                  <a:lnTo>
                    <a:pt x="1068883" y="335"/>
                  </a:lnTo>
                  <a:lnTo>
                    <a:pt x="1072257" y="1006"/>
                  </a:lnTo>
                  <a:lnTo>
                    <a:pt x="1075630" y="1677"/>
                  </a:lnTo>
                  <a:lnTo>
                    <a:pt x="1078906" y="2671"/>
                  </a:lnTo>
                  <a:lnTo>
                    <a:pt x="1082084" y="3987"/>
                  </a:lnTo>
                  <a:lnTo>
                    <a:pt x="1085262" y="5303"/>
                  </a:lnTo>
                  <a:lnTo>
                    <a:pt x="1088281" y="6917"/>
                  </a:lnTo>
                  <a:lnTo>
                    <a:pt x="1091141" y="8828"/>
                  </a:lnTo>
                  <a:lnTo>
                    <a:pt x="1094002" y="10739"/>
                  </a:lnTo>
                  <a:lnTo>
                    <a:pt x="1114089" y="45540"/>
                  </a:lnTo>
                  <a:lnTo>
                    <a:pt x="1114425" y="52387"/>
                  </a:lnTo>
                  <a:lnTo>
                    <a:pt x="1114425" y="1443037"/>
                  </a:lnTo>
                  <a:lnTo>
                    <a:pt x="1105595" y="1472141"/>
                  </a:lnTo>
                  <a:lnTo>
                    <a:pt x="1103684" y="1475002"/>
                  </a:lnTo>
                  <a:lnTo>
                    <a:pt x="1091142" y="1486595"/>
                  </a:lnTo>
                  <a:lnTo>
                    <a:pt x="1088281" y="1488506"/>
                  </a:lnTo>
                  <a:lnTo>
                    <a:pt x="1062037" y="1495424"/>
                  </a:lnTo>
                  <a:lnTo>
                    <a:pt x="52387" y="1495424"/>
                  </a:lnTo>
                  <a:lnTo>
                    <a:pt x="23282" y="1486595"/>
                  </a:lnTo>
                  <a:lnTo>
                    <a:pt x="20422" y="1484684"/>
                  </a:lnTo>
                  <a:lnTo>
                    <a:pt x="8828" y="1472141"/>
                  </a:lnTo>
                  <a:lnTo>
                    <a:pt x="6917" y="1469281"/>
                  </a:lnTo>
                  <a:lnTo>
                    <a:pt x="0" y="1446476"/>
                  </a:lnTo>
                  <a:lnTo>
                    <a:pt x="0" y="1443037"/>
                  </a:lnTo>
                  <a:close/>
                </a:path>
              </a:pathLst>
            </a:custGeom>
            <a:ln w="9524">
              <a:solidFill>
                <a:srgbClr val="DFDFDF"/>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2843677" y="2190749"/>
              <a:ext cx="145482" cy="147477"/>
            </a:xfrm>
            <a:prstGeom prst="rect">
              <a:avLst/>
            </a:prstGeom>
          </p:spPr>
        </p:pic>
      </p:grpSp>
      <p:sp>
        <p:nvSpPr>
          <p:cNvPr id="17" name="object 17"/>
          <p:cNvSpPr txBox="1"/>
          <p:nvPr/>
        </p:nvSpPr>
        <p:spPr>
          <a:xfrm>
            <a:off x="4645895" y="2487839"/>
            <a:ext cx="796547" cy="216726"/>
          </a:xfrm>
          <a:prstGeom prst="rect">
            <a:avLst/>
          </a:prstGeom>
        </p:spPr>
        <p:txBody>
          <a:bodyPr vert="horz" wrap="square" lIns="0" tIns="16510" rIns="0" bIns="0" rtlCol="0">
            <a:spAutoFit/>
          </a:bodyPr>
          <a:lstStyle/>
          <a:p>
            <a:pPr marL="12700">
              <a:lnSpc>
                <a:spcPct val="100000"/>
              </a:lnSpc>
              <a:spcBef>
                <a:spcPts val="130"/>
              </a:spcBef>
            </a:pPr>
            <a:r>
              <a:rPr sz="1300" b="1" spc="-20" dirty="0">
                <a:solidFill>
                  <a:srgbClr val="C7B187"/>
                </a:solidFill>
                <a:latin typeface="Montserrat SemiBold" panose="00000700000000000000"/>
                <a:cs typeface="Montserrat SemiBold" panose="00000700000000000000"/>
              </a:rPr>
              <a:t>LEGAL</a:t>
            </a:r>
            <a:endParaRPr sz="1300" dirty="0">
              <a:latin typeface="Montserrat SemiBold" panose="00000700000000000000"/>
              <a:cs typeface="Montserrat SemiBold" panose="00000700000000000000"/>
            </a:endParaRPr>
          </a:p>
        </p:txBody>
      </p:sp>
      <p:sp>
        <p:nvSpPr>
          <p:cNvPr id="19" name="object 19"/>
          <p:cNvSpPr txBox="1"/>
          <p:nvPr/>
        </p:nvSpPr>
        <p:spPr>
          <a:xfrm>
            <a:off x="3934062" y="2687897"/>
            <a:ext cx="2121534" cy="816185"/>
          </a:xfrm>
          <a:prstGeom prst="rect">
            <a:avLst/>
          </a:prstGeom>
        </p:spPr>
        <p:txBody>
          <a:bodyPr vert="horz" wrap="square" lIns="0" tIns="37465" rIns="0" bIns="0" rtlCol="0">
            <a:spAutoFit/>
          </a:bodyPr>
          <a:lstStyle/>
          <a:p>
            <a:pPr marL="12700" marR="5080" algn="ctr">
              <a:lnSpc>
                <a:spcPct val="120000"/>
              </a:lnSpc>
              <a:spcBef>
                <a:spcPts val="295"/>
              </a:spcBef>
            </a:pPr>
            <a:r>
              <a:rPr sz="1300" b="1" spc="-10" dirty="0">
                <a:solidFill>
                  <a:srgbClr val="333333"/>
                </a:solidFill>
                <a:latin typeface="Montserrat SemiBold" panose="00000700000000000000"/>
                <a:cs typeface="Montserrat SemiBold" panose="00000700000000000000"/>
              </a:rPr>
              <a:t>Ogier</a:t>
            </a:r>
            <a:r>
              <a:rPr lang="zh-TW" altLang="en-US" sz="1300" b="1" spc="-10" dirty="0">
                <a:solidFill>
                  <a:srgbClr val="333333"/>
                </a:solidFill>
                <a:latin typeface="Montserrat SemiBold" panose="00000700000000000000"/>
                <a:cs typeface="Montserrat SemiBold" panose="00000700000000000000"/>
              </a:rPr>
              <a:t> </a:t>
            </a:r>
            <a:r>
              <a:rPr lang="en-US" altLang="zh-TW" sz="1300" b="1" spc="-10" dirty="0">
                <a:solidFill>
                  <a:srgbClr val="333333"/>
                </a:solidFill>
                <a:latin typeface="Montserrat SemiBold" panose="00000700000000000000"/>
                <a:cs typeface="Montserrat SemiBold" panose="00000700000000000000"/>
              </a:rPr>
              <a:t>(Cayman)</a:t>
            </a:r>
            <a:endParaRPr lang="en-US" sz="1300" b="1" spc="-10" dirty="0">
              <a:solidFill>
                <a:srgbClr val="333333"/>
              </a:solidFill>
              <a:latin typeface="Montserrat SemiBold" panose="00000700000000000000"/>
              <a:cs typeface="Montserrat SemiBold" panose="00000700000000000000"/>
            </a:endParaRPr>
          </a:p>
          <a:p>
            <a:pPr marL="12700" marR="5080" algn="ctr">
              <a:lnSpc>
                <a:spcPct val="120000"/>
              </a:lnSpc>
              <a:spcBef>
                <a:spcPts val="295"/>
              </a:spcBef>
            </a:pPr>
            <a:r>
              <a:rPr lang="en-US" sz="1300" b="1" spc="-10" dirty="0">
                <a:solidFill>
                  <a:srgbClr val="333333"/>
                </a:solidFill>
                <a:latin typeface="Montserrat SemiBold" panose="00000700000000000000"/>
                <a:cs typeface="Montserrat SemiBold" panose="00000700000000000000"/>
              </a:rPr>
              <a:t>Jun He (</a:t>
            </a:r>
            <a:r>
              <a:rPr lang="en-US" altLang="zh-TW" sz="1300" b="1" spc="-10" dirty="0">
                <a:solidFill>
                  <a:srgbClr val="333333"/>
                </a:solidFill>
                <a:latin typeface="Montserrat SemiBold" panose="00000700000000000000"/>
                <a:cs typeface="Montserrat SemiBold" panose="00000700000000000000"/>
              </a:rPr>
              <a:t>HK</a:t>
            </a:r>
            <a:r>
              <a:rPr lang="en-US" sz="1300" b="1" spc="-10" dirty="0">
                <a:solidFill>
                  <a:srgbClr val="333333"/>
                </a:solidFill>
                <a:latin typeface="Montserrat SemiBold" panose="00000700000000000000"/>
                <a:cs typeface="Montserrat SemiBold" panose="00000700000000000000"/>
              </a:rPr>
              <a:t>)</a:t>
            </a:r>
          </a:p>
          <a:p>
            <a:pPr marL="12700" marR="5080" algn="ctr">
              <a:lnSpc>
                <a:spcPct val="120000"/>
              </a:lnSpc>
              <a:spcBef>
                <a:spcPts val="295"/>
              </a:spcBef>
            </a:pPr>
            <a:r>
              <a:rPr sz="1300" b="1" spc="-10" dirty="0">
                <a:solidFill>
                  <a:srgbClr val="333333"/>
                </a:solidFill>
                <a:latin typeface="Montserrat SemiBold" panose="00000700000000000000"/>
                <a:cs typeface="Montserrat SemiBold" panose="00000700000000000000"/>
              </a:rPr>
              <a:t> </a:t>
            </a:r>
            <a:r>
              <a:rPr sz="1300" spc="-65" dirty="0">
                <a:solidFill>
                  <a:srgbClr val="666666"/>
                </a:solidFill>
                <a:latin typeface="Montserrat" panose="00000500000000000000"/>
                <a:cs typeface="Montserrat" panose="00000500000000000000"/>
              </a:rPr>
              <a:t>Fund</a:t>
            </a:r>
            <a:r>
              <a:rPr sz="1300" spc="15" dirty="0">
                <a:solidFill>
                  <a:srgbClr val="666666"/>
                </a:solidFill>
                <a:latin typeface="Montserrat" panose="00000500000000000000"/>
                <a:cs typeface="Montserrat" panose="00000500000000000000"/>
              </a:rPr>
              <a:t> </a:t>
            </a:r>
            <a:r>
              <a:rPr sz="1300" spc="-50" dirty="0">
                <a:solidFill>
                  <a:srgbClr val="666666"/>
                </a:solidFill>
                <a:latin typeface="Montserrat" panose="00000500000000000000"/>
                <a:cs typeface="Montserrat" panose="00000500000000000000"/>
              </a:rPr>
              <a:t>Legal</a:t>
            </a:r>
            <a:r>
              <a:rPr sz="1300" spc="-10" dirty="0">
                <a:solidFill>
                  <a:srgbClr val="666666"/>
                </a:solidFill>
                <a:latin typeface="Montserrat" panose="00000500000000000000"/>
                <a:cs typeface="Montserrat" panose="00000500000000000000"/>
              </a:rPr>
              <a:t> Counsel</a:t>
            </a:r>
            <a:endParaRPr sz="1300" dirty="0">
              <a:latin typeface="Montserrat" panose="00000500000000000000"/>
              <a:cs typeface="Montserrat" panose="00000500000000000000"/>
            </a:endParaRPr>
          </a:p>
        </p:txBody>
      </p:sp>
      <p:grpSp>
        <p:nvGrpSpPr>
          <p:cNvPr id="65" name="Group 64"/>
          <p:cNvGrpSpPr/>
          <p:nvPr/>
        </p:nvGrpSpPr>
        <p:grpSpPr>
          <a:xfrm>
            <a:off x="6532522" y="1993773"/>
            <a:ext cx="2103402" cy="1686374"/>
            <a:chOff x="3576637" y="1985962"/>
            <a:chExt cx="1104900" cy="1495425"/>
          </a:xfrm>
        </p:grpSpPr>
        <p:grpSp>
          <p:nvGrpSpPr>
            <p:cNvPr id="20" name="object 20"/>
            <p:cNvGrpSpPr/>
            <p:nvPr/>
          </p:nvGrpSpPr>
          <p:grpSpPr>
            <a:xfrm>
              <a:off x="3576637" y="1985962"/>
              <a:ext cx="1104900" cy="1495425"/>
              <a:chOff x="3576637" y="1985962"/>
              <a:chExt cx="1104900" cy="1495425"/>
            </a:xfrm>
          </p:grpSpPr>
          <p:sp>
            <p:nvSpPr>
              <p:cNvPr id="21" name="object 21"/>
              <p:cNvSpPr/>
              <p:nvPr/>
            </p:nvSpPr>
            <p:spPr>
              <a:xfrm>
                <a:off x="3576637" y="1985962"/>
                <a:ext cx="1104900" cy="1495425"/>
              </a:xfrm>
              <a:custGeom>
                <a:avLst/>
                <a:gdLst/>
                <a:ahLst/>
                <a:cxnLst/>
                <a:rect l="l" t="t" r="r" b="b"/>
                <a:pathLst>
                  <a:path w="1104900" h="1495425">
                    <a:moveTo>
                      <a:pt x="1055952" y="1495424"/>
                    </a:moveTo>
                    <a:lnTo>
                      <a:pt x="48947" y="1495424"/>
                    </a:lnTo>
                    <a:lnTo>
                      <a:pt x="45541" y="1495089"/>
                    </a:lnTo>
                    <a:lnTo>
                      <a:pt x="10739" y="1475002"/>
                    </a:lnTo>
                    <a:lnTo>
                      <a:pt x="0" y="1446476"/>
                    </a:lnTo>
                    <a:lnTo>
                      <a:pt x="0" y="1443037"/>
                    </a:lnTo>
                    <a:lnTo>
                      <a:pt x="0" y="48947"/>
                    </a:lnTo>
                    <a:lnTo>
                      <a:pt x="17775" y="12911"/>
                    </a:lnTo>
                    <a:lnTo>
                      <a:pt x="48947" y="0"/>
                    </a:lnTo>
                    <a:lnTo>
                      <a:pt x="1055952" y="0"/>
                    </a:lnTo>
                    <a:lnTo>
                      <a:pt x="1091987" y="17776"/>
                    </a:lnTo>
                    <a:lnTo>
                      <a:pt x="1104899" y="48947"/>
                    </a:lnTo>
                    <a:lnTo>
                      <a:pt x="1104899" y="1446476"/>
                    </a:lnTo>
                    <a:lnTo>
                      <a:pt x="1087123" y="1482512"/>
                    </a:lnTo>
                    <a:lnTo>
                      <a:pt x="1059359" y="1495089"/>
                    </a:lnTo>
                    <a:lnTo>
                      <a:pt x="1055952" y="1495424"/>
                    </a:lnTo>
                    <a:close/>
                  </a:path>
                </a:pathLst>
              </a:custGeom>
              <a:solidFill>
                <a:srgbClr val="F5F5F5"/>
              </a:solidFill>
            </p:spPr>
            <p:txBody>
              <a:bodyPr wrap="square" lIns="0" tIns="0" rIns="0" bIns="0" rtlCol="0"/>
              <a:lstStyle/>
              <a:p>
                <a:endParaRPr/>
              </a:p>
            </p:txBody>
          </p:sp>
          <p:sp>
            <p:nvSpPr>
              <p:cNvPr id="22" name="object 22"/>
              <p:cNvSpPr/>
              <p:nvPr/>
            </p:nvSpPr>
            <p:spPr>
              <a:xfrm>
                <a:off x="3576637" y="1985962"/>
                <a:ext cx="1104900" cy="1495425"/>
              </a:xfrm>
              <a:custGeom>
                <a:avLst/>
                <a:gdLst/>
                <a:ahLst/>
                <a:cxnLst/>
                <a:rect l="l" t="t" r="r" b="b"/>
                <a:pathLst>
                  <a:path w="1104900" h="1495425">
                    <a:moveTo>
                      <a:pt x="0" y="1443037"/>
                    </a:moveTo>
                    <a:lnTo>
                      <a:pt x="0" y="52387"/>
                    </a:lnTo>
                    <a:lnTo>
                      <a:pt x="0" y="48947"/>
                    </a:lnTo>
                    <a:lnTo>
                      <a:pt x="335" y="45540"/>
                    </a:lnTo>
                    <a:lnTo>
                      <a:pt x="8828" y="23282"/>
                    </a:lnTo>
                    <a:lnTo>
                      <a:pt x="10739" y="20422"/>
                    </a:lnTo>
                    <a:lnTo>
                      <a:pt x="12911" y="17776"/>
                    </a:lnTo>
                    <a:lnTo>
                      <a:pt x="15343" y="15343"/>
                    </a:lnTo>
                    <a:lnTo>
                      <a:pt x="17775" y="12911"/>
                    </a:lnTo>
                    <a:lnTo>
                      <a:pt x="20421" y="10739"/>
                    </a:lnTo>
                    <a:lnTo>
                      <a:pt x="23281" y="8828"/>
                    </a:lnTo>
                    <a:lnTo>
                      <a:pt x="26142" y="6917"/>
                    </a:lnTo>
                    <a:lnTo>
                      <a:pt x="29161" y="5303"/>
                    </a:lnTo>
                    <a:lnTo>
                      <a:pt x="32339" y="3987"/>
                    </a:lnTo>
                    <a:lnTo>
                      <a:pt x="35517" y="2671"/>
                    </a:lnTo>
                    <a:lnTo>
                      <a:pt x="38793" y="1677"/>
                    </a:lnTo>
                    <a:lnTo>
                      <a:pt x="42167" y="1006"/>
                    </a:lnTo>
                    <a:lnTo>
                      <a:pt x="45541" y="335"/>
                    </a:lnTo>
                    <a:lnTo>
                      <a:pt x="48947" y="0"/>
                    </a:lnTo>
                    <a:lnTo>
                      <a:pt x="52387" y="0"/>
                    </a:lnTo>
                    <a:lnTo>
                      <a:pt x="1052512" y="0"/>
                    </a:lnTo>
                    <a:lnTo>
                      <a:pt x="1055952" y="0"/>
                    </a:lnTo>
                    <a:lnTo>
                      <a:pt x="1059359" y="335"/>
                    </a:lnTo>
                    <a:lnTo>
                      <a:pt x="1062732" y="1006"/>
                    </a:lnTo>
                    <a:lnTo>
                      <a:pt x="1066106" y="1677"/>
                    </a:lnTo>
                    <a:lnTo>
                      <a:pt x="1069382" y="2671"/>
                    </a:lnTo>
                    <a:lnTo>
                      <a:pt x="1072560" y="3987"/>
                    </a:lnTo>
                    <a:lnTo>
                      <a:pt x="1075737" y="5303"/>
                    </a:lnTo>
                    <a:lnTo>
                      <a:pt x="1078757" y="6917"/>
                    </a:lnTo>
                    <a:lnTo>
                      <a:pt x="1081617" y="8828"/>
                    </a:lnTo>
                    <a:lnTo>
                      <a:pt x="1084477" y="10739"/>
                    </a:lnTo>
                    <a:lnTo>
                      <a:pt x="1087123" y="12911"/>
                    </a:lnTo>
                    <a:lnTo>
                      <a:pt x="1089555" y="15343"/>
                    </a:lnTo>
                    <a:lnTo>
                      <a:pt x="1091987" y="17776"/>
                    </a:lnTo>
                    <a:lnTo>
                      <a:pt x="1104900" y="52387"/>
                    </a:lnTo>
                    <a:lnTo>
                      <a:pt x="1104900" y="1443037"/>
                    </a:lnTo>
                    <a:lnTo>
                      <a:pt x="1089555" y="1480080"/>
                    </a:lnTo>
                    <a:lnTo>
                      <a:pt x="1081617" y="1486595"/>
                    </a:lnTo>
                    <a:lnTo>
                      <a:pt x="1078756" y="1488506"/>
                    </a:lnTo>
                    <a:lnTo>
                      <a:pt x="1052512" y="1495424"/>
                    </a:lnTo>
                    <a:lnTo>
                      <a:pt x="52387" y="1495424"/>
                    </a:lnTo>
                    <a:lnTo>
                      <a:pt x="23281" y="1486595"/>
                    </a:lnTo>
                    <a:lnTo>
                      <a:pt x="20421" y="1484684"/>
                    </a:lnTo>
                    <a:lnTo>
                      <a:pt x="8828" y="1472141"/>
                    </a:lnTo>
                    <a:lnTo>
                      <a:pt x="6917" y="1469281"/>
                    </a:lnTo>
                    <a:lnTo>
                      <a:pt x="0" y="1446476"/>
                    </a:lnTo>
                    <a:lnTo>
                      <a:pt x="0" y="1443037"/>
                    </a:lnTo>
                    <a:close/>
                  </a:path>
                </a:pathLst>
              </a:custGeom>
              <a:ln w="9524">
                <a:solidFill>
                  <a:srgbClr val="DFDFDF"/>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4044735" y="2176346"/>
                <a:ext cx="126217" cy="170461"/>
              </a:xfrm>
              <a:prstGeom prst="rect">
                <a:avLst/>
              </a:prstGeom>
            </p:spPr>
          </p:pic>
        </p:grpSp>
        <p:sp>
          <p:nvSpPr>
            <p:cNvPr id="24" name="object 24"/>
            <p:cNvSpPr txBox="1"/>
            <p:nvPr/>
          </p:nvSpPr>
          <p:spPr>
            <a:xfrm>
              <a:off x="3964680" y="2419370"/>
              <a:ext cx="368300" cy="216726"/>
            </a:xfrm>
            <a:prstGeom prst="rect">
              <a:avLst/>
            </a:prstGeom>
          </p:spPr>
          <p:txBody>
            <a:bodyPr vert="horz" wrap="square" lIns="0" tIns="16510" rIns="0" bIns="0" rtlCol="0">
              <a:spAutoFit/>
            </a:bodyPr>
            <a:lstStyle/>
            <a:p>
              <a:pPr marL="12700">
                <a:lnSpc>
                  <a:spcPct val="100000"/>
                </a:lnSpc>
                <a:spcBef>
                  <a:spcPts val="130"/>
                </a:spcBef>
              </a:pPr>
              <a:r>
                <a:rPr sz="1300" b="1" spc="-10" dirty="0">
                  <a:solidFill>
                    <a:srgbClr val="C7B187"/>
                  </a:solidFill>
                  <a:latin typeface="Montserrat SemiBold" panose="00000700000000000000"/>
                  <a:cs typeface="Montserrat SemiBold" panose="00000700000000000000"/>
                </a:rPr>
                <a:t>AUDIT</a:t>
              </a:r>
              <a:endParaRPr sz="1300" dirty="0">
                <a:latin typeface="Montserrat SemiBold" panose="00000700000000000000"/>
                <a:cs typeface="Montserrat SemiBold" panose="00000700000000000000"/>
              </a:endParaRPr>
            </a:p>
          </p:txBody>
        </p:sp>
        <p:sp>
          <p:nvSpPr>
            <p:cNvPr id="25" name="object 25"/>
            <p:cNvSpPr txBox="1"/>
            <p:nvPr/>
          </p:nvSpPr>
          <p:spPr>
            <a:xfrm>
              <a:off x="3888308" y="2750744"/>
              <a:ext cx="767080" cy="441800"/>
            </a:xfrm>
            <a:prstGeom prst="rect">
              <a:avLst/>
            </a:prstGeom>
          </p:spPr>
          <p:txBody>
            <a:bodyPr vert="horz" wrap="square" lIns="0" tIns="59055" rIns="0" bIns="0" rtlCol="0">
              <a:spAutoFit/>
            </a:bodyPr>
            <a:lstStyle/>
            <a:p>
              <a:pPr marL="50165">
                <a:lnSpc>
                  <a:spcPct val="100000"/>
                </a:lnSpc>
                <a:spcBef>
                  <a:spcPts val="465"/>
                </a:spcBef>
              </a:pPr>
              <a:r>
                <a:rPr lang="zh-TW" altLang="en-US" sz="1300" b="1" spc="-114" dirty="0">
                  <a:solidFill>
                    <a:srgbClr val="333333"/>
                  </a:solidFill>
                  <a:latin typeface="Montserrat SemiBold" panose="00000700000000000000"/>
                  <a:cs typeface="Montserrat SemiBold" panose="00000700000000000000"/>
                </a:rPr>
                <a:t> </a:t>
              </a:r>
              <a:r>
                <a:rPr sz="1300" b="1" spc="-114" dirty="0">
                  <a:solidFill>
                    <a:srgbClr val="333333"/>
                  </a:solidFill>
                  <a:latin typeface="Montserrat SemiBold" panose="00000700000000000000"/>
                  <a:cs typeface="Montserrat SemiBold" panose="00000700000000000000"/>
                </a:rPr>
                <a:t>KPMG</a:t>
              </a:r>
              <a:r>
                <a:rPr sz="1300" b="1" dirty="0">
                  <a:solidFill>
                    <a:srgbClr val="333333"/>
                  </a:solidFill>
                  <a:latin typeface="Montserrat SemiBold" panose="00000700000000000000"/>
                  <a:cs typeface="Montserrat SemiBold" panose="00000700000000000000"/>
                </a:rPr>
                <a:t> </a:t>
              </a:r>
              <a:r>
                <a:rPr sz="1300" b="1" spc="-25" dirty="0">
                  <a:solidFill>
                    <a:srgbClr val="333333"/>
                  </a:solidFill>
                  <a:latin typeface="Montserrat SemiBold" panose="00000700000000000000"/>
                  <a:cs typeface="Montserrat SemiBold" panose="00000700000000000000"/>
                </a:rPr>
                <a:t>LLP</a:t>
              </a:r>
              <a:endParaRPr sz="1300" dirty="0">
                <a:latin typeface="Montserrat SemiBold" panose="00000700000000000000"/>
                <a:cs typeface="Montserrat SemiBold" panose="00000700000000000000"/>
              </a:endParaRPr>
            </a:p>
            <a:p>
              <a:pPr marL="12700">
                <a:lnSpc>
                  <a:spcPct val="100000"/>
                </a:lnSpc>
                <a:spcBef>
                  <a:spcPts val="305"/>
                </a:spcBef>
              </a:pPr>
              <a:r>
                <a:rPr sz="1300" spc="-55" dirty="0">
                  <a:solidFill>
                    <a:srgbClr val="666666"/>
                  </a:solidFill>
                  <a:latin typeface="Montserrat" panose="00000500000000000000"/>
                  <a:cs typeface="Montserrat" panose="00000500000000000000"/>
                </a:rPr>
                <a:t>Audit</a:t>
              </a:r>
              <a:r>
                <a:rPr sz="1300" spc="20" dirty="0">
                  <a:solidFill>
                    <a:srgbClr val="666666"/>
                  </a:solidFill>
                  <a:latin typeface="Montserrat" panose="00000500000000000000"/>
                  <a:cs typeface="Montserrat" panose="00000500000000000000"/>
                </a:rPr>
                <a:t> </a:t>
              </a:r>
              <a:r>
                <a:rPr sz="1300" spc="-35" dirty="0">
                  <a:solidFill>
                    <a:srgbClr val="666666"/>
                  </a:solidFill>
                  <a:latin typeface="Montserrat" panose="00000500000000000000"/>
                  <a:cs typeface="Montserrat" panose="00000500000000000000"/>
                </a:rPr>
                <a:t>Services</a:t>
              </a:r>
              <a:endParaRPr sz="1300" dirty="0">
                <a:latin typeface="Montserrat" panose="00000500000000000000"/>
                <a:cs typeface="Montserrat" panose="00000500000000000000"/>
              </a:endParaRPr>
            </a:p>
          </p:txBody>
        </p:sp>
      </p:grpSp>
      <p:grpSp>
        <p:nvGrpSpPr>
          <p:cNvPr id="64" name="Group 63"/>
          <p:cNvGrpSpPr/>
          <p:nvPr/>
        </p:nvGrpSpPr>
        <p:grpSpPr>
          <a:xfrm>
            <a:off x="9090088" y="1983641"/>
            <a:ext cx="1952625" cy="1707160"/>
            <a:chOff x="4786311" y="1985962"/>
            <a:chExt cx="1104900" cy="1495425"/>
          </a:xfrm>
        </p:grpSpPr>
        <p:grpSp>
          <p:nvGrpSpPr>
            <p:cNvPr id="26" name="object 26"/>
            <p:cNvGrpSpPr/>
            <p:nvPr/>
          </p:nvGrpSpPr>
          <p:grpSpPr>
            <a:xfrm>
              <a:off x="4786311" y="1985962"/>
              <a:ext cx="1104900" cy="1495425"/>
              <a:chOff x="4786311" y="1985962"/>
              <a:chExt cx="1104900" cy="1495425"/>
            </a:xfrm>
          </p:grpSpPr>
          <p:sp>
            <p:nvSpPr>
              <p:cNvPr id="27" name="object 27"/>
              <p:cNvSpPr/>
              <p:nvPr/>
            </p:nvSpPr>
            <p:spPr>
              <a:xfrm>
                <a:off x="4786311" y="1985962"/>
                <a:ext cx="1104900" cy="1495425"/>
              </a:xfrm>
              <a:custGeom>
                <a:avLst/>
                <a:gdLst/>
                <a:ahLst/>
                <a:cxnLst/>
                <a:rect l="l" t="t" r="r" b="b"/>
                <a:pathLst>
                  <a:path w="1104900" h="1495425">
                    <a:moveTo>
                      <a:pt x="1055952" y="1495424"/>
                    </a:moveTo>
                    <a:lnTo>
                      <a:pt x="48947" y="1495424"/>
                    </a:lnTo>
                    <a:lnTo>
                      <a:pt x="45541" y="1495089"/>
                    </a:lnTo>
                    <a:lnTo>
                      <a:pt x="10739" y="1475002"/>
                    </a:lnTo>
                    <a:lnTo>
                      <a:pt x="0" y="1446476"/>
                    </a:lnTo>
                    <a:lnTo>
                      <a:pt x="0" y="1443037"/>
                    </a:lnTo>
                    <a:lnTo>
                      <a:pt x="0" y="48947"/>
                    </a:lnTo>
                    <a:lnTo>
                      <a:pt x="17776" y="12911"/>
                    </a:lnTo>
                    <a:lnTo>
                      <a:pt x="48947" y="0"/>
                    </a:lnTo>
                    <a:lnTo>
                      <a:pt x="1055952" y="0"/>
                    </a:lnTo>
                    <a:lnTo>
                      <a:pt x="1091988" y="17776"/>
                    </a:lnTo>
                    <a:lnTo>
                      <a:pt x="1104900" y="48947"/>
                    </a:lnTo>
                    <a:lnTo>
                      <a:pt x="1104900" y="1446476"/>
                    </a:lnTo>
                    <a:lnTo>
                      <a:pt x="1087123" y="1482512"/>
                    </a:lnTo>
                    <a:lnTo>
                      <a:pt x="1059358" y="1495089"/>
                    </a:lnTo>
                    <a:lnTo>
                      <a:pt x="1055952" y="1495424"/>
                    </a:lnTo>
                    <a:close/>
                  </a:path>
                </a:pathLst>
              </a:custGeom>
              <a:solidFill>
                <a:srgbClr val="F5F5F5"/>
              </a:solidFill>
            </p:spPr>
            <p:txBody>
              <a:bodyPr wrap="square" lIns="0" tIns="0" rIns="0" bIns="0" rtlCol="0"/>
              <a:lstStyle/>
              <a:p>
                <a:endParaRPr/>
              </a:p>
            </p:txBody>
          </p:sp>
          <p:sp>
            <p:nvSpPr>
              <p:cNvPr id="28" name="object 28"/>
              <p:cNvSpPr/>
              <p:nvPr/>
            </p:nvSpPr>
            <p:spPr>
              <a:xfrm>
                <a:off x="4786311" y="1985962"/>
                <a:ext cx="1104900" cy="1495425"/>
              </a:xfrm>
              <a:custGeom>
                <a:avLst/>
                <a:gdLst/>
                <a:ahLst/>
                <a:cxnLst/>
                <a:rect l="l" t="t" r="r" b="b"/>
                <a:pathLst>
                  <a:path w="1104900" h="1495425">
                    <a:moveTo>
                      <a:pt x="0" y="1443037"/>
                    </a:moveTo>
                    <a:lnTo>
                      <a:pt x="0" y="52387"/>
                    </a:lnTo>
                    <a:lnTo>
                      <a:pt x="0" y="48947"/>
                    </a:lnTo>
                    <a:lnTo>
                      <a:pt x="335" y="45540"/>
                    </a:lnTo>
                    <a:lnTo>
                      <a:pt x="15344" y="15343"/>
                    </a:lnTo>
                    <a:lnTo>
                      <a:pt x="17776" y="12911"/>
                    </a:lnTo>
                    <a:lnTo>
                      <a:pt x="20422" y="10739"/>
                    </a:lnTo>
                    <a:lnTo>
                      <a:pt x="23282" y="8828"/>
                    </a:lnTo>
                    <a:lnTo>
                      <a:pt x="26142" y="6917"/>
                    </a:lnTo>
                    <a:lnTo>
                      <a:pt x="29161" y="5303"/>
                    </a:lnTo>
                    <a:lnTo>
                      <a:pt x="32339" y="3987"/>
                    </a:lnTo>
                    <a:lnTo>
                      <a:pt x="35517" y="2671"/>
                    </a:lnTo>
                    <a:lnTo>
                      <a:pt x="38793" y="1677"/>
                    </a:lnTo>
                    <a:lnTo>
                      <a:pt x="42167" y="1006"/>
                    </a:lnTo>
                    <a:lnTo>
                      <a:pt x="45541" y="335"/>
                    </a:lnTo>
                    <a:lnTo>
                      <a:pt x="48947" y="0"/>
                    </a:lnTo>
                    <a:lnTo>
                      <a:pt x="52387" y="0"/>
                    </a:lnTo>
                    <a:lnTo>
                      <a:pt x="1052512" y="0"/>
                    </a:lnTo>
                    <a:lnTo>
                      <a:pt x="1055952" y="0"/>
                    </a:lnTo>
                    <a:lnTo>
                      <a:pt x="1059358" y="335"/>
                    </a:lnTo>
                    <a:lnTo>
                      <a:pt x="1062732" y="1006"/>
                    </a:lnTo>
                    <a:lnTo>
                      <a:pt x="1066106" y="1677"/>
                    </a:lnTo>
                    <a:lnTo>
                      <a:pt x="1069381" y="2671"/>
                    </a:lnTo>
                    <a:lnTo>
                      <a:pt x="1072559" y="3987"/>
                    </a:lnTo>
                    <a:lnTo>
                      <a:pt x="1075737" y="5303"/>
                    </a:lnTo>
                    <a:lnTo>
                      <a:pt x="1078757" y="6917"/>
                    </a:lnTo>
                    <a:lnTo>
                      <a:pt x="1081617" y="8828"/>
                    </a:lnTo>
                    <a:lnTo>
                      <a:pt x="1084477" y="10739"/>
                    </a:lnTo>
                    <a:lnTo>
                      <a:pt x="1087123" y="12911"/>
                    </a:lnTo>
                    <a:lnTo>
                      <a:pt x="1089556" y="15343"/>
                    </a:lnTo>
                    <a:lnTo>
                      <a:pt x="1091988" y="17776"/>
                    </a:lnTo>
                    <a:lnTo>
                      <a:pt x="1103892" y="42167"/>
                    </a:lnTo>
                    <a:lnTo>
                      <a:pt x="1104564" y="45540"/>
                    </a:lnTo>
                    <a:lnTo>
                      <a:pt x="1104900" y="48947"/>
                    </a:lnTo>
                    <a:lnTo>
                      <a:pt x="1104900" y="52387"/>
                    </a:lnTo>
                    <a:lnTo>
                      <a:pt x="1104900" y="1443037"/>
                    </a:lnTo>
                    <a:lnTo>
                      <a:pt x="1104900" y="1446476"/>
                    </a:lnTo>
                    <a:lnTo>
                      <a:pt x="1104564" y="1449883"/>
                    </a:lnTo>
                    <a:lnTo>
                      <a:pt x="1103892" y="1453257"/>
                    </a:lnTo>
                    <a:lnTo>
                      <a:pt x="1103222" y="1456630"/>
                    </a:lnTo>
                    <a:lnTo>
                      <a:pt x="1096071" y="1472141"/>
                    </a:lnTo>
                    <a:lnTo>
                      <a:pt x="1094160" y="1475002"/>
                    </a:lnTo>
                    <a:lnTo>
                      <a:pt x="1081617" y="1486595"/>
                    </a:lnTo>
                    <a:lnTo>
                      <a:pt x="1078757" y="1488506"/>
                    </a:lnTo>
                    <a:lnTo>
                      <a:pt x="1052512" y="1495424"/>
                    </a:lnTo>
                    <a:lnTo>
                      <a:pt x="52387" y="1495424"/>
                    </a:lnTo>
                    <a:lnTo>
                      <a:pt x="23282" y="1486595"/>
                    </a:lnTo>
                    <a:lnTo>
                      <a:pt x="20422" y="1484684"/>
                    </a:lnTo>
                    <a:lnTo>
                      <a:pt x="17776" y="1482512"/>
                    </a:lnTo>
                    <a:lnTo>
                      <a:pt x="15344" y="1480080"/>
                    </a:lnTo>
                    <a:lnTo>
                      <a:pt x="12911" y="1477648"/>
                    </a:lnTo>
                    <a:lnTo>
                      <a:pt x="0" y="1446476"/>
                    </a:lnTo>
                    <a:lnTo>
                      <a:pt x="0" y="1443037"/>
                    </a:lnTo>
                    <a:close/>
                  </a:path>
                </a:pathLst>
              </a:custGeom>
              <a:ln w="9524">
                <a:solidFill>
                  <a:srgbClr val="DFDFDF"/>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5303727" y="2192142"/>
                <a:ext cx="125520" cy="140202"/>
              </a:xfrm>
              <a:prstGeom prst="rect">
                <a:avLst/>
              </a:prstGeom>
            </p:spPr>
          </p:pic>
        </p:grpSp>
        <p:sp>
          <p:nvSpPr>
            <p:cNvPr id="30" name="object 30"/>
            <p:cNvSpPr txBox="1"/>
            <p:nvPr/>
          </p:nvSpPr>
          <p:spPr>
            <a:xfrm>
              <a:off x="5204350" y="2413292"/>
              <a:ext cx="408940" cy="215354"/>
            </a:xfrm>
            <a:prstGeom prst="rect">
              <a:avLst/>
            </a:prstGeom>
          </p:spPr>
          <p:txBody>
            <a:bodyPr vert="horz" wrap="square" lIns="0" tIns="16510" rIns="0" bIns="0" rtlCol="0">
              <a:spAutoFit/>
            </a:bodyPr>
            <a:lstStyle/>
            <a:p>
              <a:pPr marL="12700">
                <a:lnSpc>
                  <a:spcPct val="100000"/>
                </a:lnSpc>
                <a:spcBef>
                  <a:spcPts val="130"/>
                </a:spcBef>
              </a:pPr>
              <a:r>
                <a:rPr sz="1300" b="1" spc="-10" dirty="0">
                  <a:solidFill>
                    <a:srgbClr val="C7B187"/>
                  </a:solidFill>
                  <a:latin typeface="Montserrat SemiBold" panose="00000700000000000000"/>
                  <a:cs typeface="Montserrat SemiBold" panose="00000700000000000000"/>
                </a:rPr>
                <a:t>ADMIN</a:t>
              </a:r>
              <a:endParaRPr sz="1300" dirty="0">
                <a:latin typeface="Montserrat SemiBold" panose="00000700000000000000"/>
                <a:cs typeface="Montserrat SemiBold" panose="00000700000000000000"/>
              </a:endParaRPr>
            </a:p>
          </p:txBody>
        </p:sp>
        <p:sp>
          <p:nvSpPr>
            <p:cNvPr id="31" name="object 31"/>
            <p:cNvSpPr txBox="1"/>
            <p:nvPr/>
          </p:nvSpPr>
          <p:spPr>
            <a:xfrm>
              <a:off x="4966866" y="2650341"/>
              <a:ext cx="799243" cy="663619"/>
            </a:xfrm>
            <a:prstGeom prst="rect">
              <a:avLst/>
            </a:prstGeom>
          </p:spPr>
          <p:txBody>
            <a:bodyPr vert="horz" wrap="square" lIns="0" tIns="24765" rIns="0" bIns="0" rtlCol="0">
              <a:spAutoFit/>
            </a:bodyPr>
            <a:lstStyle/>
            <a:p>
              <a:pPr marL="12700" marR="5080" algn="ctr">
                <a:lnSpc>
                  <a:spcPct val="121000"/>
                </a:lnSpc>
                <a:spcBef>
                  <a:spcPts val="195"/>
                </a:spcBef>
              </a:pPr>
              <a:r>
                <a:rPr sz="1300" b="1" spc="-100" dirty="0">
                  <a:solidFill>
                    <a:srgbClr val="333333"/>
                  </a:solidFill>
                  <a:latin typeface="Montserrat SemiBold" panose="00000700000000000000" pitchFamily="2" charset="0"/>
                  <a:cs typeface="Montserrat SemiBold" panose="00000700000000000000"/>
                </a:rPr>
                <a:t>Apex</a:t>
              </a:r>
              <a:r>
                <a:rPr sz="1300" b="1" dirty="0">
                  <a:solidFill>
                    <a:srgbClr val="333333"/>
                  </a:solidFill>
                  <a:latin typeface="Montserrat SemiBold" panose="00000700000000000000" pitchFamily="2" charset="0"/>
                  <a:cs typeface="Montserrat SemiBold" panose="00000700000000000000"/>
                </a:rPr>
                <a:t> </a:t>
              </a:r>
              <a:r>
                <a:rPr lang="en-US" sz="1300" b="1" spc="-80" dirty="0">
                  <a:solidFill>
                    <a:srgbClr val="333333"/>
                  </a:solidFill>
                  <a:latin typeface="Montserrat SemiBold" panose="00000700000000000000" pitchFamily="2" charset="0"/>
                  <a:cs typeface="Montserrat" panose="00000500000000000000"/>
                </a:rPr>
                <a:t>Fund</a:t>
              </a:r>
              <a:r>
                <a:rPr lang="en-US" sz="1300" b="1" spc="-5" dirty="0">
                  <a:solidFill>
                    <a:srgbClr val="333333"/>
                  </a:solidFill>
                  <a:latin typeface="Montserrat SemiBold" panose="00000700000000000000" pitchFamily="2" charset="0"/>
                  <a:cs typeface="Montserrat" panose="00000500000000000000"/>
                </a:rPr>
                <a:t> </a:t>
              </a:r>
              <a:r>
                <a:rPr lang="en-US" sz="1300" b="1" spc="-60" dirty="0">
                  <a:solidFill>
                    <a:srgbClr val="333333"/>
                  </a:solidFill>
                  <a:latin typeface="Montserrat SemiBold" panose="00000700000000000000" pitchFamily="2" charset="0"/>
                  <a:cs typeface="Montserrat" panose="00000500000000000000"/>
                </a:rPr>
                <a:t>Services</a:t>
              </a:r>
              <a:r>
                <a:rPr lang="en-US" sz="1300" b="1" spc="-5" dirty="0">
                  <a:solidFill>
                    <a:srgbClr val="333333"/>
                  </a:solidFill>
                  <a:latin typeface="Montserrat SemiBold" panose="00000700000000000000" pitchFamily="2" charset="0"/>
                  <a:cs typeface="Montserrat" panose="00000500000000000000"/>
                </a:rPr>
                <a:t> </a:t>
              </a:r>
              <a:r>
                <a:rPr lang="en-US" sz="1300" b="1" spc="-25" dirty="0">
                  <a:solidFill>
                    <a:srgbClr val="333333"/>
                  </a:solidFill>
                  <a:latin typeface="Montserrat SemiBold" panose="00000700000000000000" pitchFamily="2" charset="0"/>
                  <a:cs typeface="Montserrat" panose="00000500000000000000"/>
                </a:rPr>
                <a:t>Ltd.</a:t>
              </a:r>
              <a:r>
                <a:rPr sz="1300" b="1" spc="-20" dirty="0">
                  <a:solidFill>
                    <a:srgbClr val="666666"/>
                  </a:solidFill>
                  <a:latin typeface="Montserrat SemiBold" panose="00000700000000000000" pitchFamily="2" charset="0"/>
                  <a:cs typeface="Montserrat" panose="00000500000000000000"/>
                </a:rPr>
                <a:t> </a:t>
              </a:r>
              <a:r>
                <a:rPr sz="1300" spc="-50" dirty="0">
                  <a:solidFill>
                    <a:srgbClr val="666666"/>
                  </a:solidFill>
                  <a:latin typeface="Montserrat" panose="00000500000000000000"/>
                  <a:cs typeface="Montserrat" panose="00000500000000000000"/>
                </a:rPr>
                <a:t>Administration</a:t>
              </a:r>
              <a:endParaRPr sz="1300" dirty="0">
                <a:latin typeface="Montserrat" panose="00000500000000000000"/>
                <a:cs typeface="Montserrat" panose="00000500000000000000"/>
              </a:endParaRPr>
            </a:p>
          </p:txBody>
        </p:sp>
      </p:grpSp>
      <p:sp>
        <p:nvSpPr>
          <p:cNvPr id="32" name="object 32"/>
          <p:cNvSpPr txBox="1"/>
          <p:nvPr/>
        </p:nvSpPr>
        <p:spPr>
          <a:xfrm>
            <a:off x="6672730" y="4422334"/>
            <a:ext cx="4539615" cy="1130951"/>
          </a:xfrm>
          <a:prstGeom prst="rect">
            <a:avLst/>
          </a:prstGeom>
        </p:spPr>
        <p:txBody>
          <a:bodyPr vert="horz" wrap="square" lIns="0" tIns="81280" rIns="0" bIns="0" rtlCol="0">
            <a:spAutoFit/>
          </a:bodyPr>
          <a:lstStyle/>
          <a:p>
            <a:pPr marL="142875">
              <a:lnSpc>
                <a:spcPct val="100000"/>
              </a:lnSpc>
              <a:spcBef>
                <a:spcPts val="640"/>
              </a:spcBef>
            </a:pPr>
            <a:r>
              <a:rPr sz="1250" b="1" spc="-100" dirty="0">
                <a:solidFill>
                  <a:srgbClr val="C7B187"/>
                </a:solidFill>
                <a:latin typeface="Montserrat SemiBold" panose="00000700000000000000"/>
                <a:cs typeface="Montserrat SemiBold" panose="00000700000000000000"/>
              </a:rPr>
              <a:t>RDGFF</a:t>
            </a:r>
            <a:r>
              <a:rPr sz="1250" b="1" spc="-15" dirty="0">
                <a:solidFill>
                  <a:srgbClr val="C7B187"/>
                </a:solidFill>
                <a:latin typeface="Montserrat SemiBold" panose="00000700000000000000"/>
                <a:cs typeface="Montserrat SemiBold" panose="00000700000000000000"/>
              </a:rPr>
              <a:t> </a:t>
            </a:r>
            <a:r>
              <a:rPr sz="1250" b="1" spc="-85" dirty="0">
                <a:solidFill>
                  <a:srgbClr val="C7B187"/>
                </a:solidFill>
                <a:latin typeface="Montserrat SemiBold" panose="00000700000000000000"/>
                <a:cs typeface="Montserrat SemiBold" panose="00000700000000000000"/>
              </a:rPr>
              <a:t>Product</a:t>
            </a:r>
            <a:r>
              <a:rPr sz="1250" b="1" spc="-15" dirty="0">
                <a:solidFill>
                  <a:srgbClr val="C7B187"/>
                </a:solidFill>
                <a:latin typeface="Montserrat SemiBold" panose="00000700000000000000"/>
                <a:cs typeface="Montserrat SemiBold" panose="00000700000000000000"/>
              </a:rPr>
              <a:t> </a:t>
            </a:r>
            <a:r>
              <a:rPr sz="1250" b="1" spc="-10" dirty="0">
                <a:solidFill>
                  <a:srgbClr val="C7B187"/>
                </a:solidFill>
                <a:latin typeface="Montserrat SemiBold" panose="00000700000000000000"/>
                <a:cs typeface="Montserrat SemiBold" panose="00000700000000000000"/>
              </a:rPr>
              <a:t>Infrastructure</a:t>
            </a:r>
            <a:endParaRPr lang="en-US" sz="1250" b="1" spc="-10" dirty="0">
              <a:solidFill>
                <a:srgbClr val="C7B187"/>
              </a:solidFill>
              <a:latin typeface="Montserrat SemiBold" panose="00000700000000000000"/>
              <a:cs typeface="Montserrat SemiBold" panose="00000700000000000000"/>
            </a:endParaRPr>
          </a:p>
          <a:p>
            <a:pPr marL="142875">
              <a:lnSpc>
                <a:spcPct val="100000"/>
              </a:lnSpc>
              <a:spcBef>
                <a:spcPts val="640"/>
              </a:spcBef>
            </a:pPr>
            <a:endParaRPr sz="1250" dirty="0">
              <a:latin typeface="Montserrat SemiBold" panose="00000700000000000000"/>
              <a:cs typeface="Montserrat SemiBold" panose="00000700000000000000"/>
            </a:endParaRPr>
          </a:p>
          <a:p>
            <a:pPr marL="142875" marR="198755">
              <a:lnSpc>
                <a:spcPct val="116000"/>
              </a:lnSpc>
              <a:spcBef>
                <a:spcPts val="295"/>
              </a:spcBef>
            </a:pPr>
            <a:r>
              <a:rPr sz="1050" spc="-50" dirty="0">
                <a:solidFill>
                  <a:srgbClr val="333333"/>
                </a:solidFill>
                <a:latin typeface="Montserrat" panose="00000500000000000000"/>
                <a:cs typeface="Montserrat" panose="00000500000000000000"/>
              </a:rPr>
              <a:t>The</a:t>
            </a:r>
            <a:r>
              <a:rPr sz="1050" spc="-5"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RDGFF</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product</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is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supported</a:t>
            </a:r>
            <a:r>
              <a:rPr sz="1050"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by</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world-</a:t>
            </a:r>
            <a:r>
              <a:rPr sz="1050" spc="-45" dirty="0">
                <a:solidFill>
                  <a:srgbClr val="333333"/>
                </a:solidFill>
                <a:latin typeface="Montserrat" panose="00000500000000000000"/>
                <a:cs typeface="Montserrat" panose="00000500000000000000"/>
              </a:rPr>
              <a:t>class</a:t>
            </a:r>
            <a:r>
              <a:rPr sz="105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service</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providers </a:t>
            </a:r>
            <a:r>
              <a:rPr sz="1050" spc="-45" dirty="0">
                <a:solidFill>
                  <a:srgbClr val="333333"/>
                </a:solidFill>
                <a:latin typeface="Montserrat" panose="00000500000000000000"/>
                <a:cs typeface="Montserrat" panose="00000500000000000000"/>
              </a:rPr>
              <a:t>ensuring</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highest</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standards</a:t>
            </a:r>
            <a:r>
              <a:rPr sz="1050"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governance,</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operational</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excellence,</a:t>
            </a:r>
            <a:r>
              <a:rPr sz="1050" dirty="0">
                <a:solidFill>
                  <a:srgbClr val="333333"/>
                </a:solidFill>
                <a:latin typeface="Montserrat" panose="00000500000000000000"/>
                <a:cs typeface="Montserrat" panose="00000500000000000000"/>
              </a:rPr>
              <a:t> </a:t>
            </a:r>
            <a:r>
              <a:rPr sz="1050" spc="-70" dirty="0">
                <a:solidFill>
                  <a:srgbClr val="333333"/>
                </a:solidFill>
                <a:latin typeface="Montserrat" panose="00000500000000000000"/>
                <a:cs typeface="Montserrat" panose="00000500000000000000"/>
              </a:rPr>
              <a:t>and </a:t>
            </a:r>
            <a:r>
              <a:rPr sz="1050" spc="-45" dirty="0">
                <a:solidFill>
                  <a:srgbClr val="333333"/>
                </a:solidFill>
                <a:latin typeface="Montserrat" panose="00000500000000000000"/>
                <a:cs typeface="Montserrat" panose="00000500000000000000"/>
              </a:rPr>
              <a:t>investor</a:t>
            </a:r>
            <a:r>
              <a:rPr sz="1050" spc="-1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protection.</a:t>
            </a:r>
            <a:endParaRPr sz="1050" dirty="0">
              <a:latin typeface="Montserrat" panose="00000500000000000000"/>
              <a:cs typeface="Montserrat" panose="00000500000000000000"/>
            </a:endParaRPr>
          </a:p>
        </p:txBody>
      </p:sp>
      <p:sp>
        <p:nvSpPr>
          <p:cNvPr id="51" name="object 51"/>
          <p:cNvSpPr txBox="1"/>
          <p:nvPr/>
        </p:nvSpPr>
        <p:spPr>
          <a:xfrm>
            <a:off x="1183814" y="3897502"/>
            <a:ext cx="3769186" cy="248145"/>
          </a:xfrm>
          <a:prstGeom prst="rect">
            <a:avLst/>
          </a:prstGeom>
        </p:spPr>
        <p:txBody>
          <a:bodyPr vert="horz" wrap="square" lIns="0" tIns="17145" rIns="0" bIns="0" rtlCol="0">
            <a:spAutoFit/>
          </a:bodyPr>
          <a:lstStyle/>
          <a:p>
            <a:pPr marL="12700">
              <a:lnSpc>
                <a:spcPct val="100000"/>
              </a:lnSpc>
              <a:spcBef>
                <a:spcPts val="135"/>
              </a:spcBef>
            </a:pPr>
            <a:r>
              <a:rPr sz="1500" b="1" spc="-95" dirty="0">
                <a:solidFill>
                  <a:srgbClr val="C7B187"/>
                </a:solidFill>
                <a:latin typeface="Montserrat SemiBold" panose="00000700000000000000"/>
                <a:cs typeface="Montserrat SemiBold" panose="00000700000000000000"/>
              </a:rPr>
              <a:t>Operational</a:t>
            </a:r>
            <a:r>
              <a:rPr sz="1500" b="1" spc="-35"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Framework</a:t>
            </a:r>
            <a:endParaRPr sz="1500" dirty="0">
              <a:latin typeface="Montserrat SemiBold" panose="00000700000000000000"/>
              <a:cs typeface="Montserrat SemiBold" panose="00000700000000000000"/>
            </a:endParaRPr>
          </a:p>
        </p:txBody>
      </p:sp>
      <p:pic>
        <p:nvPicPr>
          <p:cNvPr id="52" name="object 52"/>
          <p:cNvPicPr/>
          <p:nvPr/>
        </p:nvPicPr>
        <p:blipFill>
          <a:blip r:embed="rId6" cstate="print"/>
          <a:stretch>
            <a:fillRect/>
          </a:stretch>
        </p:blipFill>
        <p:spPr>
          <a:xfrm>
            <a:off x="1197586" y="4297514"/>
            <a:ext cx="101418" cy="72843"/>
          </a:xfrm>
          <a:prstGeom prst="rect">
            <a:avLst/>
          </a:prstGeom>
        </p:spPr>
      </p:pic>
      <p:sp>
        <p:nvSpPr>
          <p:cNvPr id="53" name="object 53"/>
          <p:cNvSpPr txBox="1"/>
          <p:nvPr/>
        </p:nvSpPr>
        <p:spPr>
          <a:xfrm>
            <a:off x="1360027" y="4210719"/>
            <a:ext cx="4330700" cy="432434"/>
          </a:xfrm>
          <a:prstGeom prst="rect">
            <a:avLst/>
          </a:prstGeom>
        </p:spPr>
        <p:txBody>
          <a:bodyPr vert="horz" wrap="square" lIns="0" tIns="13970" rIns="0" bIns="0" rtlCol="0">
            <a:spAutoFit/>
          </a:bodyPr>
          <a:lstStyle/>
          <a:p>
            <a:pPr marL="12700" marR="5080">
              <a:lnSpc>
                <a:spcPct val="113000"/>
              </a:lnSpc>
              <a:spcBef>
                <a:spcPts val="110"/>
              </a:spcBef>
            </a:pPr>
            <a:r>
              <a:rPr sz="1200" b="1" spc="-125" dirty="0">
                <a:solidFill>
                  <a:srgbClr val="333333"/>
                </a:solidFill>
                <a:latin typeface="Montserrat" panose="00000500000000000000"/>
                <a:cs typeface="Montserrat" panose="00000500000000000000"/>
              </a:rPr>
              <a:t>RDGFF</a:t>
            </a:r>
            <a:r>
              <a:rPr sz="1200" b="1" spc="-10" dirty="0">
                <a:solidFill>
                  <a:srgbClr val="333333"/>
                </a:solidFill>
                <a:latin typeface="Montserrat" panose="00000500000000000000"/>
                <a:cs typeface="Montserrat" panose="00000500000000000000"/>
              </a:rPr>
              <a:t> </a:t>
            </a:r>
            <a:r>
              <a:rPr sz="1200" b="1" spc="-105" dirty="0">
                <a:solidFill>
                  <a:srgbClr val="333333"/>
                </a:solidFill>
                <a:latin typeface="Montserrat" panose="00000500000000000000"/>
                <a:cs typeface="Montserrat" panose="00000500000000000000"/>
              </a:rPr>
              <a:t>Governance:</a:t>
            </a:r>
            <a:r>
              <a:rPr sz="1200" b="1" spc="-3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Independent</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fund</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oversight,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separate</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from </a:t>
            </a:r>
            <a:r>
              <a:rPr sz="1150" spc="-70" dirty="0">
                <a:solidFill>
                  <a:srgbClr val="333333"/>
                </a:solidFill>
                <a:latin typeface="Montserrat" panose="00000500000000000000"/>
                <a:cs typeface="Montserrat" panose="00000500000000000000"/>
              </a:rPr>
              <a:t>investment</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manager</a:t>
            </a:r>
            <a:endParaRPr sz="1150" dirty="0">
              <a:latin typeface="Montserrat" panose="00000500000000000000"/>
              <a:cs typeface="Montserrat" panose="00000500000000000000"/>
            </a:endParaRPr>
          </a:p>
        </p:txBody>
      </p:sp>
      <p:pic>
        <p:nvPicPr>
          <p:cNvPr id="54" name="object 54"/>
          <p:cNvPicPr/>
          <p:nvPr/>
        </p:nvPicPr>
        <p:blipFill>
          <a:blip r:embed="rId6" cstate="print"/>
          <a:stretch>
            <a:fillRect/>
          </a:stretch>
        </p:blipFill>
        <p:spPr>
          <a:xfrm>
            <a:off x="1197586" y="4754714"/>
            <a:ext cx="101418" cy="72843"/>
          </a:xfrm>
          <a:prstGeom prst="rect">
            <a:avLst/>
          </a:prstGeom>
        </p:spPr>
      </p:pic>
      <p:sp>
        <p:nvSpPr>
          <p:cNvPr id="55" name="object 55"/>
          <p:cNvSpPr txBox="1"/>
          <p:nvPr/>
        </p:nvSpPr>
        <p:spPr>
          <a:xfrm>
            <a:off x="1360027" y="4667919"/>
            <a:ext cx="4539615" cy="432434"/>
          </a:xfrm>
          <a:prstGeom prst="rect">
            <a:avLst/>
          </a:prstGeom>
        </p:spPr>
        <p:txBody>
          <a:bodyPr vert="horz" wrap="square" lIns="0" tIns="13970" rIns="0" bIns="0" rtlCol="0">
            <a:spAutoFit/>
          </a:bodyPr>
          <a:lstStyle/>
          <a:p>
            <a:pPr marL="12700" marR="5080">
              <a:lnSpc>
                <a:spcPct val="113000"/>
              </a:lnSpc>
              <a:spcBef>
                <a:spcPts val="110"/>
              </a:spcBef>
            </a:pPr>
            <a:r>
              <a:rPr sz="1200" b="1" spc="-95" dirty="0">
                <a:solidFill>
                  <a:srgbClr val="333333"/>
                </a:solidFill>
                <a:latin typeface="Montserrat" panose="00000500000000000000"/>
                <a:cs typeface="Montserrat" panose="00000500000000000000"/>
              </a:rPr>
              <a:t>Regulatory:</a:t>
            </a:r>
            <a:r>
              <a:rPr sz="1200" b="1" spc="-3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CIMA</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compliant;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Investment</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manager</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regulated</a:t>
            </a:r>
            <a:r>
              <a:rPr sz="1150" spc="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by</a:t>
            </a:r>
            <a:r>
              <a:rPr sz="115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HK </a:t>
            </a:r>
            <a:r>
              <a:rPr sz="1150" spc="-85" dirty="0">
                <a:solidFill>
                  <a:srgbClr val="333333"/>
                </a:solidFill>
                <a:latin typeface="Montserrat" panose="00000500000000000000"/>
                <a:cs typeface="Montserrat" panose="00000500000000000000"/>
              </a:rPr>
              <a:t>SFC</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(Type</a:t>
            </a:r>
            <a:r>
              <a:rPr sz="1150" spc="-1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4</a:t>
            </a:r>
            <a:r>
              <a:rPr sz="1150" spc="-1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&amp;</a:t>
            </a:r>
            <a:r>
              <a:rPr sz="1150" spc="-1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9)</a:t>
            </a:r>
            <a:endParaRPr sz="1150" dirty="0">
              <a:latin typeface="Montserrat" panose="00000500000000000000"/>
              <a:cs typeface="Montserrat" panose="00000500000000000000"/>
            </a:endParaRPr>
          </a:p>
        </p:txBody>
      </p:sp>
      <p:pic>
        <p:nvPicPr>
          <p:cNvPr id="56" name="object 56"/>
          <p:cNvPicPr/>
          <p:nvPr/>
        </p:nvPicPr>
        <p:blipFill>
          <a:blip r:embed="rId6" cstate="print"/>
          <a:stretch>
            <a:fillRect/>
          </a:stretch>
        </p:blipFill>
        <p:spPr>
          <a:xfrm>
            <a:off x="1183814" y="5203164"/>
            <a:ext cx="101418" cy="72843"/>
          </a:xfrm>
          <a:prstGeom prst="rect">
            <a:avLst/>
          </a:prstGeom>
        </p:spPr>
      </p:pic>
      <p:sp>
        <p:nvSpPr>
          <p:cNvPr id="57" name="object 57"/>
          <p:cNvSpPr txBox="1"/>
          <p:nvPr/>
        </p:nvSpPr>
        <p:spPr>
          <a:xfrm>
            <a:off x="1360026" y="5125119"/>
            <a:ext cx="4888373" cy="668581"/>
          </a:xfrm>
          <a:prstGeom prst="rect">
            <a:avLst/>
          </a:prstGeom>
        </p:spPr>
        <p:txBody>
          <a:bodyPr vert="horz" wrap="square" lIns="0" tIns="13970" rIns="0" bIns="0" rtlCol="0">
            <a:spAutoFit/>
          </a:bodyPr>
          <a:lstStyle/>
          <a:p>
            <a:pPr marL="12700" marR="121285">
              <a:lnSpc>
                <a:spcPct val="113000"/>
              </a:lnSpc>
              <a:spcBef>
                <a:spcPts val="110"/>
              </a:spcBef>
            </a:pPr>
            <a:r>
              <a:rPr sz="1200" b="1" spc="-100" dirty="0">
                <a:solidFill>
                  <a:srgbClr val="333333"/>
                </a:solidFill>
                <a:latin typeface="Montserrat" panose="00000500000000000000"/>
                <a:cs typeface="Montserrat" panose="00000500000000000000"/>
              </a:rPr>
              <a:t>Clear</a:t>
            </a:r>
            <a:r>
              <a:rPr sz="1200" b="1" spc="-15"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Separation:</a:t>
            </a:r>
            <a:r>
              <a:rPr sz="1200" b="1" spc="-3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Distinct</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boundaries</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between</a:t>
            </a:r>
            <a:r>
              <a:rPr sz="115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RDGFF</a:t>
            </a:r>
            <a:r>
              <a:rPr sz="1150" dirty="0">
                <a:solidFill>
                  <a:srgbClr val="333333"/>
                </a:solidFill>
                <a:latin typeface="Montserrat" panose="00000500000000000000"/>
                <a:cs typeface="Montserrat" panose="00000500000000000000"/>
              </a:rPr>
              <a:t> </a:t>
            </a:r>
            <a:r>
              <a:rPr sz="1150" spc="-35" dirty="0">
                <a:solidFill>
                  <a:srgbClr val="333333"/>
                </a:solidFill>
                <a:latin typeface="Montserrat" panose="00000500000000000000"/>
                <a:cs typeface="Montserrat" panose="00000500000000000000"/>
              </a:rPr>
              <a:t>(product)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114" dirty="0">
                <a:solidFill>
                  <a:srgbClr val="333333"/>
                </a:solidFill>
                <a:latin typeface="Montserrat" panose="00000500000000000000"/>
                <a:cs typeface="Montserrat" panose="00000500000000000000"/>
              </a:rPr>
              <a:t>RDWM</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(manager)</a:t>
            </a:r>
            <a:endParaRPr sz="1150" dirty="0">
              <a:latin typeface="Montserrat" panose="00000500000000000000"/>
              <a:cs typeface="Montserrat" panose="00000500000000000000"/>
            </a:endParaRPr>
          </a:p>
          <a:p>
            <a:pPr marL="12700" marR="5080">
              <a:lnSpc>
                <a:spcPct val="113000"/>
              </a:lnSpc>
              <a:spcBef>
                <a:spcPts val="410"/>
              </a:spcBef>
            </a:pPr>
            <a:r>
              <a:rPr sz="1200" b="1" spc="-105" dirty="0">
                <a:solidFill>
                  <a:srgbClr val="333333"/>
                </a:solidFill>
                <a:latin typeface="Montserrat" panose="00000500000000000000"/>
                <a:cs typeface="Montserrat" panose="00000500000000000000"/>
              </a:rPr>
              <a:t>Manager</a:t>
            </a:r>
            <a:r>
              <a:rPr sz="1200" b="1" spc="-5"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Evolution:</a:t>
            </a:r>
            <a:r>
              <a:rPr sz="1200" b="1" spc="-3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Single</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family</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office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multi-</a:t>
            </a:r>
            <a:r>
              <a:rPr sz="1150" spc="-60" dirty="0">
                <a:solidFill>
                  <a:srgbClr val="333333"/>
                </a:solidFill>
                <a:latin typeface="Montserrat" panose="00000500000000000000"/>
                <a:cs typeface="Montserrat" panose="00000500000000000000"/>
              </a:rPr>
              <a:t>family</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office</a:t>
            </a:r>
            <a:r>
              <a:rPr sz="1150" spc="10"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since 2016</a:t>
            </a:r>
            <a:endParaRPr sz="1150" dirty="0">
              <a:latin typeface="Montserrat" panose="00000500000000000000"/>
              <a:cs typeface="Montserrat" panose="00000500000000000000"/>
            </a:endParaRPr>
          </a:p>
        </p:txBody>
      </p:sp>
      <p:pic>
        <p:nvPicPr>
          <p:cNvPr id="58" name="object 58"/>
          <p:cNvPicPr/>
          <p:nvPr/>
        </p:nvPicPr>
        <p:blipFill>
          <a:blip r:embed="rId6" cstate="print"/>
          <a:stretch>
            <a:fillRect/>
          </a:stretch>
        </p:blipFill>
        <p:spPr>
          <a:xfrm>
            <a:off x="1197586" y="5669114"/>
            <a:ext cx="101418" cy="72843"/>
          </a:xfrm>
          <a:prstGeom prst="rect">
            <a:avLst/>
          </a:prstGeom>
        </p:spPr>
      </p:pic>
      <p:sp>
        <p:nvSpPr>
          <p:cNvPr id="18" name="object 5">
            <a:extLst>
              <a:ext uri="{FF2B5EF4-FFF2-40B4-BE49-F238E27FC236}">
                <a16:creationId xmlns:a16="http://schemas.microsoft.com/office/drawing/2014/main" id="{5BCB47DE-C7F9-BF9E-D567-B6BC88EC3012}"/>
              </a:ext>
            </a:extLst>
          </p:cNvPr>
          <p:cNvSpPr txBox="1"/>
          <p:nvPr/>
        </p:nvSpPr>
        <p:spPr>
          <a:xfrm>
            <a:off x="4513747" y="1004174"/>
            <a:ext cx="2975211" cy="199927"/>
          </a:xfrm>
          <a:prstGeom prst="rect">
            <a:avLst/>
          </a:prstGeom>
        </p:spPr>
        <p:txBody>
          <a:bodyPr vert="horz" wrap="square" lIns="0" tIns="12065" rIns="0" bIns="0" rtlCol="0">
            <a:spAutoFit/>
          </a:bodyPr>
          <a:lstStyle/>
          <a:p>
            <a:pPr marL="50165" marR="5080">
              <a:lnSpc>
                <a:spcPct val="114100"/>
              </a:lnSpc>
              <a:spcBef>
                <a:spcPts val="450"/>
              </a:spcBef>
            </a:pPr>
            <a:r>
              <a:rPr lang="en-HK" sz="1150" b="1" spc="-80" dirty="0">
                <a:solidFill>
                  <a:srgbClr val="FF0000"/>
                </a:solidFill>
                <a:latin typeface="Montserrat"/>
                <a:cs typeface="Montserrat"/>
              </a:rPr>
              <a:t>[</a:t>
            </a:r>
            <a:r>
              <a:rPr lang="en-US" altLang="zh-TW" sz="1150" b="1" spc="-80" dirty="0">
                <a:solidFill>
                  <a:srgbClr val="FF0000"/>
                </a:solidFill>
                <a:latin typeface="Montserrat"/>
                <a:cs typeface="Montserrat"/>
              </a:rPr>
              <a:t>UNLIKELY</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BUT</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VERIFY</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IF</a:t>
            </a:r>
            <a:r>
              <a:rPr lang="zh-TW" altLang="en-US" sz="1150" b="1" spc="-80" dirty="0">
                <a:solidFill>
                  <a:srgbClr val="FF0000"/>
                </a:solidFill>
                <a:latin typeface="Montserrat"/>
                <a:cs typeface="Montserrat"/>
              </a:rPr>
              <a:t> </a:t>
            </a:r>
            <a:r>
              <a:rPr lang="en-US" altLang="zh-TW" sz="1150" b="1" spc="-80" dirty="0">
                <a:solidFill>
                  <a:srgbClr val="FF0000"/>
                </a:solidFill>
                <a:latin typeface="Montserrat"/>
                <a:cs typeface="Montserrat"/>
              </a:rPr>
              <a:t>CHANGE</a:t>
            </a:r>
            <a:r>
              <a:rPr lang="en-HK" sz="1150" b="1" spc="-80" dirty="0">
                <a:solidFill>
                  <a:srgbClr val="FF0000"/>
                </a:solidFill>
                <a:latin typeface="Montserrat"/>
                <a:cs typeface="Montserrat"/>
              </a:rPr>
              <a:t>]</a:t>
            </a:r>
            <a:endParaRPr sz="1150" b="1" dirty="0">
              <a:solidFill>
                <a:srgbClr val="FF0000"/>
              </a:solidFill>
              <a:latin typeface="Montserrat"/>
              <a:cs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386261"/>
            <a:ext cx="3284220" cy="902969"/>
          </a:xfrm>
          <a:prstGeom prst="rect">
            <a:avLst/>
          </a:prstGeom>
        </p:spPr>
        <p:txBody>
          <a:bodyPr vert="horz" wrap="square" lIns="0" tIns="149860" rIns="0" bIns="0" rtlCol="0">
            <a:spAutoFit/>
          </a:bodyPr>
          <a:lstStyle/>
          <a:p>
            <a:pPr marL="12700">
              <a:lnSpc>
                <a:spcPct val="100000"/>
              </a:lnSpc>
              <a:spcBef>
                <a:spcPts val="1180"/>
              </a:spcBef>
            </a:pPr>
            <a:r>
              <a:rPr sz="2800" b="1" spc="-260" dirty="0">
                <a:solidFill>
                  <a:srgbClr val="333333"/>
                </a:solidFill>
                <a:latin typeface="Montserrat SemiBold" panose="00000700000000000000"/>
                <a:cs typeface="Montserrat SemiBold" panose="00000700000000000000"/>
              </a:rPr>
              <a:t>Executive</a:t>
            </a:r>
            <a:r>
              <a:rPr sz="2800" b="1" spc="-150" dirty="0">
                <a:solidFill>
                  <a:srgbClr val="333333"/>
                </a:solidFill>
                <a:latin typeface="Montserrat SemiBold" panose="00000700000000000000"/>
                <a:cs typeface="Montserrat SemiBold" panose="00000700000000000000"/>
              </a:rPr>
              <a:t> </a:t>
            </a:r>
            <a:r>
              <a:rPr sz="2800" b="1" spc="-315" dirty="0">
                <a:solidFill>
                  <a:srgbClr val="333333"/>
                </a:solidFill>
                <a:latin typeface="Montserrat SemiBold" panose="00000700000000000000"/>
                <a:cs typeface="Montserrat SemiBold" panose="00000700000000000000"/>
              </a:rPr>
              <a:t>Summary</a:t>
            </a:r>
            <a:endParaRPr sz="2800" dirty="0">
              <a:latin typeface="Montserrat SemiBold" panose="00000700000000000000"/>
              <a:cs typeface="Montserrat SemiBold" panose="00000700000000000000"/>
            </a:endParaRPr>
          </a:p>
          <a:p>
            <a:pPr marL="12700">
              <a:lnSpc>
                <a:spcPct val="100000"/>
              </a:lnSpc>
              <a:spcBef>
                <a:spcPts val="595"/>
              </a:spcBef>
            </a:pPr>
            <a:r>
              <a:rPr sz="1450" spc="-65" dirty="0">
                <a:solidFill>
                  <a:srgbClr val="C7B187"/>
                </a:solidFill>
                <a:latin typeface="Montserrat" panose="00000500000000000000"/>
                <a:cs typeface="Montserrat" panose="00000500000000000000"/>
              </a:rPr>
              <a:t>River</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Delta</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1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Frontier</a:t>
            </a:r>
            <a:r>
              <a:rPr sz="1450" spc="10" dirty="0">
                <a:solidFill>
                  <a:srgbClr val="C7B187"/>
                </a:solidFill>
                <a:latin typeface="Montserrat" panose="00000500000000000000"/>
                <a:cs typeface="Montserrat" panose="00000500000000000000"/>
              </a:rPr>
              <a:t> </a:t>
            </a:r>
            <a:r>
              <a:rPr sz="1450" spc="-20" dirty="0">
                <a:solidFill>
                  <a:srgbClr val="C7B187"/>
                </a:solidFill>
                <a:latin typeface="Montserrat" panose="00000500000000000000"/>
                <a:cs typeface="Montserrat" panose="00000500000000000000"/>
              </a:rPr>
              <a:t>Fund</a:t>
            </a:r>
            <a:endParaRPr sz="1450" dirty="0">
              <a:latin typeface="Montserrat" panose="00000500000000000000"/>
              <a:cs typeface="Montserrat" panose="00000500000000000000"/>
            </a:endParaRPr>
          </a:p>
        </p:txBody>
      </p:sp>
      <p:grpSp>
        <p:nvGrpSpPr>
          <p:cNvPr id="3" name="object 3"/>
          <p:cNvGrpSpPr/>
          <p:nvPr/>
        </p:nvGrpSpPr>
        <p:grpSpPr>
          <a:xfrm>
            <a:off x="1175249" y="2477206"/>
            <a:ext cx="4648200" cy="990600"/>
            <a:chOff x="1142999" y="2790824"/>
            <a:chExt cx="4648200" cy="990600"/>
          </a:xfrm>
        </p:grpSpPr>
        <p:sp>
          <p:nvSpPr>
            <p:cNvPr id="4" name="object 4"/>
            <p:cNvSpPr/>
            <p:nvPr/>
          </p:nvSpPr>
          <p:spPr>
            <a:xfrm>
              <a:off x="1142999" y="2790824"/>
              <a:ext cx="4648200" cy="990600"/>
            </a:xfrm>
            <a:custGeom>
              <a:avLst/>
              <a:gdLst/>
              <a:ahLst/>
              <a:cxnLst/>
              <a:rect l="l" t="t" r="r" b="b"/>
              <a:pathLst>
                <a:path w="4648200" h="990600">
                  <a:moveTo>
                    <a:pt x="4648199" y="990599"/>
                  </a:moveTo>
                  <a:lnTo>
                    <a:pt x="0" y="990599"/>
                  </a:lnTo>
                  <a:lnTo>
                    <a:pt x="0" y="0"/>
                  </a:lnTo>
                  <a:lnTo>
                    <a:pt x="4648199" y="0"/>
                  </a:lnTo>
                  <a:lnTo>
                    <a:pt x="4648199" y="990599"/>
                  </a:lnTo>
                  <a:close/>
                </a:path>
              </a:pathLst>
            </a:custGeom>
            <a:solidFill>
              <a:srgbClr val="F5F5F5"/>
            </a:solidFill>
          </p:spPr>
          <p:txBody>
            <a:bodyPr wrap="square" lIns="0" tIns="0" rIns="0" bIns="0" rtlCol="0"/>
            <a:lstStyle/>
            <a:p>
              <a:endParaRPr/>
            </a:p>
          </p:txBody>
        </p:sp>
        <p:sp>
          <p:nvSpPr>
            <p:cNvPr id="5" name="object 5"/>
            <p:cNvSpPr/>
            <p:nvPr/>
          </p:nvSpPr>
          <p:spPr>
            <a:xfrm>
              <a:off x="1142999" y="2790824"/>
              <a:ext cx="38100" cy="990600"/>
            </a:xfrm>
            <a:custGeom>
              <a:avLst/>
              <a:gdLst/>
              <a:ahLst/>
              <a:cxnLst/>
              <a:rect l="l" t="t" r="r" b="b"/>
              <a:pathLst>
                <a:path w="38100" h="990600">
                  <a:moveTo>
                    <a:pt x="38099" y="990599"/>
                  </a:moveTo>
                  <a:lnTo>
                    <a:pt x="0" y="990599"/>
                  </a:lnTo>
                  <a:lnTo>
                    <a:pt x="0" y="0"/>
                  </a:lnTo>
                  <a:lnTo>
                    <a:pt x="38099" y="0"/>
                  </a:lnTo>
                  <a:lnTo>
                    <a:pt x="38099" y="990599"/>
                  </a:lnTo>
                  <a:close/>
                </a:path>
              </a:pathLst>
            </a:custGeom>
            <a:solidFill>
              <a:srgbClr val="C7B187"/>
            </a:solidFill>
          </p:spPr>
          <p:txBody>
            <a:bodyPr wrap="square" lIns="0" tIns="0" rIns="0" bIns="0" rtlCol="0"/>
            <a:lstStyle/>
            <a:p>
              <a:endParaRPr/>
            </a:p>
          </p:txBody>
        </p:sp>
      </p:grpSp>
      <p:sp>
        <p:nvSpPr>
          <p:cNvPr id="6" name="object 6"/>
          <p:cNvSpPr txBox="1"/>
          <p:nvPr/>
        </p:nvSpPr>
        <p:spPr>
          <a:xfrm>
            <a:off x="1162550" y="1608564"/>
            <a:ext cx="4072253" cy="248145"/>
          </a:xfrm>
          <a:prstGeom prst="rect">
            <a:avLst/>
          </a:prstGeom>
        </p:spPr>
        <p:txBody>
          <a:bodyPr vert="horz" wrap="square" lIns="0" tIns="17145" rIns="0" bIns="0" rtlCol="0">
            <a:spAutoFit/>
          </a:bodyPr>
          <a:lstStyle/>
          <a:p>
            <a:pPr marL="12700">
              <a:lnSpc>
                <a:spcPct val="100000"/>
              </a:lnSpc>
              <a:spcBef>
                <a:spcPts val="135"/>
              </a:spcBef>
            </a:pPr>
            <a:r>
              <a:rPr lang="en-US" altLang="zh-TW" sz="1500" b="1" spc="-125" dirty="0">
                <a:solidFill>
                  <a:srgbClr val="C7B187"/>
                </a:solidFill>
                <a:latin typeface="Montserrat SemiBold" panose="00000700000000000000"/>
                <a:cs typeface="Montserrat SemiBold" panose="00000700000000000000"/>
              </a:rPr>
              <a:t>Investment Manger</a:t>
            </a:r>
            <a:r>
              <a:rPr sz="1500" b="1" spc="-40" dirty="0">
                <a:solidFill>
                  <a:srgbClr val="C7B187"/>
                </a:solidFill>
                <a:latin typeface="Montserrat SemiBold" panose="00000700000000000000"/>
                <a:cs typeface="Montserrat SemiBold" panose="00000700000000000000"/>
              </a:rPr>
              <a:t> </a:t>
            </a:r>
            <a:r>
              <a:rPr sz="1500" b="1" spc="-110" dirty="0">
                <a:solidFill>
                  <a:srgbClr val="C7B187"/>
                </a:solidFill>
                <a:latin typeface="Montserrat SemiBold" panose="00000700000000000000"/>
                <a:cs typeface="Montserrat SemiBold" panose="00000700000000000000"/>
              </a:rPr>
              <a:t>Background</a:t>
            </a:r>
            <a:r>
              <a:rPr sz="1500" b="1" spc="-35"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&amp;</a:t>
            </a:r>
            <a:r>
              <a:rPr sz="1500" b="1" spc="-35" dirty="0">
                <a:solidFill>
                  <a:srgbClr val="C7B187"/>
                </a:solidFill>
                <a:latin typeface="Montserrat SemiBold" panose="00000700000000000000"/>
                <a:cs typeface="Montserrat SemiBold" panose="00000700000000000000"/>
              </a:rPr>
              <a:t> </a:t>
            </a:r>
            <a:r>
              <a:rPr sz="1500" b="1" spc="-70" dirty="0">
                <a:solidFill>
                  <a:srgbClr val="C7B187"/>
                </a:solidFill>
                <a:latin typeface="Montserrat SemiBold" panose="00000700000000000000"/>
                <a:cs typeface="Montserrat SemiBold" panose="00000700000000000000"/>
              </a:rPr>
              <a:t>Strategy</a:t>
            </a:r>
            <a:endParaRPr sz="1500" dirty="0">
              <a:latin typeface="Montserrat SemiBold" panose="00000700000000000000"/>
              <a:cs typeface="Montserrat SemiBold" panose="00000700000000000000"/>
            </a:endParaRPr>
          </a:p>
        </p:txBody>
      </p:sp>
      <p:sp>
        <p:nvSpPr>
          <p:cNvPr id="7" name="object 7"/>
          <p:cNvSpPr txBox="1"/>
          <p:nvPr/>
        </p:nvSpPr>
        <p:spPr>
          <a:xfrm>
            <a:off x="1184774" y="2062985"/>
            <a:ext cx="306070" cy="171842"/>
          </a:xfrm>
          <a:prstGeom prst="rect">
            <a:avLst/>
          </a:prstGeom>
        </p:spPr>
        <p:txBody>
          <a:bodyPr vert="horz" wrap="square" lIns="0" tIns="17780" rIns="0" bIns="0" rtlCol="0">
            <a:spAutoFit/>
          </a:bodyPr>
          <a:lstStyle/>
          <a:p>
            <a:pPr marL="12700">
              <a:lnSpc>
                <a:spcPct val="100000"/>
              </a:lnSpc>
              <a:spcBef>
                <a:spcPts val="140"/>
              </a:spcBef>
            </a:pPr>
            <a:r>
              <a:rPr sz="1000" b="1" spc="-20" dirty="0">
                <a:solidFill>
                  <a:srgbClr val="C7B187"/>
                </a:solidFill>
                <a:latin typeface="Montserrat" panose="00000500000000000000" pitchFamily="2" charset="0"/>
                <a:cs typeface="Suisse Int'l Semi Bold"/>
              </a:rPr>
              <a:t>2016</a:t>
            </a:r>
            <a:endParaRPr sz="1000" dirty="0">
              <a:latin typeface="Montserrat" panose="00000500000000000000" pitchFamily="2" charset="0"/>
              <a:cs typeface="Suisse Int'l Semi Bold"/>
            </a:endParaRPr>
          </a:p>
        </p:txBody>
      </p:sp>
      <p:sp>
        <p:nvSpPr>
          <p:cNvPr id="8" name="object 8"/>
          <p:cNvSpPr txBox="1"/>
          <p:nvPr/>
        </p:nvSpPr>
        <p:spPr>
          <a:xfrm>
            <a:off x="1603873" y="1936606"/>
            <a:ext cx="857885" cy="406400"/>
          </a:xfrm>
          <a:prstGeom prst="rect">
            <a:avLst/>
          </a:prstGeom>
        </p:spPr>
        <p:txBody>
          <a:bodyPr vert="horz" wrap="square" lIns="0" tIns="12065" rIns="0" bIns="0" rtlCol="0">
            <a:spAutoFit/>
          </a:bodyPr>
          <a:lstStyle/>
          <a:p>
            <a:pPr marL="12700" marR="5080">
              <a:lnSpc>
                <a:spcPct val="119000"/>
              </a:lnSpc>
              <a:spcBef>
                <a:spcPts val="95"/>
              </a:spcBef>
            </a:pPr>
            <a:r>
              <a:rPr sz="1050" spc="-40" dirty="0">
                <a:solidFill>
                  <a:srgbClr val="333333"/>
                </a:solidFill>
                <a:latin typeface="Montserrat" panose="00000500000000000000"/>
                <a:cs typeface="Montserrat" panose="00000500000000000000"/>
              </a:rPr>
              <a:t>Single</a:t>
            </a:r>
            <a:r>
              <a:rPr sz="1050" spc="-30"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Family </a:t>
            </a:r>
            <a:r>
              <a:rPr sz="1050" spc="-10" dirty="0">
                <a:solidFill>
                  <a:srgbClr val="333333"/>
                </a:solidFill>
                <a:latin typeface="Montserrat" panose="00000500000000000000"/>
                <a:cs typeface="Montserrat" panose="00000500000000000000"/>
              </a:rPr>
              <a:t>Office</a:t>
            </a:r>
            <a:endParaRPr sz="1050">
              <a:latin typeface="Montserrat" panose="00000500000000000000"/>
              <a:cs typeface="Montserrat" panose="00000500000000000000"/>
            </a:endParaRPr>
          </a:p>
        </p:txBody>
      </p:sp>
      <p:sp>
        <p:nvSpPr>
          <p:cNvPr id="9" name="object 9"/>
          <p:cNvSpPr txBox="1"/>
          <p:nvPr/>
        </p:nvSpPr>
        <p:spPr>
          <a:xfrm>
            <a:off x="2756035" y="2062985"/>
            <a:ext cx="426259" cy="171842"/>
          </a:xfrm>
          <a:prstGeom prst="rect">
            <a:avLst/>
          </a:prstGeom>
        </p:spPr>
        <p:txBody>
          <a:bodyPr vert="horz" wrap="square" lIns="0" tIns="17780" rIns="0" bIns="0" rtlCol="0">
            <a:spAutoFit/>
          </a:bodyPr>
          <a:lstStyle/>
          <a:p>
            <a:pPr marL="12700">
              <a:lnSpc>
                <a:spcPct val="100000"/>
              </a:lnSpc>
              <a:spcBef>
                <a:spcPts val="140"/>
              </a:spcBef>
            </a:pPr>
            <a:r>
              <a:rPr lang="en-US" sz="1000" b="1" spc="-20" dirty="0">
                <a:solidFill>
                  <a:srgbClr val="C7B187"/>
                </a:solidFill>
                <a:latin typeface="Montserrat" panose="00000500000000000000" pitchFamily="2" charset="0"/>
                <a:cs typeface="Suisse Int'l Semi Bold"/>
              </a:rPr>
              <a:t>2022</a:t>
            </a:r>
            <a:endParaRPr sz="1000" dirty="0">
              <a:latin typeface="Montserrat" panose="00000500000000000000" pitchFamily="2" charset="0"/>
              <a:cs typeface="Suisse Int'l Semi Bold"/>
            </a:endParaRPr>
          </a:p>
        </p:txBody>
      </p:sp>
      <p:sp>
        <p:nvSpPr>
          <p:cNvPr id="10" name="object 10"/>
          <p:cNvSpPr txBox="1"/>
          <p:nvPr/>
        </p:nvSpPr>
        <p:spPr>
          <a:xfrm>
            <a:off x="3153323" y="1936606"/>
            <a:ext cx="803910" cy="406400"/>
          </a:xfrm>
          <a:prstGeom prst="rect">
            <a:avLst/>
          </a:prstGeom>
        </p:spPr>
        <p:txBody>
          <a:bodyPr vert="horz" wrap="square" lIns="0" tIns="12065" rIns="0" bIns="0" rtlCol="0">
            <a:spAutoFit/>
          </a:bodyPr>
          <a:lstStyle/>
          <a:p>
            <a:pPr marL="12700" marR="5080">
              <a:lnSpc>
                <a:spcPct val="119000"/>
              </a:lnSpc>
              <a:spcBef>
                <a:spcPts val="95"/>
              </a:spcBef>
            </a:pPr>
            <a:r>
              <a:rPr sz="1050" spc="-50" dirty="0">
                <a:solidFill>
                  <a:srgbClr val="333333"/>
                </a:solidFill>
                <a:latin typeface="Montserrat" panose="00000500000000000000"/>
                <a:cs typeface="Montserrat" panose="00000500000000000000"/>
              </a:rPr>
              <a:t>Multi-</a:t>
            </a:r>
            <a:r>
              <a:rPr sz="1050" spc="-60" dirty="0">
                <a:solidFill>
                  <a:srgbClr val="333333"/>
                </a:solidFill>
                <a:latin typeface="Montserrat" panose="00000500000000000000"/>
                <a:cs typeface="Montserrat" panose="00000500000000000000"/>
              </a:rPr>
              <a:t>Family </a:t>
            </a:r>
            <a:r>
              <a:rPr sz="1050" spc="-10" dirty="0">
                <a:solidFill>
                  <a:srgbClr val="333333"/>
                </a:solidFill>
                <a:latin typeface="Montserrat" panose="00000500000000000000"/>
                <a:cs typeface="Montserrat" panose="00000500000000000000"/>
              </a:rPr>
              <a:t>Office</a:t>
            </a:r>
            <a:endParaRPr sz="1050" dirty="0">
              <a:latin typeface="Montserrat" panose="00000500000000000000"/>
              <a:cs typeface="Montserrat" panose="00000500000000000000"/>
            </a:endParaRPr>
          </a:p>
        </p:txBody>
      </p:sp>
      <p:sp>
        <p:nvSpPr>
          <p:cNvPr id="11" name="object 11"/>
          <p:cNvSpPr txBox="1"/>
          <p:nvPr/>
        </p:nvSpPr>
        <p:spPr>
          <a:xfrm>
            <a:off x="4306889" y="2062985"/>
            <a:ext cx="336550" cy="171842"/>
          </a:xfrm>
          <a:prstGeom prst="rect">
            <a:avLst/>
          </a:prstGeom>
        </p:spPr>
        <p:txBody>
          <a:bodyPr vert="horz" wrap="square" lIns="0" tIns="17780" rIns="0" bIns="0" rtlCol="0">
            <a:spAutoFit/>
          </a:bodyPr>
          <a:lstStyle/>
          <a:p>
            <a:pPr marL="12700">
              <a:lnSpc>
                <a:spcPct val="100000"/>
              </a:lnSpc>
              <a:spcBef>
                <a:spcPts val="140"/>
              </a:spcBef>
            </a:pPr>
            <a:r>
              <a:rPr lang="en-US" sz="1000" b="1" spc="-20" dirty="0">
                <a:solidFill>
                  <a:srgbClr val="C7B187"/>
                </a:solidFill>
                <a:latin typeface="Montserrat" panose="00000500000000000000" pitchFamily="2" charset="0"/>
                <a:cs typeface="Suisse Int'l Semi Bold"/>
              </a:rPr>
              <a:t>2023</a:t>
            </a:r>
            <a:endParaRPr sz="1000" dirty="0">
              <a:latin typeface="Montserrat" panose="00000500000000000000" pitchFamily="2" charset="0"/>
              <a:cs typeface="Suisse Int'l Semi Bold"/>
            </a:endParaRPr>
          </a:p>
        </p:txBody>
      </p:sp>
      <p:sp>
        <p:nvSpPr>
          <p:cNvPr id="12" name="object 12"/>
          <p:cNvSpPr txBox="1"/>
          <p:nvPr/>
        </p:nvSpPr>
        <p:spPr>
          <a:xfrm>
            <a:off x="4702772" y="1936606"/>
            <a:ext cx="873760" cy="406400"/>
          </a:xfrm>
          <a:prstGeom prst="rect">
            <a:avLst/>
          </a:prstGeom>
        </p:spPr>
        <p:txBody>
          <a:bodyPr vert="horz" wrap="square" lIns="0" tIns="12065" rIns="0" bIns="0" rtlCol="0">
            <a:spAutoFit/>
          </a:bodyPr>
          <a:lstStyle/>
          <a:p>
            <a:pPr marL="12700" marR="5080">
              <a:lnSpc>
                <a:spcPct val="119000"/>
              </a:lnSpc>
              <a:spcBef>
                <a:spcPts val="95"/>
              </a:spcBef>
            </a:pPr>
            <a:r>
              <a:rPr sz="1050" spc="-10" dirty="0">
                <a:solidFill>
                  <a:srgbClr val="333333"/>
                </a:solidFill>
                <a:latin typeface="Montserrat" panose="00000500000000000000"/>
                <a:cs typeface="Montserrat" panose="00000500000000000000"/>
              </a:rPr>
              <a:t>Asset </a:t>
            </a:r>
            <a:r>
              <a:rPr sz="1050" spc="-65" dirty="0">
                <a:solidFill>
                  <a:srgbClr val="333333"/>
                </a:solidFill>
                <a:latin typeface="Montserrat" panose="00000500000000000000"/>
                <a:cs typeface="Montserrat" panose="00000500000000000000"/>
              </a:rPr>
              <a:t>Management</a:t>
            </a:r>
            <a:endParaRPr sz="1050" dirty="0">
              <a:latin typeface="Montserrat" panose="00000500000000000000"/>
              <a:cs typeface="Montserrat" panose="00000500000000000000"/>
            </a:endParaRPr>
          </a:p>
        </p:txBody>
      </p:sp>
      <p:sp>
        <p:nvSpPr>
          <p:cNvPr id="14" name="object 14"/>
          <p:cNvSpPr txBox="1"/>
          <p:nvPr/>
        </p:nvSpPr>
        <p:spPr>
          <a:xfrm>
            <a:off x="1213349" y="2482413"/>
            <a:ext cx="4610100" cy="873125"/>
          </a:xfrm>
          <a:prstGeom prst="rect">
            <a:avLst/>
          </a:prstGeom>
        </p:spPr>
        <p:txBody>
          <a:bodyPr vert="horz" wrap="square" lIns="0" tIns="80645" rIns="0" bIns="0" rtlCol="0">
            <a:spAutoFit/>
          </a:bodyPr>
          <a:lstStyle/>
          <a:p>
            <a:pPr marL="142875">
              <a:lnSpc>
                <a:spcPct val="100000"/>
              </a:lnSpc>
              <a:spcBef>
                <a:spcPts val="635"/>
              </a:spcBef>
            </a:pPr>
            <a:r>
              <a:rPr sz="1200" b="1" spc="-105" dirty="0">
                <a:solidFill>
                  <a:srgbClr val="C7B187"/>
                </a:solidFill>
                <a:latin typeface="Montserrat SemiBold" panose="00000700000000000000"/>
                <a:cs typeface="Montserrat SemiBold" panose="00000700000000000000"/>
              </a:rPr>
              <a:t>Investment</a:t>
            </a:r>
            <a:r>
              <a:rPr sz="1200" b="1" spc="-5" dirty="0">
                <a:solidFill>
                  <a:srgbClr val="C7B187"/>
                </a:solidFill>
                <a:latin typeface="Montserrat SemiBold" panose="00000700000000000000"/>
                <a:cs typeface="Montserrat SemiBold" panose="00000700000000000000"/>
              </a:rPr>
              <a:t> </a:t>
            </a:r>
            <a:r>
              <a:rPr sz="1200" b="1" spc="-10" dirty="0">
                <a:solidFill>
                  <a:srgbClr val="C7B187"/>
                </a:solidFill>
                <a:latin typeface="Montserrat SemiBold" panose="00000700000000000000"/>
                <a:cs typeface="Montserrat SemiBold" panose="00000700000000000000"/>
              </a:rPr>
              <a:t>Strategy</a:t>
            </a:r>
            <a:endParaRPr sz="1200" dirty="0">
              <a:latin typeface="Montserrat SemiBold" panose="00000700000000000000"/>
              <a:cs typeface="Montserrat SemiBold" panose="00000700000000000000"/>
            </a:endParaRPr>
          </a:p>
          <a:p>
            <a:pPr marL="142875" marR="384810">
              <a:lnSpc>
                <a:spcPct val="116000"/>
              </a:lnSpc>
              <a:spcBef>
                <a:spcPts val="305"/>
              </a:spcBef>
            </a:pPr>
            <a:r>
              <a:rPr sz="1050" spc="-50" dirty="0">
                <a:solidFill>
                  <a:srgbClr val="333333"/>
                </a:solidFill>
                <a:latin typeface="Montserrat" panose="00000500000000000000"/>
                <a:cs typeface="Montserrat" panose="00000500000000000000"/>
              </a:rPr>
              <a:t>Consistent</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risk-adjusted</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returns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through</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balanced</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allocation:</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50% </a:t>
            </a:r>
            <a:r>
              <a:rPr sz="1050" spc="-45" dirty="0">
                <a:solidFill>
                  <a:srgbClr val="333333"/>
                </a:solidFill>
                <a:latin typeface="Montserrat" panose="00000500000000000000"/>
                <a:cs typeface="Montserrat" panose="00000500000000000000"/>
              </a:rPr>
              <a:t>Asia</a:t>
            </a:r>
            <a:r>
              <a:rPr sz="1050" spc="-5" dirty="0">
                <a:solidFill>
                  <a:srgbClr val="333333"/>
                </a:solidFill>
                <a:latin typeface="Montserrat" panose="00000500000000000000"/>
                <a:cs typeface="Montserrat" panose="00000500000000000000"/>
              </a:rPr>
              <a:t> </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50%</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US-EU,</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leveraging</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Asian</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expertise</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global diversification.</a:t>
            </a:r>
            <a:endParaRPr sz="1050" dirty="0">
              <a:latin typeface="Montserrat" panose="00000500000000000000"/>
              <a:cs typeface="Montserrat" panose="00000500000000000000"/>
            </a:endParaRPr>
          </a:p>
        </p:txBody>
      </p:sp>
      <p:grpSp>
        <p:nvGrpSpPr>
          <p:cNvPr id="15" name="object 15"/>
          <p:cNvGrpSpPr/>
          <p:nvPr/>
        </p:nvGrpSpPr>
        <p:grpSpPr>
          <a:xfrm>
            <a:off x="1213349" y="3634923"/>
            <a:ext cx="4610100" cy="114300"/>
            <a:chOff x="1162049" y="3876674"/>
            <a:chExt cx="4610100" cy="114300"/>
          </a:xfrm>
        </p:grpSpPr>
        <p:sp>
          <p:nvSpPr>
            <p:cNvPr id="16" name="object 16"/>
            <p:cNvSpPr/>
            <p:nvPr/>
          </p:nvSpPr>
          <p:spPr>
            <a:xfrm>
              <a:off x="1162049" y="3876674"/>
              <a:ext cx="2286000" cy="114300"/>
            </a:xfrm>
            <a:custGeom>
              <a:avLst/>
              <a:gdLst/>
              <a:ahLst/>
              <a:cxnLst/>
              <a:rect l="l" t="t" r="r" b="b"/>
              <a:pathLst>
                <a:path w="2286000" h="114300">
                  <a:moveTo>
                    <a:pt x="2285999" y="114299"/>
                  </a:moveTo>
                  <a:lnTo>
                    <a:pt x="33047" y="114299"/>
                  </a:lnTo>
                  <a:lnTo>
                    <a:pt x="966" y="86111"/>
                  </a:lnTo>
                  <a:lnTo>
                    <a:pt x="0" y="81252"/>
                  </a:lnTo>
                  <a:lnTo>
                    <a:pt x="0" y="76199"/>
                  </a:lnTo>
                  <a:lnTo>
                    <a:pt x="0" y="33047"/>
                  </a:lnTo>
                  <a:lnTo>
                    <a:pt x="28187" y="966"/>
                  </a:lnTo>
                  <a:lnTo>
                    <a:pt x="33047" y="0"/>
                  </a:lnTo>
                  <a:lnTo>
                    <a:pt x="2285999" y="0"/>
                  </a:lnTo>
                  <a:lnTo>
                    <a:pt x="2285999" y="114299"/>
                  </a:lnTo>
                  <a:close/>
                </a:path>
              </a:pathLst>
            </a:custGeom>
            <a:solidFill>
              <a:srgbClr val="C7B187"/>
            </a:solidFill>
          </p:spPr>
          <p:txBody>
            <a:bodyPr wrap="square" lIns="0" tIns="0" rIns="0" bIns="0" rtlCol="0"/>
            <a:lstStyle/>
            <a:p>
              <a:endParaRPr/>
            </a:p>
          </p:txBody>
        </p:sp>
        <p:sp>
          <p:nvSpPr>
            <p:cNvPr id="17" name="object 17"/>
            <p:cNvSpPr/>
            <p:nvPr/>
          </p:nvSpPr>
          <p:spPr>
            <a:xfrm>
              <a:off x="3486149" y="3876674"/>
              <a:ext cx="2286000" cy="114300"/>
            </a:xfrm>
            <a:custGeom>
              <a:avLst/>
              <a:gdLst/>
              <a:ahLst/>
              <a:cxnLst/>
              <a:rect l="l" t="t" r="r" b="b"/>
              <a:pathLst>
                <a:path w="2286000" h="114300">
                  <a:moveTo>
                    <a:pt x="2252951" y="114299"/>
                  </a:moveTo>
                  <a:lnTo>
                    <a:pt x="0" y="114299"/>
                  </a:lnTo>
                  <a:lnTo>
                    <a:pt x="0" y="0"/>
                  </a:lnTo>
                  <a:lnTo>
                    <a:pt x="2252951" y="0"/>
                  </a:lnTo>
                  <a:lnTo>
                    <a:pt x="2257811" y="966"/>
                  </a:lnTo>
                  <a:lnTo>
                    <a:pt x="2285032" y="28186"/>
                  </a:lnTo>
                  <a:lnTo>
                    <a:pt x="2285999" y="33047"/>
                  </a:lnTo>
                  <a:lnTo>
                    <a:pt x="2285999" y="81252"/>
                  </a:lnTo>
                  <a:lnTo>
                    <a:pt x="2257811" y="113332"/>
                  </a:lnTo>
                  <a:lnTo>
                    <a:pt x="2252951" y="114299"/>
                  </a:lnTo>
                  <a:close/>
                </a:path>
              </a:pathLst>
            </a:custGeom>
            <a:solidFill>
              <a:srgbClr val="8A8A8A"/>
            </a:solidFill>
          </p:spPr>
          <p:txBody>
            <a:bodyPr wrap="square" lIns="0" tIns="0" rIns="0" bIns="0" rtlCol="0"/>
            <a:lstStyle/>
            <a:p>
              <a:endParaRPr/>
            </a:p>
          </p:txBody>
        </p:sp>
      </p:grpSp>
      <p:sp>
        <p:nvSpPr>
          <p:cNvPr id="18" name="object 18"/>
          <p:cNvSpPr txBox="1"/>
          <p:nvPr/>
        </p:nvSpPr>
        <p:spPr>
          <a:xfrm>
            <a:off x="1181600" y="3829487"/>
            <a:ext cx="526415" cy="177165"/>
          </a:xfrm>
          <a:prstGeom prst="rect">
            <a:avLst/>
          </a:prstGeom>
        </p:spPr>
        <p:txBody>
          <a:bodyPr vert="horz" wrap="square" lIns="0" tIns="11430" rIns="0" bIns="0" rtlCol="0">
            <a:spAutoFit/>
          </a:bodyPr>
          <a:lstStyle/>
          <a:p>
            <a:pPr marL="12700">
              <a:lnSpc>
                <a:spcPct val="100000"/>
              </a:lnSpc>
              <a:spcBef>
                <a:spcPts val="90"/>
              </a:spcBef>
            </a:pPr>
            <a:r>
              <a:rPr sz="1000" spc="-85" dirty="0">
                <a:solidFill>
                  <a:srgbClr val="C7B187"/>
                </a:solidFill>
                <a:latin typeface="Montserrat" panose="00000500000000000000"/>
                <a:cs typeface="Montserrat" panose="00000500000000000000"/>
              </a:rPr>
              <a:t>50%</a:t>
            </a:r>
            <a:r>
              <a:rPr sz="1000" spc="-5" dirty="0">
                <a:solidFill>
                  <a:srgbClr val="C7B187"/>
                </a:solidFill>
                <a:latin typeface="Montserrat" panose="00000500000000000000"/>
                <a:cs typeface="Montserrat" panose="00000500000000000000"/>
              </a:rPr>
              <a:t> </a:t>
            </a:r>
            <a:r>
              <a:rPr sz="1000" spc="-40" dirty="0">
                <a:solidFill>
                  <a:srgbClr val="C7B187"/>
                </a:solidFill>
                <a:latin typeface="Montserrat" panose="00000500000000000000"/>
                <a:cs typeface="Montserrat" panose="00000500000000000000"/>
              </a:rPr>
              <a:t>Asia</a:t>
            </a:r>
            <a:endParaRPr sz="1000" dirty="0">
              <a:latin typeface="Montserrat" panose="00000500000000000000"/>
              <a:cs typeface="Montserrat" panose="00000500000000000000"/>
            </a:endParaRPr>
          </a:p>
        </p:txBody>
      </p:sp>
      <p:sp>
        <p:nvSpPr>
          <p:cNvPr id="19" name="object 19"/>
          <p:cNvSpPr txBox="1"/>
          <p:nvPr/>
        </p:nvSpPr>
        <p:spPr>
          <a:xfrm>
            <a:off x="5198619" y="3829487"/>
            <a:ext cx="656590" cy="177165"/>
          </a:xfrm>
          <a:prstGeom prst="rect">
            <a:avLst/>
          </a:prstGeom>
        </p:spPr>
        <p:txBody>
          <a:bodyPr vert="horz" wrap="square" lIns="0" tIns="11430" rIns="0" bIns="0" rtlCol="0">
            <a:spAutoFit/>
          </a:bodyPr>
          <a:lstStyle/>
          <a:p>
            <a:pPr marL="12700">
              <a:lnSpc>
                <a:spcPct val="100000"/>
              </a:lnSpc>
              <a:spcBef>
                <a:spcPts val="90"/>
              </a:spcBef>
            </a:pPr>
            <a:r>
              <a:rPr sz="1000" spc="-85" dirty="0">
                <a:solidFill>
                  <a:srgbClr val="C7B187"/>
                </a:solidFill>
                <a:latin typeface="Montserrat" panose="00000500000000000000"/>
                <a:cs typeface="Montserrat" panose="00000500000000000000"/>
              </a:rPr>
              <a:t>50%</a:t>
            </a:r>
            <a:r>
              <a:rPr sz="1000" spc="-5" dirty="0">
                <a:solidFill>
                  <a:srgbClr val="C7B187"/>
                </a:solidFill>
                <a:latin typeface="Montserrat" panose="00000500000000000000"/>
                <a:cs typeface="Montserrat" panose="00000500000000000000"/>
              </a:rPr>
              <a:t> </a:t>
            </a:r>
            <a:r>
              <a:rPr sz="1000" spc="-55" dirty="0">
                <a:solidFill>
                  <a:srgbClr val="C7B187"/>
                </a:solidFill>
                <a:latin typeface="Montserrat" panose="00000500000000000000"/>
                <a:cs typeface="Montserrat" panose="00000500000000000000"/>
              </a:rPr>
              <a:t>US/EU</a:t>
            </a:r>
            <a:endParaRPr sz="1000" dirty="0">
              <a:latin typeface="Montserrat" panose="00000500000000000000"/>
              <a:cs typeface="Montserrat" panose="00000500000000000000"/>
            </a:endParaRPr>
          </a:p>
        </p:txBody>
      </p:sp>
      <p:sp>
        <p:nvSpPr>
          <p:cNvPr id="20" name="object 20"/>
          <p:cNvSpPr txBox="1"/>
          <p:nvPr/>
        </p:nvSpPr>
        <p:spPr>
          <a:xfrm>
            <a:off x="1170044" y="4702620"/>
            <a:ext cx="1446530" cy="259715"/>
          </a:xfrm>
          <a:prstGeom prst="rect">
            <a:avLst/>
          </a:prstGeom>
        </p:spPr>
        <p:txBody>
          <a:bodyPr vert="horz" wrap="square" lIns="0" tIns="17145" rIns="0" bIns="0" rtlCol="0">
            <a:spAutoFit/>
          </a:bodyPr>
          <a:lstStyle/>
          <a:p>
            <a:pPr marL="12700">
              <a:lnSpc>
                <a:spcPct val="100000"/>
              </a:lnSpc>
              <a:spcBef>
                <a:spcPts val="135"/>
              </a:spcBef>
            </a:pPr>
            <a:r>
              <a:rPr sz="1500" b="1" spc="-105" dirty="0">
                <a:solidFill>
                  <a:srgbClr val="C7B187"/>
                </a:solidFill>
                <a:latin typeface="Montserrat SemiBold" panose="00000700000000000000"/>
                <a:cs typeface="Montserrat SemiBold" panose="00000700000000000000"/>
              </a:rPr>
              <a:t>Target</a:t>
            </a:r>
            <a:r>
              <a:rPr sz="1500" b="1" spc="-5" dirty="0">
                <a:solidFill>
                  <a:srgbClr val="C7B187"/>
                </a:solidFill>
                <a:latin typeface="Montserrat SemiBold" panose="00000700000000000000"/>
                <a:cs typeface="Montserrat SemiBold" panose="00000700000000000000"/>
              </a:rPr>
              <a:t> </a:t>
            </a:r>
            <a:r>
              <a:rPr sz="1500" b="1" spc="-80" dirty="0">
                <a:solidFill>
                  <a:srgbClr val="C7B187"/>
                </a:solidFill>
                <a:latin typeface="Montserrat SemiBold" panose="00000700000000000000"/>
                <a:cs typeface="Montserrat SemiBold" panose="00000700000000000000"/>
              </a:rPr>
              <a:t>Investors</a:t>
            </a:r>
            <a:endParaRPr sz="1500" dirty="0">
              <a:latin typeface="Montserrat SemiBold" panose="00000700000000000000"/>
              <a:cs typeface="Montserrat SemiBold" panose="00000700000000000000"/>
            </a:endParaRPr>
          </a:p>
        </p:txBody>
      </p:sp>
      <p:pic>
        <p:nvPicPr>
          <p:cNvPr id="21" name="object 21"/>
          <p:cNvPicPr/>
          <p:nvPr/>
        </p:nvPicPr>
        <p:blipFill>
          <a:blip r:embed="rId2" cstate="print"/>
          <a:stretch>
            <a:fillRect/>
          </a:stretch>
        </p:blipFill>
        <p:spPr>
          <a:xfrm>
            <a:off x="1183364" y="5117858"/>
            <a:ext cx="135225" cy="97125"/>
          </a:xfrm>
          <a:prstGeom prst="rect">
            <a:avLst/>
          </a:prstGeom>
        </p:spPr>
      </p:pic>
      <p:sp>
        <p:nvSpPr>
          <p:cNvPr id="22" name="object 22"/>
          <p:cNvSpPr txBox="1"/>
          <p:nvPr/>
        </p:nvSpPr>
        <p:spPr>
          <a:xfrm>
            <a:off x="1379593" y="5045887"/>
            <a:ext cx="4327525" cy="202565"/>
          </a:xfrm>
          <a:prstGeom prst="rect">
            <a:avLst/>
          </a:prstGeom>
        </p:spPr>
        <p:txBody>
          <a:bodyPr vert="horz" wrap="square" lIns="0" tIns="13335" rIns="0" bIns="0" rtlCol="0">
            <a:spAutoFit/>
          </a:bodyPr>
          <a:lstStyle/>
          <a:p>
            <a:pPr marL="12700">
              <a:lnSpc>
                <a:spcPct val="100000"/>
              </a:lnSpc>
              <a:spcBef>
                <a:spcPts val="105"/>
              </a:spcBef>
            </a:pPr>
            <a:r>
              <a:rPr sz="1150" spc="-75" dirty="0">
                <a:solidFill>
                  <a:srgbClr val="333333"/>
                </a:solidFill>
                <a:latin typeface="Montserrat" panose="00000500000000000000"/>
                <a:cs typeface="Montserrat" panose="00000500000000000000"/>
              </a:rPr>
              <a:t>Ultra</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High</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Net</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Worth</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Individuals</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seeking</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portfolio</a:t>
            </a:r>
            <a:r>
              <a:rPr sz="1150" spc="-10" dirty="0">
                <a:solidFill>
                  <a:srgbClr val="333333"/>
                </a:solidFill>
                <a:latin typeface="Montserrat" panose="00000500000000000000"/>
                <a:cs typeface="Montserrat" panose="00000500000000000000"/>
              </a:rPr>
              <a:t> </a:t>
            </a:r>
            <a:r>
              <a:rPr sz="1150" spc="-35" dirty="0">
                <a:solidFill>
                  <a:srgbClr val="333333"/>
                </a:solidFill>
                <a:latin typeface="Montserrat" panose="00000500000000000000"/>
                <a:cs typeface="Montserrat" panose="00000500000000000000"/>
              </a:rPr>
              <a:t>diversification</a:t>
            </a:r>
            <a:endParaRPr sz="1150" dirty="0">
              <a:latin typeface="Montserrat" panose="00000500000000000000"/>
              <a:cs typeface="Montserrat" panose="00000500000000000000"/>
            </a:endParaRPr>
          </a:p>
        </p:txBody>
      </p:sp>
      <p:pic>
        <p:nvPicPr>
          <p:cNvPr id="23" name="object 23"/>
          <p:cNvPicPr/>
          <p:nvPr/>
        </p:nvPicPr>
        <p:blipFill>
          <a:blip r:embed="rId2" cstate="print"/>
          <a:stretch>
            <a:fillRect/>
          </a:stretch>
        </p:blipFill>
        <p:spPr>
          <a:xfrm>
            <a:off x="1181791" y="5376245"/>
            <a:ext cx="135225" cy="97125"/>
          </a:xfrm>
          <a:prstGeom prst="rect">
            <a:avLst/>
          </a:prstGeom>
        </p:spPr>
      </p:pic>
      <p:sp>
        <p:nvSpPr>
          <p:cNvPr id="24" name="object 24"/>
          <p:cNvSpPr txBox="1"/>
          <p:nvPr/>
        </p:nvSpPr>
        <p:spPr>
          <a:xfrm>
            <a:off x="1379593" y="5312587"/>
            <a:ext cx="3862704" cy="202565"/>
          </a:xfrm>
          <a:prstGeom prst="rect">
            <a:avLst/>
          </a:prstGeom>
        </p:spPr>
        <p:txBody>
          <a:bodyPr vert="horz" wrap="square" lIns="0" tIns="13335" rIns="0" bIns="0" rtlCol="0">
            <a:spAutoFit/>
          </a:bodyPr>
          <a:lstStyle/>
          <a:p>
            <a:pPr marL="12700">
              <a:lnSpc>
                <a:spcPct val="100000"/>
              </a:lnSpc>
              <a:spcBef>
                <a:spcPts val="105"/>
              </a:spcBef>
            </a:pPr>
            <a:r>
              <a:rPr sz="1150" spc="-75" dirty="0">
                <a:solidFill>
                  <a:srgbClr val="333333"/>
                </a:solidFill>
                <a:latin typeface="Montserrat" panose="00000500000000000000"/>
                <a:cs typeface="Montserrat" panose="00000500000000000000"/>
              </a:rPr>
              <a:t>Family</a:t>
            </a:r>
            <a:r>
              <a:rPr sz="1150" spc="2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Offices</a:t>
            </a:r>
            <a:r>
              <a:rPr sz="1150" spc="3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looking</a:t>
            </a:r>
            <a:r>
              <a:rPr sz="1150" spc="2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for</a:t>
            </a:r>
            <a:r>
              <a:rPr sz="1150" spc="3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institutional-</a:t>
            </a:r>
            <a:r>
              <a:rPr sz="1150" spc="-70" dirty="0">
                <a:solidFill>
                  <a:srgbClr val="333333"/>
                </a:solidFill>
                <a:latin typeface="Montserrat" panose="00000500000000000000"/>
                <a:cs typeface="Montserrat" panose="00000500000000000000"/>
              </a:rPr>
              <a:t>quality</a:t>
            </a:r>
            <a:r>
              <a:rPr sz="1150" spc="25" dirty="0">
                <a:solidFill>
                  <a:srgbClr val="333333"/>
                </a:solidFill>
                <a:latin typeface="Montserrat" panose="00000500000000000000"/>
                <a:cs typeface="Montserrat" panose="00000500000000000000"/>
              </a:rPr>
              <a:t> </a:t>
            </a:r>
            <a:r>
              <a:rPr sz="1150" spc="-35" dirty="0">
                <a:solidFill>
                  <a:srgbClr val="333333"/>
                </a:solidFill>
                <a:latin typeface="Montserrat" panose="00000500000000000000"/>
                <a:cs typeface="Montserrat" panose="00000500000000000000"/>
              </a:rPr>
              <a:t>alternatives</a:t>
            </a:r>
            <a:endParaRPr sz="1150">
              <a:latin typeface="Montserrat" panose="00000500000000000000"/>
              <a:cs typeface="Montserrat" panose="00000500000000000000"/>
            </a:endParaRPr>
          </a:p>
        </p:txBody>
      </p:sp>
      <p:pic>
        <p:nvPicPr>
          <p:cNvPr id="25" name="object 25"/>
          <p:cNvPicPr/>
          <p:nvPr/>
        </p:nvPicPr>
        <p:blipFill>
          <a:blip r:embed="rId2" cstate="print"/>
          <a:stretch>
            <a:fillRect/>
          </a:stretch>
        </p:blipFill>
        <p:spPr>
          <a:xfrm>
            <a:off x="1182756" y="5638006"/>
            <a:ext cx="135225" cy="97125"/>
          </a:xfrm>
          <a:prstGeom prst="rect">
            <a:avLst/>
          </a:prstGeom>
        </p:spPr>
      </p:pic>
      <p:sp>
        <p:nvSpPr>
          <p:cNvPr id="26" name="object 26"/>
          <p:cNvSpPr txBox="1"/>
          <p:nvPr/>
        </p:nvSpPr>
        <p:spPr>
          <a:xfrm>
            <a:off x="1379593" y="5579287"/>
            <a:ext cx="4079240" cy="202565"/>
          </a:xfrm>
          <a:prstGeom prst="rect">
            <a:avLst/>
          </a:prstGeom>
        </p:spPr>
        <p:txBody>
          <a:bodyPr vert="horz" wrap="square" lIns="0" tIns="13335" rIns="0" bIns="0" rtlCol="0">
            <a:spAutoFit/>
          </a:bodyPr>
          <a:lstStyle/>
          <a:p>
            <a:pPr marL="12700">
              <a:lnSpc>
                <a:spcPct val="100000"/>
              </a:lnSpc>
              <a:spcBef>
                <a:spcPts val="105"/>
              </a:spcBef>
            </a:pPr>
            <a:r>
              <a:rPr sz="1150" spc="-55" dirty="0">
                <a:solidFill>
                  <a:srgbClr val="333333"/>
                </a:solidFill>
                <a:latin typeface="Montserrat" panose="00000500000000000000"/>
                <a:cs typeface="Montserrat" panose="00000500000000000000"/>
              </a:rPr>
              <a:t>Institutional</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Investors</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seeking</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stable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long-</a:t>
            </a:r>
            <a:r>
              <a:rPr sz="1150" spc="-80" dirty="0">
                <a:solidFill>
                  <a:srgbClr val="333333"/>
                </a:solidFill>
                <a:latin typeface="Montserrat" panose="00000500000000000000"/>
                <a:cs typeface="Montserrat" panose="00000500000000000000"/>
              </a:rPr>
              <a:t>term</a:t>
            </a:r>
            <a:r>
              <a:rPr sz="1150" spc="-5"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performance</a:t>
            </a:r>
            <a:endParaRPr sz="1150" dirty="0">
              <a:latin typeface="Montserrat" panose="00000500000000000000"/>
              <a:cs typeface="Montserrat" panose="00000500000000000000"/>
            </a:endParaRPr>
          </a:p>
        </p:txBody>
      </p:sp>
      <p:sp>
        <p:nvSpPr>
          <p:cNvPr id="27" name="object 27"/>
          <p:cNvSpPr txBox="1"/>
          <p:nvPr/>
        </p:nvSpPr>
        <p:spPr>
          <a:xfrm>
            <a:off x="6435638" y="1633399"/>
            <a:ext cx="3698962" cy="248145"/>
          </a:xfrm>
          <a:prstGeom prst="rect">
            <a:avLst/>
          </a:prstGeom>
        </p:spPr>
        <p:txBody>
          <a:bodyPr vert="horz" wrap="square" lIns="0" tIns="17145" rIns="0" bIns="0" rtlCol="0">
            <a:spAutoFit/>
          </a:bodyPr>
          <a:lstStyle/>
          <a:p>
            <a:pPr marL="12700">
              <a:lnSpc>
                <a:spcPct val="100000"/>
              </a:lnSpc>
              <a:spcBef>
                <a:spcPts val="135"/>
              </a:spcBef>
            </a:pPr>
            <a:r>
              <a:rPr sz="1500" b="1" spc="-105" dirty="0">
                <a:solidFill>
                  <a:srgbClr val="C7B187"/>
                </a:solidFill>
                <a:latin typeface="Montserrat SemiBold" panose="00000700000000000000"/>
                <a:cs typeface="Montserrat SemiBold" panose="00000700000000000000"/>
              </a:rPr>
              <a:t>Unique</a:t>
            </a:r>
            <a:r>
              <a:rPr sz="1500" b="1" spc="-10" dirty="0">
                <a:solidFill>
                  <a:srgbClr val="C7B187"/>
                </a:solidFill>
                <a:latin typeface="Montserrat SemiBold" panose="00000700000000000000"/>
                <a:cs typeface="Montserrat SemiBold" panose="00000700000000000000"/>
              </a:rPr>
              <a:t> </a:t>
            </a:r>
            <a:r>
              <a:rPr sz="1500" b="1" spc="-114" dirty="0">
                <a:solidFill>
                  <a:srgbClr val="C7B187"/>
                </a:solidFill>
                <a:latin typeface="Montserrat SemiBold" panose="00000700000000000000"/>
                <a:cs typeface="Montserrat SemiBold" panose="00000700000000000000"/>
              </a:rPr>
              <a:t>Value</a:t>
            </a:r>
            <a:r>
              <a:rPr sz="1500" b="1" spc="-5" dirty="0">
                <a:solidFill>
                  <a:srgbClr val="C7B187"/>
                </a:solidFill>
                <a:latin typeface="Montserrat SemiBold" panose="00000700000000000000"/>
                <a:cs typeface="Montserrat SemiBold" panose="00000700000000000000"/>
              </a:rPr>
              <a:t> </a:t>
            </a:r>
            <a:r>
              <a:rPr sz="1500" b="1" spc="-80" dirty="0">
                <a:solidFill>
                  <a:srgbClr val="C7B187"/>
                </a:solidFill>
                <a:latin typeface="Montserrat SemiBold" panose="00000700000000000000"/>
                <a:cs typeface="Montserrat SemiBold" panose="00000700000000000000"/>
              </a:rPr>
              <a:t>Proposition</a:t>
            </a:r>
            <a:endParaRPr sz="1500" dirty="0">
              <a:latin typeface="Montserrat SemiBold" panose="00000700000000000000"/>
              <a:cs typeface="Montserrat SemiBold" panose="00000700000000000000"/>
            </a:endParaRPr>
          </a:p>
        </p:txBody>
      </p:sp>
      <p:sp>
        <p:nvSpPr>
          <p:cNvPr id="28" name="object 28"/>
          <p:cNvSpPr txBox="1"/>
          <p:nvPr/>
        </p:nvSpPr>
        <p:spPr>
          <a:xfrm>
            <a:off x="6435638" y="3824149"/>
            <a:ext cx="1764664" cy="259715"/>
          </a:xfrm>
          <a:prstGeom prst="rect">
            <a:avLst/>
          </a:prstGeom>
        </p:spPr>
        <p:txBody>
          <a:bodyPr vert="horz" wrap="square" lIns="0" tIns="17145" rIns="0" bIns="0" rtlCol="0">
            <a:spAutoFit/>
          </a:bodyPr>
          <a:lstStyle/>
          <a:p>
            <a:pPr marL="12700">
              <a:lnSpc>
                <a:spcPct val="100000"/>
              </a:lnSpc>
              <a:spcBef>
                <a:spcPts val="135"/>
              </a:spcBef>
            </a:pPr>
            <a:r>
              <a:rPr sz="1500" b="1" spc="-114" dirty="0">
                <a:solidFill>
                  <a:srgbClr val="C7B187"/>
                </a:solidFill>
                <a:latin typeface="Montserrat SemiBold" panose="00000700000000000000"/>
                <a:cs typeface="Montserrat SemiBold" panose="00000700000000000000"/>
              </a:rPr>
              <a:t>Core</a:t>
            </a:r>
            <a:r>
              <a:rPr sz="1500" b="1" spc="-25" dirty="0">
                <a:solidFill>
                  <a:srgbClr val="C7B187"/>
                </a:solidFill>
                <a:latin typeface="Montserrat SemiBold" panose="00000700000000000000"/>
                <a:cs typeface="Montserrat SemiBold" panose="00000700000000000000"/>
              </a:rPr>
              <a:t> </a:t>
            </a:r>
            <a:r>
              <a:rPr sz="1500" b="1" spc="-80" dirty="0">
                <a:solidFill>
                  <a:srgbClr val="C7B187"/>
                </a:solidFill>
                <a:latin typeface="Montserrat SemiBold" panose="00000700000000000000"/>
                <a:cs typeface="Montserrat SemiBold" panose="00000700000000000000"/>
              </a:rPr>
              <a:t>Differentiators</a:t>
            </a:r>
            <a:endParaRPr sz="1500" dirty="0">
              <a:latin typeface="Montserrat SemiBold" panose="00000700000000000000"/>
              <a:cs typeface="Montserrat SemiBold" panose="00000700000000000000"/>
            </a:endParaRPr>
          </a:p>
        </p:txBody>
      </p:sp>
      <p:pic>
        <p:nvPicPr>
          <p:cNvPr id="29" name="object 29"/>
          <p:cNvPicPr/>
          <p:nvPr/>
        </p:nvPicPr>
        <p:blipFill>
          <a:blip r:embed="rId3" cstate="print"/>
          <a:stretch>
            <a:fillRect/>
          </a:stretch>
        </p:blipFill>
        <p:spPr>
          <a:xfrm>
            <a:off x="6447892" y="4202975"/>
            <a:ext cx="153292" cy="153292"/>
          </a:xfrm>
          <a:prstGeom prst="rect">
            <a:avLst/>
          </a:prstGeom>
        </p:spPr>
      </p:pic>
      <p:sp>
        <p:nvSpPr>
          <p:cNvPr id="30" name="object 30"/>
          <p:cNvSpPr txBox="1"/>
          <p:nvPr/>
        </p:nvSpPr>
        <p:spPr>
          <a:xfrm>
            <a:off x="6664239" y="4160489"/>
            <a:ext cx="4648200" cy="198772"/>
          </a:xfrm>
          <a:prstGeom prst="rect">
            <a:avLst/>
          </a:prstGeom>
        </p:spPr>
        <p:txBody>
          <a:bodyPr vert="horz" wrap="square" lIns="0" tIns="13970" rIns="0" bIns="0" rtlCol="0">
            <a:spAutoFit/>
          </a:bodyPr>
          <a:lstStyle/>
          <a:p>
            <a:pPr marL="12700">
              <a:lnSpc>
                <a:spcPct val="100000"/>
              </a:lnSpc>
              <a:spcBef>
                <a:spcPts val="110"/>
              </a:spcBef>
            </a:pPr>
            <a:r>
              <a:rPr sz="1200" b="1" spc="-125" dirty="0">
                <a:solidFill>
                  <a:srgbClr val="333333"/>
                </a:solidFill>
                <a:latin typeface="Montserrat" panose="00000500000000000000"/>
                <a:cs typeface="Montserrat" panose="00000500000000000000"/>
              </a:rPr>
              <a:t>SFC</a:t>
            </a:r>
            <a:r>
              <a:rPr sz="1200" b="1" spc="-25"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License</a:t>
            </a:r>
            <a:r>
              <a:rPr sz="1200" spc="-95" dirty="0">
                <a:solidFill>
                  <a:srgbClr val="333333"/>
                </a:solidFill>
                <a:latin typeface="Montserrat" panose="00000500000000000000"/>
                <a:cs typeface="Montserrat" panose="00000500000000000000"/>
              </a:rPr>
              <a:t>d:</a:t>
            </a:r>
            <a:r>
              <a:rPr sz="1200" spc="-40" dirty="0">
                <a:solidFill>
                  <a:srgbClr val="333333"/>
                </a:solidFill>
                <a:latin typeface="Montserrat" panose="00000500000000000000"/>
                <a:cs typeface="Montserrat" panose="00000500000000000000"/>
              </a:rPr>
              <a:t> </a:t>
            </a:r>
            <a:r>
              <a:rPr lang="en-US" sz="1200" spc="-40" dirty="0">
                <a:solidFill>
                  <a:srgbClr val="333333"/>
                </a:solidFill>
                <a:latin typeface="Montserrat" panose="00000500000000000000"/>
                <a:cs typeface="Montserrat" panose="00000500000000000000"/>
              </a:rPr>
              <a:t> HKSFC </a:t>
            </a:r>
            <a:r>
              <a:rPr sz="1150" spc="-75" dirty="0">
                <a:solidFill>
                  <a:srgbClr val="333333"/>
                </a:solidFill>
                <a:latin typeface="Montserrat" panose="00000500000000000000"/>
                <a:cs typeface="Montserrat" panose="00000500000000000000"/>
              </a:rPr>
              <a:t>Type</a:t>
            </a:r>
            <a:r>
              <a:rPr sz="1150" spc="-1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4</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&amp;</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9</a:t>
            </a:r>
            <a:r>
              <a:rPr sz="1150" spc="-1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license</a:t>
            </a:r>
            <a:r>
              <a:rPr lang="en-US" sz="1150" spc="-25" dirty="0">
                <a:solidFill>
                  <a:srgbClr val="333333"/>
                </a:solidFill>
                <a:latin typeface="Montserrat" panose="00000500000000000000"/>
                <a:cs typeface="Montserrat" panose="00000500000000000000"/>
              </a:rPr>
              <a:t>d</a:t>
            </a:r>
            <a:r>
              <a:rPr lang="zh-TW" altLang="en-US" sz="1150" spc="-25" dirty="0">
                <a:solidFill>
                  <a:srgbClr val="333333"/>
                </a:solidFill>
                <a:latin typeface="Montserrat" panose="00000500000000000000"/>
                <a:cs typeface="Montserrat" panose="00000500000000000000"/>
              </a:rPr>
              <a:t> </a:t>
            </a:r>
            <a:r>
              <a:rPr lang="en-US" altLang="zh-TW" sz="1150" spc="-25" dirty="0">
                <a:solidFill>
                  <a:srgbClr val="333333"/>
                </a:solidFill>
                <a:latin typeface="Montserrat" panose="00000500000000000000"/>
                <a:cs typeface="Montserrat" panose="00000500000000000000"/>
              </a:rPr>
              <a:t>Investment</a:t>
            </a:r>
            <a:r>
              <a:rPr lang="zh-TW" altLang="en-US" sz="1150" spc="-25" dirty="0">
                <a:solidFill>
                  <a:srgbClr val="333333"/>
                </a:solidFill>
                <a:latin typeface="Montserrat" panose="00000500000000000000"/>
                <a:cs typeface="Montserrat" panose="00000500000000000000"/>
              </a:rPr>
              <a:t> </a:t>
            </a:r>
            <a:r>
              <a:rPr lang="en-US" altLang="zh-TW" sz="1150" spc="-25" dirty="0">
                <a:solidFill>
                  <a:srgbClr val="333333"/>
                </a:solidFill>
                <a:latin typeface="Montserrat" panose="00000500000000000000"/>
                <a:cs typeface="Montserrat" panose="00000500000000000000"/>
              </a:rPr>
              <a:t>Manager</a:t>
            </a:r>
            <a:endParaRPr sz="1150" dirty="0">
              <a:latin typeface="Montserrat" panose="00000500000000000000"/>
              <a:cs typeface="Montserrat" panose="00000500000000000000"/>
            </a:endParaRPr>
          </a:p>
        </p:txBody>
      </p:sp>
      <p:pic>
        <p:nvPicPr>
          <p:cNvPr id="31" name="object 31"/>
          <p:cNvPicPr/>
          <p:nvPr/>
        </p:nvPicPr>
        <p:blipFill>
          <a:blip r:embed="rId4" cstate="print"/>
          <a:stretch>
            <a:fillRect/>
          </a:stretch>
        </p:blipFill>
        <p:spPr>
          <a:xfrm>
            <a:off x="6448338" y="4470122"/>
            <a:ext cx="190499" cy="152399"/>
          </a:xfrm>
          <a:prstGeom prst="rect">
            <a:avLst/>
          </a:prstGeom>
        </p:spPr>
      </p:pic>
      <p:sp>
        <p:nvSpPr>
          <p:cNvPr id="32" name="object 32"/>
          <p:cNvSpPr txBox="1"/>
          <p:nvPr/>
        </p:nvSpPr>
        <p:spPr>
          <a:xfrm>
            <a:off x="6666127" y="4427189"/>
            <a:ext cx="3264535" cy="210820"/>
          </a:xfrm>
          <a:prstGeom prst="rect">
            <a:avLst/>
          </a:prstGeom>
        </p:spPr>
        <p:txBody>
          <a:bodyPr vert="horz" wrap="square" lIns="0" tIns="13970" rIns="0" bIns="0" rtlCol="0">
            <a:spAutoFit/>
          </a:bodyPr>
          <a:lstStyle/>
          <a:p>
            <a:pPr marL="12700">
              <a:lnSpc>
                <a:spcPct val="100000"/>
              </a:lnSpc>
              <a:spcBef>
                <a:spcPts val="110"/>
              </a:spcBef>
            </a:pPr>
            <a:r>
              <a:rPr sz="1200" b="1" spc="-85" dirty="0">
                <a:solidFill>
                  <a:srgbClr val="333333"/>
                </a:solidFill>
                <a:latin typeface="Montserrat" panose="00000500000000000000"/>
                <a:cs typeface="Montserrat" panose="00000500000000000000"/>
              </a:rPr>
              <a:t>Elite</a:t>
            </a:r>
            <a:r>
              <a:rPr sz="1200" b="1" spc="-15" dirty="0">
                <a:solidFill>
                  <a:srgbClr val="333333"/>
                </a:solidFill>
                <a:latin typeface="Montserrat" panose="00000500000000000000"/>
                <a:cs typeface="Montserrat" panose="00000500000000000000"/>
              </a:rPr>
              <a:t> </a:t>
            </a:r>
            <a:r>
              <a:rPr sz="1200" b="1" spc="-105" dirty="0">
                <a:solidFill>
                  <a:srgbClr val="333333"/>
                </a:solidFill>
                <a:latin typeface="Montserrat" panose="00000500000000000000"/>
                <a:cs typeface="Montserrat" panose="00000500000000000000"/>
              </a:rPr>
              <a:t>Network:</a:t>
            </a:r>
            <a:r>
              <a:rPr sz="1200" b="1" spc="-3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Successful</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fund</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managers</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as</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LPs</a:t>
            </a:r>
            <a:endParaRPr sz="1150" dirty="0">
              <a:latin typeface="Montserrat" panose="00000500000000000000"/>
              <a:cs typeface="Montserrat" panose="00000500000000000000"/>
            </a:endParaRPr>
          </a:p>
        </p:txBody>
      </p:sp>
      <p:pic>
        <p:nvPicPr>
          <p:cNvPr id="33" name="object 33"/>
          <p:cNvPicPr/>
          <p:nvPr/>
        </p:nvPicPr>
        <p:blipFill>
          <a:blip r:embed="rId5" cstate="print"/>
          <a:stretch>
            <a:fillRect/>
          </a:stretch>
        </p:blipFill>
        <p:spPr>
          <a:xfrm>
            <a:off x="6448338" y="4736822"/>
            <a:ext cx="152399" cy="152399"/>
          </a:xfrm>
          <a:prstGeom prst="rect">
            <a:avLst/>
          </a:prstGeom>
        </p:spPr>
      </p:pic>
      <p:sp>
        <p:nvSpPr>
          <p:cNvPr id="34" name="object 34"/>
          <p:cNvSpPr txBox="1"/>
          <p:nvPr/>
        </p:nvSpPr>
        <p:spPr>
          <a:xfrm>
            <a:off x="6664239" y="4693889"/>
            <a:ext cx="3641090" cy="210820"/>
          </a:xfrm>
          <a:prstGeom prst="rect">
            <a:avLst/>
          </a:prstGeom>
        </p:spPr>
        <p:txBody>
          <a:bodyPr vert="horz" wrap="square" lIns="0" tIns="13970" rIns="0" bIns="0" rtlCol="0">
            <a:spAutoFit/>
          </a:bodyPr>
          <a:lstStyle/>
          <a:p>
            <a:pPr marL="12700">
              <a:lnSpc>
                <a:spcPct val="100000"/>
              </a:lnSpc>
              <a:spcBef>
                <a:spcPts val="110"/>
              </a:spcBef>
            </a:pPr>
            <a:r>
              <a:rPr sz="1200" b="1" spc="-95" dirty="0">
                <a:solidFill>
                  <a:srgbClr val="333333"/>
                </a:solidFill>
                <a:latin typeface="Montserrat" panose="00000500000000000000"/>
                <a:cs typeface="Montserrat" panose="00000500000000000000"/>
              </a:rPr>
              <a:t>Asia</a:t>
            </a:r>
            <a:r>
              <a:rPr sz="1200" b="1" spc="-15" dirty="0">
                <a:solidFill>
                  <a:srgbClr val="333333"/>
                </a:solidFill>
                <a:latin typeface="Montserrat" panose="00000500000000000000"/>
                <a:cs typeface="Montserrat" panose="00000500000000000000"/>
              </a:rPr>
              <a:t> </a:t>
            </a:r>
            <a:r>
              <a:rPr sz="1200" b="1" spc="-105" dirty="0">
                <a:solidFill>
                  <a:srgbClr val="333333"/>
                </a:solidFill>
                <a:latin typeface="Montserrat" panose="00000500000000000000"/>
                <a:cs typeface="Montserrat" panose="00000500000000000000"/>
              </a:rPr>
              <a:t>Advantage:</a:t>
            </a:r>
            <a:r>
              <a:rPr sz="1200" b="1" spc="-3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Deep</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expertise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Asian</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hedge</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funds</a:t>
            </a:r>
            <a:endParaRPr sz="1150" dirty="0">
              <a:latin typeface="Montserrat" panose="00000500000000000000"/>
              <a:cs typeface="Montserrat" panose="00000500000000000000"/>
            </a:endParaRPr>
          </a:p>
        </p:txBody>
      </p:sp>
      <p:pic>
        <p:nvPicPr>
          <p:cNvPr id="35" name="object 35"/>
          <p:cNvPicPr/>
          <p:nvPr/>
        </p:nvPicPr>
        <p:blipFill>
          <a:blip r:embed="rId6" cstate="print"/>
          <a:stretch>
            <a:fillRect/>
          </a:stretch>
        </p:blipFill>
        <p:spPr>
          <a:xfrm>
            <a:off x="6453071" y="5003521"/>
            <a:ext cx="142934" cy="152161"/>
          </a:xfrm>
          <a:prstGeom prst="rect">
            <a:avLst/>
          </a:prstGeom>
        </p:spPr>
      </p:pic>
      <p:sp>
        <p:nvSpPr>
          <p:cNvPr id="36" name="object 36"/>
          <p:cNvSpPr txBox="1"/>
          <p:nvPr/>
        </p:nvSpPr>
        <p:spPr>
          <a:xfrm>
            <a:off x="6664239" y="4960589"/>
            <a:ext cx="3566160" cy="210820"/>
          </a:xfrm>
          <a:prstGeom prst="rect">
            <a:avLst/>
          </a:prstGeom>
        </p:spPr>
        <p:txBody>
          <a:bodyPr vert="horz" wrap="square" lIns="0" tIns="13970" rIns="0" bIns="0" rtlCol="0">
            <a:spAutoFit/>
          </a:bodyPr>
          <a:lstStyle/>
          <a:p>
            <a:pPr marL="12700">
              <a:lnSpc>
                <a:spcPct val="100000"/>
              </a:lnSpc>
              <a:spcBef>
                <a:spcPts val="110"/>
              </a:spcBef>
            </a:pPr>
            <a:r>
              <a:rPr sz="1200" b="1" spc="-80" dirty="0">
                <a:solidFill>
                  <a:srgbClr val="333333"/>
                </a:solidFill>
                <a:latin typeface="Montserrat" panose="00000500000000000000"/>
                <a:cs typeface="Montserrat" panose="00000500000000000000"/>
              </a:rPr>
              <a:t>All-</a:t>
            </a:r>
            <a:r>
              <a:rPr sz="1200" b="1" spc="-110" dirty="0">
                <a:solidFill>
                  <a:srgbClr val="333333"/>
                </a:solidFill>
                <a:latin typeface="Montserrat" panose="00000500000000000000"/>
                <a:cs typeface="Montserrat" panose="00000500000000000000"/>
              </a:rPr>
              <a:t>Weather:</a:t>
            </a:r>
            <a:r>
              <a:rPr sz="1200" b="1" spc="-3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Consistent</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returns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across</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cycles</a:t>
            </a:r>
            <a:endParaRPr sz="1150">
              <a:latin typeface="Montserrat" panose="00000500000000000000"/>
              <a:cs typeface="Montserrat" panose="00000500000000000000"/>
            </a:endParaRPr>
          </a:p>
        </p:txBody>
      </p:sp>
      <p:pic>
        <p:nvPicPr>
          <p:cNvPr id="38" name="object 38"/>
          <p:cNvPicPr/>
          <p:nvPr/>
        </p:nvPicPr>
        <p:blipFill>
          <a:blip r:embed="rId7" cstate="print"/>
          <a:stretch>
            <a:fillRect/>
          </a:stretch>
        </p:blipFill>
        <p:spPr>
          <a:xfrm>
            <a:off x="6448337" y="1993621"/>
            <a:ext cx="4648200" cy="1714499"/>
          </a:xfrm>
          <a:prstGeom prst="rect">
            <a:avLst/>
          </a:prstGeom>
        </p:spPr>
      </p:pic>
      <p:sp>
        <p:nvSpPr>
          <p:cNvPr id="39" name="object 39"/>
          <p:cNvSpPr txBox="1"/>
          <p:nvPr/>
        </p:nvSpPr>
        <p:spPr>
          <a:xfrm>
            <a:off x="6552171" y="2670151"/>
            <a:ext cx="1341755" cy="819150"/>
          </a:xfrm>
          <a:prstGeom prst="rect">
            <a:avLst/>
          </a:prstGeom>
        </p:spPr>
        <p:txBody>
          <a:bodyPr vert="horz" wrap="square" lIns="0" tIns="75565" rIns="0" bIns="0" rtlCol="0">
            <a:spAutoFit/>
          </a:bodyPr>
          <a:lstStyle/>
          <a:p>
            <a:pPr algn="ctr">
              <a:lnSpc>
                <a:spcPct val="100000"/>
              </a:lnSpc>
              <a:spcBef>
                <a:spcPts val="595"/>
              </a:spcBef>
            </a:pPr>
            <a:r>
              <a:rPr sz="1200" b="1" spc="-90" dirty="0">
                <a:solidFill>
                  <a:srgbClr val="C7B187"/>
                </a:solidFill>
                <a:latin typeface="Montserrat SemiBold" panose="00000700000000000000"/>
                <a:cs typeface="Montserrat SemiBold" panose="00000700000000000000"/>
              </a:rPr>
              <a:t>Idiosyncratic</a:t>
            </a:r>
            <a:r>
              <a:rPr sz="1200" b="1" spc="35" dirty="0">
                <a:solidFill>
                  <a:srgbClr val="C7B187"/>
                </a:solidFill>
                <a:latin typeface="Montserrat SemiBold" panose="00000700000000000000"/>
                <a:cs typeface="Montserrat SemiBold" panose="00000700000000000000"/>
              </a:rPr>
              <a:t> </a:t>
            </a:r>
            <a:r>
              <a:rPr sz="1200" b="1" spc="-60" dirty="0">
                <a:solidFill>
                  <a:srgbClr val="C7B187"/>
                </a:solidFill>
                <a:latin typeface="Montserrat SemiBold" panose="00000700000000000000"/>
                <a:cs typeface="Montserrat SemiBold" panose="00000700000000000000"/>
              </a:rPr>
              <a:t>Alpha</a:t>
            </a:r>
            <a:endParaRPr sz="1200" dirty="0">
              <a:latin typeface="Montserrat SemiBold" panose="00000700000000000000"/>
              <a:cs typeface="Montserrat SemiBold" panose="00000700000000000000"/>
            </a:endParaRPr>
          </a:p>
          <a:p>
            <a:pPr marL="81280" marR="74295" algn="ctr">
              <a:lnSpc>
                <a:spcPct val="113000"/>
              </a:lnSpc>
              <a:spcBef>
                <a:spcPts val="260"/>
              </a:spcBef>
            </a:pPr>
            <a:r>
              <a:rPr sz="1000" spc="-65" dirty="0">
                <a:solidFill>
                  <a:srgbClr val="333333"/>
                </a:solidFill>
                <a:latin typeface="Montserrat" panose="00000500000000000000"/>
                <a:cs typeface="Montserrat" panose="00000500000000000000"/>
              </a:rPr>
              <a:t>Consistent</a:t>
            </a:r>
            <a:r>
              <a:rPr sz="1000" spc="20"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returns </a:t>
            </a:r>
            <a:r>
              <a:rPr sz="1000" spc="-60" dirty="0">
                <a:solidFill>
                  <a:srgbClr val="333333"/>
                </a:solidFill>
                <a:latin typeface="Montserrat" panose="00000500000000000000"/>
                <a:cs typeface="Montserrat" panose="00000500000000000000"/>
              </a:rPr>
              <a:t>regardless</a:t>
            </a:r>
            <a:r>
              <a:rPr sz="1000"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of</a:t>
            </a:r>
            <a:r>
              <a:rPr sz="1000" dirty="0">
                <a:solidFill>
                  <a:srgbClr val="333333"/>
                </a:solidFill>
                <a:latin typeface="Montserrat" panose="00000500000000000000"/>
                <a:cs typeface="Montserrat" panose="00000500000000000000"/>
              </a:rPr>
              <a:t> </a:t>
            </a:r>
            <a:r>
              <a:rPr sz="1000" spc="-75" dirty="0">
                <a:solidFill>
                  <a:srgbClr val="333333"/>
                </a:solidFill>
                <a:latin typeface="Montserrat" panose="00000500000000000000"/>
                <a:cs typeface="Montserrat" panose="00000500000000000000"/>
              </a:rPr>
              <a:t>market</a:t>
            </a:r>
            <a:r>
              <a:rPr sz="1000" spc="-10" dirty="0">
                <a:solidFill>
                  <a:srgbClr val="333333"/>
                </a:solidFill>
                <a:latin typeface="Montserrat" panose="00000500000000000000"/>
                <a:cs typeface="Montserrat" panose="00000500000000000000"/>
              </a:rPr>
              <a:t> direction</a:t>
            </a:r>
            <a:endParaRPr sz="1000" dirty="0">
              <a:latin typeface="Montserrat" panose="00000500000000000000"/>
              <a:cs typeface="Montserrat" panose="00000500000000000000"/>
            </a:endParaRPr>
          </a:p>
        </p:txBody>
      </p:sp>
      <p:sp>
        <p:nvSpPr>
          <p:cNvPr id="40" name="object 40"/>
          <p:cNvSpPr txBox="1"/>
          <p:nvPr/>
        </p:nvSpPr>
        <p:spPr>
          <a:xfrm>
            <a:off x="8074087" y="2670151"/>
            <a:ext cx="1397000" cy="647700"/>
          </a:xfrm>
          <a:prstGeom prst="rect">
            <a:avLst/>
          </a:prstGeom>
        </p:spPr>
        <p:txBody>
          <a:bodyPr vert="horz" wrap="square" lIns="0" tIns="38100" rIns="0" bIns="0" rtlCol="0">
            <a:spAutoFit/>
          </a:bodyPr>
          <a:lstStyle/>
          <a:p>
            <a:pPr marL="12065" marR="5080" indent="-635" algn="ctr">
              <a:lnSpc>
                <a:spcPct val="121000"/>
              </a:lnSpc>
              <a:spcBef>
                <a:spcPts val="300"/>
              </a:spcBef>
            </a:pPr>
            <a:r>
              <a:rPr sz="1200" b="1" spc="-110" dirty="0">
                <a:solidFill>
                  <a:srgbClr val="C7B187"/>
                </a:solidFill>
                <a:latin typeface="Montserrat SemiBold" panose="00000700000000000000"/>
                <a:cs typeface="Montserrat SemiBold" panose="00000700000000000000"/>
              </a:rPr>
              <a:t>One-Stop</a:t>
            </a:r>
            <a:r>
              <a:rPr sz="1200" b="1" spc="15" dirty="0">
                <a:solidFill>
                  <a:srgbClr val="C7B187"/>
                </a:solidFill>
                <a:latin typeface="Montserrat SemiBold" panose="00000700000000000000"/>
                <a:cs typeface="Montserrat SemiBold" panose="00000700000000000000"/>
              </a:rPr>
              <a:t> </a:t>
            </a:r>
            <a:r>
              <a:rPr sz="1200" b="1" spc="-10" dirty="0">
                <a:solidFill>
                  <a:srgbClr val="C7B187"/>
                </a:solidFill>
                <a:latin typeface="Montserrat SemiBold" panose="00000700000000000000"/>
                <a:cs typeface="Montserrat SemiBold" panose="00000700000000000000"/>
              </a:rPr>
              <a:t>Solution </a:t>
            </a:r>
            <a:r>
              <a:rPr sz="1000" spc="-60" dirty="0">
                <a:solidFill>
                  <a:srgbClr val="333333"/>
                </a:solidFill>
                <a:latin typeface="Montserrat" panose="00000500000000000000"/>
                <a:cs typeface="Montserrat" panose="00000500000000000000"/>
              </a:rPr>
              <a:t>Family</a:t>
            </a:r>
            <a:r>
              <a:rPr sz="1000" spc="-20"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office</a:t>
            </a:r>
            <a:r>
              <a:rPr sz="1000" spc="-20"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services </a:t>
            </a:r>
            <a:r>
              <a:rPr sz="1000" spc="-75" dirty="0">
                <a:solidFill>
                  <a:srgbClr val="333333"/>
                </a:solidFill>
                <a:latin typeface="Montserrat" panose="00000500000000000000"/>
                <a:cs typeface="Montserrat" panose="00000500000000000000"/>
              </a:rPr>
              <a:t>and</a:t>
            </a:r>
            <a:r>
              <a:rPr sz="1000" spc="-20"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asset</a:t>
            </a:r>
            <a:r>
              <a:rPr sz="1000" spc="-15" dirty="0">
                <a:solidFill>
                  <a:srgbClr val="333333"/>
                </a:solidFill>
                <a:latin typeface="Montserrat" panose="00000500000000000000"/>
                <a:cs typeface="Montserrat" panose="00000500000000000000"/>
              </a:rPr>
              <a:t> </a:t>
            </a:r>
            <a:r>
              <a:rPr sz="1000" spc="-75" dirty="0">
                <a:solidFill>
                  <a:srgbClr val="333333"/>
                </a:solidFill>
                <a:latin typeface="Montserrat" panose="00000500000000000000"/>
                <a:cs typeface="Montserrat" panose="00000500000000000000"/>
              </a:rPr>
              <a:t>management</a:t>
            </a:r>
            <a:endParaRPr sz="1000" dirty="0">
              <a:latin typeface="Montserrat" panose="00000500000000000000"/>
              <a:cs typeface="Montserrat" panose="00000500000000000000"/>
            </a:endParaRPr>
          </a:p>
        </p:txBody>
      </p:sp>
      <p:sp>
        <p:nvSpPr>
          <p:cNvPr id="41" name="object 41"/>
          <p:cNvSpPr txBox="1"/>
          <p:nvPr/>
        </p:nvSpPr>
        <p:spPr>
          <a:xfrm>
            <a:off x="9669525" y="2670151"/>
            <a:ext cx="1304925" cy="647700"/>
          </a:xfrm>
          <a:prstGeom prst="rect">
            <a:avLst/>
          </a:prstGeom>
        </p:spPr>
        <p:txBody>
          <a:bodyPr vert="horz" wrap="square" lIns="0" tIns="38100" rIns="0" bIns="0" rtlCol="0">
            <a:spAutoFit/>
          </a:bodyPr>
          <a:lstStyle/>
          <a:p>
            <a:pPr marL="12700" marR="5080" algn="ctr">
              <a:lnSpc>
                <a:spcPct val="121000"/>
              </a:lnSpc>
              <a:spcBef>
                <a:spcPts val="300"/>
              </a:spcBef>
            </a:pPr>
            <a:r>
              <a:rPr sz="1200" b="1" spc="-85" dirty="0">
                <a:solidFill>
                  <a:srgbClr val="C7B187"/>
                </a:solidFill>
                <a:latin typeface="Montserrat SemiBold" panose="00000700000000000000"/>
                <a:cs typeface="Montserrat SemiBold" panose="00000700000000000000"/>
              </a:rPr>
              <a:t>Asia</a:t>
            </a:r>
            <a:r>
              <a:rPr sz="1200" b="1" spc="-45" dirty="0">
                <a:solidFill>
                  <a:srgbClr val="C7B187"/>
                </a:solidFill>
                <a:latin typeface="Montserrat SemiBold" panose="00000700000000000000"/>
                <a:cs typeface="Montserrat SemiBold" panose="00000700000000000000"/>
              </a:rPr>
              <a:t> </a:t>
            </a:r>
            <a:r>
              <a:rPr sz="1200" b="1" spc="-10" dirty="0">
                <a:solidFill>
                  <a:srgbClr val="C7B187"/>
                </a:solidFill>
                <a:latin typeface="Montserrat SemiBold" panose="00000700000000000000"/>
                <a:cs typeface="Montserrat SemiBold" panose="00000700000000000000"/>
              </a:rPr>
              <a:t>Expertise </a:t>
            </a:r>
            <a:r>
              <a:rPr sz="1000" spc="-60" dirty="0">
                <a:solidFill>
                  <a:srgbClr val="333333"/>
                </a:solidFill>
                <a:latin typeface="Montserrat" panose="00000500000000000000"/>
                <a:cs typeface="Montserrat" panose="00000500000000000000"/>
              </a:rPr>
              <a:t>Unparalleled</a:t>
            </a:r>
            <a:r>
              <a:rPr sz="1000" spc="-1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access</a:t>
            </a:r>
            <a:r>
              <a:rPr sz="1000" spc="-10"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to</a:t>
            </a:r>
            <a:r>
              <a:rPr sz="1000" spc="500"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Asian</a:t>
            </a:r>
            <a:r>
              <a:rPr sz="1000" spc="10"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opportunities</a:t>
            </a:r>
            <a:endParaRPr sz="1000" dirty="0">
              <a:latin typeface="Montserrat" panose="00000500000000000000"/>
              <a:cs typeface="Montserrat" panose="00000500000000000000"/>
            </a:endParaRPr>
          </a:p>
        </p:txBody>
      </p:sp>
      <p:sp>
        <p:nvSpPr>
          <p:cNvPr id="37" name="object 13"/>
          <p:cNvSpPr txBox="1"/>
          <p:nvPr/>
        </p:nvSpPr>
        <p:spPr>
          <a:xfrm>
            <a:off x="1193664" y="4089043"/>
            <a:ext cx="4436110" cy="406400"/>
          </a:xfrm>
          <a:prstGeom prst="rect">
            <a:avLst/>
          </a:prstGeom>
        </p:spPr>
        <p:txBody>
          <a:bodyPr vert="horz" wrap="square" lIns="0" tIns="12065" rIns="0" bIns="0" rtlCol="0">
            <a:spAutoFit/>
          </a:bodyPr>
          <a:lstStyle/>
          <a:p>
            <a:pPr marL="12700" marR="5080">
              <a:lnSpc>
                <a:spcPct val="119000"/>
              </a:lnSpc>
              <a:spcBef>
                <a:spcPts val="95"/>
              </a:spcBef>
            </a:pPr>
            <a:r>
              <a:rPr sz="1050" spc="-65" dirty="0">
                <a:solidFill>
                  <a:srgbClr val="333333"/>
                </a:solidFill>
                <a:latin typeface="Montserrat" panose="00000500000000000000"/>
                <a:cs typeface="Montserrat" panose="00000500000000000000"/>
              </a:rPr>
              <a:t>RDGFF</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provides</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access</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diversified</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hedge</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fund</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portfolio</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generating </a:t>
            </a:r>
            <a:r>
              <a:rPr sz="1050" spc="-45" dirty="0">
                <a:solidFill>
                  <a:srgbClr val="333333"/>
                </a:solidFill>
                <a:latin typeface="Montserrat" panose="00000500000000000000"/>
                <a:cs typeface="Montserrat" panose="00000500000000000000"/>
              </a:rPr>
              <a:t>idiosyncratic</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alpha</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with</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low</a:t>
            </a:r>
            <a:r>
              <a:rPr sz="105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correlation</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markets.</a:t>
            </a:r>
            <a:endParaRPr sz="1050" dirty="0">
              <a:latin typeface="Montserrat" panose="00000500000000000000"/>
              <a:cs typeface="Montserrat" panose="0000050000000000000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17575" y="1133046"/>
            <a:ext cx="28575" cy="2590800"/>
          </a:xfrm>
          <a:custGeom>
            <a:avLst/>
            <a:gdLst/>
            <a:ahLst/>
            <a:cxnLst/>
            <a:rect l="l" t="t" r="r" b="b"/>
            <a:pathLst>
              <a:path w="28575" h="2590800">
                <a:moveTo>
                  <a:pt x="28574" y="2590799"/>
                </a:moveTo>
                <a:lnTo>
                  <a:pt x="0" y="2590799"/>
                </a:lnTo>
                <a:lnTo>
                  <a:pt x="0" y="0"/>
                </a:lnTo>
                <a:lnTo>
                  <a:pt x="28574" y="0"/>
                </a:lnTo>
                <a:lnTo>
                  <a:pt x="28574" y="259079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4" name="object 4"/>
          <p:cNvGrpSpPr/>
          <p:nvPr/>
        </p:nvGrpSpPr>
        <p:grpSpPr>
          <a:xfrm>
            <a:off x="1136650" y="1323546"/>
            <a:ext cx="476250" cy="476250"/>
            <a:chOff x="981074" y="2171699"/>
            <a:chExt cx="476250" cy="476250"/>
          </a:xfrm>
        </p:grpSpPr>
        <p:sp>
          <p:nvSpPr>
            <p:cNvPr id="5" name="object 5"/>
            <p:cNvSpPr/>
            <p:nvPr/>
          </p:nvSpPr>
          <p:spPr>
            <a:xfrm>
              <a:off x="981074" y="2171699"/>
              <a:ext cx="476250" cy="476250"/>
            </a:xfrm>
            <a:custGeom>
              <a:avLst/>
              <a:gdLst/>
              <a:ahLst/>
              <a:cxnLst/>
              <a:rect l="l" t="t" r="r" b="b"/>
              <a:pathLst>
                <a:path w="476250" h="476250">
                  <a:moveTo>
                    <a:pt x="443202" y="476249"/>
                  </a:moveTo>
                  <a:lnTo>
                    <a:pt x="33047" y="476249"/>
                  </a:lnTo>
                  <a:lnTo>
                    <a:pt x="28187" y="475282"/>
                  </a:lnTo>
                  <a:lnTo>
                    <a:pt x="966" y="448062"/>
                  </a:lnTo>
                  <a:lnTo>
                    <a:pt x="0" y="443202"/>
                  </a:lnTo>
                  <a:lnTo>
                    <a:pt x="0" y="438149"/>
                  </a:lnTo>
                  <a:lnTo>
                    <a:pt x="0" y="33047"/>
                  </a:lnTo>
                  <a:lnTo>
                    <a:pt x="28187" y="966"/>
                  </a:lnTo>
                  <a:lnTo>
                    <a:pt x="33047" y="0"/>
                  </a:lnTo>
                  <a:lnTo>
                    <a:pt x="443202" y="0"/>
                  </a:lnTo>
                  <a:lnTo>
                    <a:pt x="475283" y="28187"/>
                  </a:lnTo>
                  <a:lnTo>
                    <a:pt x="476249" y="33047"/>
                  </a:lnTo>
                  <a:lnTo>
                    <a:pt x="476249" y="443202"/>
                  </a:lnTo>
                  <a:lnTo>
                    <a:pt x="448062" y="475282"/>
                  </a:lnTo>
                  <a:lnTo>
                    <a:pt x="443202"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6" name="object 6"/>
            <p:cNvSpPr/>
            <p:nvPr/>
          </p:nvSpPr>
          <p:spPr>
            <a:xfrm>
              <a:off x="1074762" y="2266503"/>
              <a:ext cx="288925" cy="286385"/>
            </a:xfrm>
            <a:custGeom>
              <a:avLst/>
              <a:gdLst/>
              <a:ahLst/>
              <a:cxnLst/>
              <a:rect l="l" t="t" r="r" b="b"/>
              <a:pathLst>
                <a:path w="288925" h="286385">
                  <a:moveTo>
                    <a:pt x="277936" y="89743"/>
                  </a:moveTo>
                  <a:lnTo>
                    <a:pt x="10938" y="89743"/>
                  </a:lnTo>
                  <a:lnTo>
                    <a:pt x="3683" y="83715"/>
                  </a:lnTo>
                  <a:lnTo>
                    <a:pt x="460" y="68327"/>
                  </a:lnTo>
                  <a:lnTo>
                    <a:pt x="252" y="67140"/>
                  </a:lnTo>
                  <a:lnTo>
                    <a:pt x="4656" y="58671"/>
                  </a:lnTo>
                  <a:lnTo>
                    <a:pt x="4934" y="58671"/>
                  </a:lnTo>
                  <a:lnTo>
                    <a:pt x="141870" y="0"/>
                  </a:lnTo>
                  <a:lnTo>
                    <a:pt x="147004" y="0"/>
                  </a:lnTo>
                  <a:lnTo>
                    <a:pt x="231427" y="36165"/>
                  </a:lnTo>
                  <a:lnTo>
                    <a:pt x="142069" y="36165"/>
                  </a:lnTo>
                  <a:lnTo>
                    <a:pt x="139791" y="36618"/>
                  </a:lnTo>
                  <a:lnTo>
                    <a:pt x="126578" y="51656"/>
                  </a:lnTo>
                  <a:lnTo>
                    <a:pt x="126578" y="56392"/>
                  </a:lnTo>
                  <a:lnTo>
                    <a:pt x="142069" y="71883"/>
                  </a:lnTo>
                  <a:lnTo>
                    <a:pt x="287641" y="71883"/>
                  </a:lnTo>
                  <a:lnTo>
                    <a:pt x="285258" y="83715"/>
                  </a:lnTo>
                  <a:lnTo>
                    <a:pt x="277936" y="89743"/>
                  </a:lnTo>
                  <a:close/>
                </a:path>
                <a:path w="288925" h="286385">
                  <a:moveTo>
                    <a:pt x="287641" y="71883"/>
                  </a:moveTo>
                  <a:lnTo>
                    <a:pt x="146805" y="71883"/>
                  </a:lnTo>
                  <a:lnTo>
                    <a:pt x="149084" y="71430"/>
                  </a:lnTo>
                  <a:lnTo>
                    <a:pt x="153460" y="69618"/>
                  </a:lnTo>
                  <a:lnTo>
                    <a:pt x="162297" y="56392"/>
                  </a:lnTo>
                  <a:lnTo>
                    <a:pt x="162297" y="51656"/>
                  </a:lnTo>
                  <a:lnTo>
                    <a:pt x="146805" y="36165"/>
                  </a:lnTo>
                  <a:lnTo>
                    <a:pt x="231427" y="36165"/>
                  </a:lnTo>
                  <a:lnTo>
                    <a:pt x="284013" y="58671"/>
                  </a:lnTo>
                  <a:lnTo>
                    <a:pt x="284192" y="58671"/>
                  </a:lnTo>
                  <a:lnTo>
                    <a:pt x="288596" y="67140"/>
                  </a:lnTo>
                  <a:lnTo>
                    <a:pt x="287732" y="71430"/>
                  </a:lnTo>
                  <a:lnTo>
                    <a:pt x="287641" y="71883"/>
                  </a:lnTo>
                  <a:close/>
                </a:path>
                <a:path w="288925" h="286385">
                  <a:moveTo>
                    <a:pt x="263481" y="107602"/>
                  </a:moveTo>
                  <a:lnTo>
                    <a:pt x="25393" y="107602"/>
                  </a:lnTo>
                  <a:lnTo>
                    <a:pt x="19422" y="101631"/>
                  </a:lnTo>
                  <a:lnTo>
                    <a:pt x="19422" y="89743"/>
                  </a:lnTo>
                  <a:lnTo>
                    <a:pt x="269453" y="89743"/>
                  </a:lnTo>
                  <a:lnTo>
                    <a:pt x="269453" y="101631"/>
                  </a:lnTo>
                  <a:lnTo>
                    <a:pt x="263481" y="107602"/>
                  </a:lnTo>
                  <a:close/>
                </a:path>
                <a:path w="288925" h="286385">
                  <a:moveTo>
                    <a:pt x="277322" y="286196"/>
                  </a:moveTo>
                  <a:lnTo>
                    <a:pt x="11552" y="286196"/>
                  </a:lnTo>
                  <a:lnTo>
                    <a:pt x="4576" y="281061"/>
                  </a:lnTo>
                  <a:lnTo>
                    <a:pt x="0" y="265993"/>
                  </a:lnTo>
                  <a:lnTo>
                    <a:pt x="2957" y="257844"/>
                  </a:lnTo>
                  <a:lnTo>
                    <a:pt x="36946" y="235185"/>
                  </a:lnTo>
                  <a:lnTo>
                    <a:pt x="37281" y="235018"/>
                  </a:lnTo>
                  <a:lnTo>
                    <a:pt x="37281" y="125462"/>
                  </a:lnTo>
                  <a:lnTo>
                    <a:pt x="73000" y="125462"/>
                  </a:lnTo>
                  <a:lnTo>
                    <a:pt x="73000" y="232618"/>
                  </a:lnTo>
                  <a:lnTo>
                    <a:pt x="251538" y="232618"/>
                  </a:lnTo>
                  <a:lnTo>
                    <a:pt x="251538" y="235018"/>
                  </a:lnTo>
                  <a:lnTo>
                    <a:pt x="251789" y="235185"/>
                  </a:lnTo>
                  <a:lnTo>
                    <a:pt x="252207" y="235408"/>
                  </a:lnTo>
                  <a:lnTo>
                    <a:pt x="285917" y="257844"/>
                  </a:lnTo>
                  <a:lnTo>
                    <a:pt x="288819" y="265993"/>
                  </a:lnTo>
                  <a:lnTo>
                    <a:pt x="284243" y="281061"/>
                  </a:lnTo>
                  <a:lnTo>
                    <a:pt x="277322" y="286196"/>
                  </a:lnTo>
                  <a:close/>
                </a:path>
                <a:path w="288925" h="286385">
                  <a:moveTo>
                    <a:pt x="131043" y="232618"/>
                  </a:moveTo>
                  <a:lnTo>
                    <a:pt x="95324" y="232618"/>
                  </a:lnTo>
                  <a:lnTo>
                    <a:pt x="95324" y="125462"/>
                  </a:lnTo>
                  <a:lnTo>
                    <a:pt x="131043" y="125462"/>
                  </a:lnTo>
                  <a:lnTo>
                    <a:pt x="131043" y="232618"/>
                  </a:lnTo>
                  <a:close/>
                </a:path>
                <a:path w="288925" h="286385">
                  <a:moveTo>
                    <a:pt x="193550" y="232618"/>
                  </a:moveTo>
                  <a:lnTo>
                    <a:pt x="157832" y="232618"/>
                  </a:lnTo>
                  <a:lnTo>
                    <a:pt x="157832" y="125462"/>
                  </a:lnTo>
                  <a:lnTo>
                    <a:pt x="193550" y="125462"/>
                  </a:lnTo>
                  <a:lnTo>
                    <a:pt x="193550" y="232618"/>
                  </a:lnTo>
                  <a:close/>
                </a:path>
                <a:path w="288925" h="286385">
                  <a:moveTo>
                    <a:pt x="251538" y="232618"/>
                  </a:moveTo>
                  <a:lnTo>
                    <a:pt x="215875" y="232618"/>
                  </a:lnTo>
                  <a:lnTo>
                    <a:pt x="215875" y="125462"/>
                  </a:lnTo>
                  <a:lnTo>
                    <a:pt x="251538" y="125462"/>
                  </a:lnTo>
                  <a:lnTo>
                    <a:pt x="251538" y="232618"/>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7" name="object 7"/>
          <p:cNvSpPr txBox="1"/>
          <p:nvPr/>
        </p:nvSpPr>
        <p:spPr>
          <a:xfrm>
            <a:off x="1730128" y="1467529"/>
            <a:ext cx="2340610" cy="243656"/>
          </a:xfrm>
          <a:prstGeom prst="rect">
            <a:avLst/>
          </a:prstGeom>
        </p:spPr>
        <p:txBody>
          <a:bodyPr vert="horz" wrap="square" lIns="0" tIns="12700" rIns="0" bIns="0" rtlCol="0">
            <a:spAutoFit/>
          </a:bodyPr>
          <a:lstStyle/>
          <a:p>
            <a:pPr marL="12700">
              <a:lnSpc>
                <a:spcPct val="100000"/>
              </a:lnSpc>
              <a:spcBef>
                <a:spcPts val="100"/>
              </a:spcBef>
            </a:pPr>
            <a:r>
              <a:rPr sz="1500" b="0" spc="-125" dirty="0">
                <a:solidFill>
                  <a:srgbClr val="6A5644"/>
                </a:solidFill>
                <a:latin typeface="Montserrat" panose="00000500000000000000" pitchFamily="2" charset="0"/>
                <a:cs typeface="Roboto Medium"/>
              </a:rPr>
              <a:t>Banks</a:t>
            </a:r>
            <a:r>
              <a:rPr sz="1500" b="0" spc="-25" dirty="0">
                <a:solidFill>
                  <a:srgbClr val="6A5644"/>
                </a:solidFill>
                <a:latin typeface="Montserrat" panose="00000500000000000000" pitchFamily="2" charset="0"/>
                <a:cs typeface="Roboto Medium"/>
              </a:rPr>
              <a:t> </a:t>
            </a:r>
            <a:r>
              <a:rPr sz="1500" b="0" spc="-120" dirty="0">
                <a:solidFill>
                  <a:srgbClr val="6A5644"/>
                </a:solidFill>
                <a:latin typeface="Montserrat" panose="00000500000000000000" pitchFamily="2" charset="0"/>
                <a:cs typeface="Roboto Medium"/>
              </a:rPr>
              <a:t>and</a:t>
            </a:r>
            <a:r>
              <a:rPr sz="1500" b="0" spc="-25" dirty="0">
                <a:solidFill>
                  <a:srgbClr val="6A5644"/>
                </a:solidFill>
                <a:latin typeface="Montserrat" panose="00000500000000000000" pitchFamily="2" charset="0"/>
                <a:cs typeface="Roboto Medium"/>
              </a:rPr>
              <a:t> </a:t>
            </a:r>
            <a:r>
              <a:rPr sz="1500" b="0" spc="-105" dirty="0">
                <a:solidFill>
                  <a:srgbClr val="6A5644"/>
                </a:solidFill>
                <a:latin typeface="Montserrat" panose="00000500000000000000" pitchFamily="2" charset="0"/>
                <a:cs typeface="Roboto Medium"/>
              </a:rPr>
              <a:t>Brokers</a:t>
            </a:r>
            <a:endParaRPr sz="1500" dirty="0">
              <a:latin typeface="Montserrat" panose="00000500000000000000" pitchFamily="2" charset="0"/>
              <a:cs typeface="Roboto Medium"/>
            </a:endParaRPr>
          </a:p>
        </p:txBody>
      </p:sp>
      <p:sp>
        <p:nvSpPr>
          <p:cNvPr id="8" name="object 8"/>
          <p:cNvSpPr txBox="1"/>
          <p:nvPr/>
        </p:nvSpPr>
        <p:spPr>
          <a:xfrm>
            <a:off x="1123951" y="1906730"/>
            <a:ext cx="3229024" cy="455381"/>
          </a:xfrm>
          <a:prstGeom prst="rect">
            <a:avLst/>
          </a:prstGeom>
        </p:spPr>
        <p:txBody>
          <a:bodyPr vert="horz" wrap="square" lIns="0" tIns="11430" rIns="0" bIns="0" rtlCol="0">
            <a:spAutoFit/>
          </a:bodyPr>
          <a:lstStyle/>
          <a:p>
            <a:pPr marL="12700" marR="5080">
              <a:lnSpc>
                <a:spcPct val="115000"/>
              </a:lnSpc>
              <a:spcBef>
                <a:spcPts val="90"/>
              </a:spcBef>
            </a:pPr>
            <a:r>
              <a:rPr sz="1300" spc="-50" dirty="0">
                <a:solidFill>
                  <a:srgbClr val="4A5462"/>
                </a:solidFill>
                <a:latin typeface="Montserrat" panose="00000500000000000000" pitchFamily="2" charset="0"/>
                <a:cs typeface="Roboto" panose="02000000000000000000"/>
              </a:rPr>
              <a:t>Global</a:t>
            </a:r>
            <a:r>
              <a:rPr sz="1300" spc="-1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banking</a:t>
            </a:r>
            <a:r>
              <a:rPr sz="1300" spc="-10"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partners</a:t>
            </a:r>
            <a:r>
              <a:rPr sz="1300" spc="-10" dirty="0">
                <a:solidFill>
                  <a:srgbClr val="4A5462"/>
                </a:solidFill>
                <a:latin typeface="Montserrat" panose="00000500000000000000" pitchFamily="2" charset="0"/>
                <a:cs typeface="Roboto" panose="02000000000000000000"/>
              </a:rPr>
              <a:t> </a:t>
            </a:r>
            <a:r>
              <a:rPr sz="1300" spc="-50" dirty="0">
                <a:solidFill>
                  <a:srgbClr val="4A5462"/>
                </a:solidFill>
                <a:latin typeface="Montserrat" panose="00000500000000000000" pitchFamily="2" charset="0"/>
                <a:cs typeface="Roboto" panose="02000000000000000000"/>
              </a:rPr>
              <a:t>providing</a:t>
            </a:r>
            <a:r>
              <a:rPr sz="1300" spc="-10"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custodial </a:t>
            </a:r>
            <a:r>
              <a:rPr sz="1300" spc="-50" dirty="0">
                <a:solidFill>
                  <a:srgbClr val="4A5462"/>
                </a:solidFill>
                <a:latin typeface="Montserrat" panose="00000500000000000000" pitchFamily="2" charset="0"/>
                <a:cs typeface="Roboto" panose="02000000000000000000"/>
              </a:rPr>
              <a:t>services</a:t>
            </a:r>
            <a:r>
              <a:rPr sz="1300" spc="-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and</a:t>
            </a:r>
            <a:r>
              <a:rPr sz="1300" spc="-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trade</a:t>
            </a:r>
            <a:r>
              <a:rPr sz="1300" dirty="0">
                <a:solidFill>
                  <a:srgbClr val="4A5462"/>
                </a:solidFill>
                <a:latin typeface="Montserrat" panose="00000500000000000000" pitchFamily="2" charset="0"/>
                <a:cs typeface="Roboto" panose="02000000000000000000"/>
              </a:rPr>
              <a:t> </a:t>
            </a:r>
            <a:r>
              <a:rPr sz="1300" spc="-10" dirty="0">
                <a:solidFill>
                  <a:srgbClr val="4A5462"/>
                </a:solidFill>
                <a:latin typeface="Montserrat" panose="00000500000000000000" pitchFamily="2" charset="0"/>
                <a:cs typeface="Roboto" panose="02000000000000000000"/>
              </a:rPr>
              <a:t>execution</a:t>
            </a:r>
            <a:endParaRPr sz="1300" dirty="0">
              <a:latin typeface="Montserrat" panose="00000500000000000000" pitchFamily="2" charset="0"/>
              <a:cs typeface="Roboto" panose="02000000000000000000"/>
            </a:endParaRPr>
          </a:p>
        </p:txBody>
      </p:sp>
      <p:pic>
        <p:nvPicPr>
          <p:cNvPr id="9" name="object 9"/>
          <p:cNvPicPr/>
          <p:nvPr/>
        </p:nvPicPr>
        <p:blipFill>
          <a:blip r:embed="rId2" cstate="print"/>
          <a:stretch>
            <a:fillRect/>
          </a:stretch>
        </p:blipFill>
        <p:spPr>
          <a:xfrm>
            <a:off x="1136651" y="2733247"/>
            <a:ext cx="152399" cy="152399"/>
          </a:xfrm>
          <a:prstGeom prst="rect">
            <a:avLst/>
          </a:prstGeom>
        </p:spPr>
      </p:pic>
      <p:sp>
        <p:nvSpPr>
          <p:cNvPr id="10" name="object 10"/>
          <p:cNvSpPr txBox="1"/>
          <p:nvPr/>
        </p:nvSpPr>
        <p:spPr>
          <a:xfrm>
            <a:off x="1352550" y="2674826"/>
            <a:ext cx="1947545" cy="186590"/>
          </a:xfrm>
          <a:prstGeom prst="rect">
            <a:avLst/>
          </a:prstGeom>
        </p:spPr>
        <p:txBody>
          <a:bodyPr vert="horz" wrap="square" lIns="0" tIns="17145" rIns="0" bIns="0" rtlCol="0">
            <a:spAutoFit/>
          </a:bodyPr>
          <a:lstStyle/>
          <a:p>
            <a:pPr marL="12700">
              <a:lnSpc>
                <a:spcPct val="100000"/>
              </a:lnSpc>
              <a:spcBef>
                <a:spcPts val="135"/>
              </a:spcBef>
            </a:pPr>
            <a:r>
              <a:rPr sz="1100" spc="-70" dirty="0">
                <a:solidFill>
                  <a:srgbClr val="374050"/>
                </a:solidFill>
                <a:latin typeface="Montserrat" panose="00000500000000000000" pitchFamily="2" charset="0"/>
                <a:cs typeface="Roboto" panose="02000000000000000000"/>
              </a:rPr>
              <a:t>Premium</a:t>
            </a:r>
            <a:r>
              <a:rPr sz="1100" spc="10" dirty="0">
                <a:solidFill>
                  <a:srgbClr val="374050"/>
                </a:solidFill>
                <a:latin typeface="Montserrat" panose="00000500000000000000" pitchFamily="2" charset="0"/>
                <a:cs typeface="Roboto" panose="02000000000000000000"/>
              </a:rPr>
              <a:t> </a:t>
            </a:r>
            <a:r>
              <a:rPr sz="1100" spc="-55" dirty="0">
                <a:solidFill>
                  <a:srgbClr val="374050"/>
                </a:solidFill>
                <a:latin typeface="Montserrat" panose="00000500000000000000" pitchFamily="2" charset="0"/>
                <a:cs typeface="Roboto" panose="02000000000000000000"/>
              </a:rPr>
              <a:t>custodian</a:t>
            </a:r>
            <a:r>
              <a:rPr sz="1100" spc="10" dirty="0">
                <a:solidFill>
                  <a:srgbClr val="374050"/>
                </a:solidFill>
                <a:latin typeface="Montserrat" panose="00000500000000000000" pitchFamily="2" charset="0"/>
                <a:cs typeface="Roboto" panose="02000000000000000000"/>
              </a:rPr>
              <a:t> </a:t>
            </a:r>
            <a:r>
              <a:rPr sz="1100" spc="-35" dirty="0">
                <a:solidFill>
                  <a:srgbClr val="374050"/>
                </a:solidFill>
                <a:latin typeface="Montserrat" panose="00000500000000000000" pitchFamily="2" charset="0"/>
                <a:cs typeface="Roboto" panose="02000000000000000000"/>
              </a:rPr>
              <a:t>services</a:t>
            </a:r>
            <a:endParaRPr sz="1100" dirty="0">
              <a:latin typeface="Montserrat" panose="00000500000000000000" pitchFamily="2" charset="0"/>
              <a:cs typeface="Roboto" panose="02000000000000000000"/>
            </a:endParaRPr>
          </a:p>
        </p:txBody>
      </p:sp>
      <p:pic>
        <p:nvPicPr>
          <p:cNvPr id="11" name="object 11"/>
          <p:cNvPicPr/>
          <p:nvPr/>
        </p:nvPicPr>
        <p:blipFill>
          <a:blip r:embed="rId2" cstate="print"/>
          <a:stretch>
            <a:fillRect/>
          </a:stretch>
        </p:blipFill>
        <p:spPr>
          <a:xfrm>
            <a:off x="1136651" y="3038047"/>
            <a:ext cx="152399" cy="152399"/>
          </a:xfrm>
          <a:prstGeom prst="rect">
            <a:avLst/>
          </a:prstGeom>
        </p:spPr>
      </p:pic>
      <p:sp>
        <p:nvSpPr>
          <p:cNvPr id="12" name="object 12"/>
          <p:cNvSpPr txBox="1"/>
          <p:nvPr/>
        </p:nvSpPr>
        <p:spPr>
          <a:xfrm>
            <a:off x="1352550" y="2979626"/>
            <a:ext cx="2037714" cy="186590"/>
          </a:xfrm>
          <a:prstGeom prst="rect">
            <a:avLst/>
          </a:prstGeom>
        </p:spPr>
        <p:txBody>
          <a:bodyPr vert="horz" wrap="square" lIns="0" tIns="17145" rIns="0" bIns="0" rtlCol="0">
            <a:spAutoFit/>
          </a:bodyPr>
          <a:lstStyle/>
          <a:p>
            <a:pPr marL="12700">
              <a:lnSpc>
                <a:spcPct val="100000"/>
              </a:lnSpc>
              <a:spcBef>
                <a:spcPts val="135"/>
              </a:spcBef>
            </a:pPr>
            <a:r>
              <a:rPr sz="1100" spc="-45" dirty="0">
                <a:solidFill>
                  <a:srgbClr val="374050"/>
                </a:solidFill>
                <a:latin typeface="Montserrat" panose="00000500000000000000" pitchFamily="2" charset="0"/>
                <a:cs typeface="Roboto" panose="02000000000000000000"/>
              </a:rPr>
              <a:t>Institutional</a:t>
            </a:r>
            <a:r>
              <a:rPr sz="1100" dirty="0">
                <a:solidFill>
                  <a:srgbClr val="374050"/>
                </a:solidFill>
                <a:latin typeface="Montserrat" panose="00000500000000000000" pitchFamily="2" charset="0"/>
                <a:cs typeface="Roboto" panose="02000000000000000000"/>
              </a:rPr>
              <a:t> </a:t>
            </a:r>
            <a:r>
              <a:rPr sz="1100" spc="-50" dirty="0">
                <a:solidFill>
                  <a:srgbClr val="374050"/>
                </a:solidFill>
                <a:latin typeface="Montserrat" panose="00000500000000000000" pitchFamily="2" charset="0"/>
                <a:cs typeface="Roboto" panose="02000000000000000000"/>
              </a:rPr>
              <a:t>trading</a:t>
            </a:r>
            <a:r>
              <a:rPr sz="1100" spc="5"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platforms</a:t>
            </a:r>
            <a:endParaRPr sz="1100">
              <a:latin typeface="Montserrat" panose="00000500000000000000" pitchFamily="2" charset="0"/>
              <a:cs typeface="Roboto" panose="02000000000000000000"/>
            </a:endParaRPr>
          </a:p>
        </p:txBody>
      </p:sp>
      <p:pic>
        <p:nvPicPr>
          <p:cNvPr id="13" name="object 13"/>
          <p:cNvPicPr/>
          <p:nvPr/>
        </p:nvPicPr>
        <p:blipFill>
          <a:blip r:embed="rId2" cstate="print"/>
          <a:stretch>
            <a:fillRect/>
          </a:stretch>
        </p:blipFill>
        <p:spPr>
          <a:xfrm>
            <a:off x="1136651" y="3342847"/>
            <a:ext cx="152399" cy="152399"/>
          </a:xfrm>
          <a:prstGeom prst="rect">
            <a:avLst/>
          </a:prstGeom>
        </p:spPr>
      </p:pic>
      <p:sp>
        <p:nvSpPr>
          <p:cNvPr id="14" name="object 14"/>
          <p:cNvSpPr txBox="1"/>
          <p:nvPr/>
        </p:nvSpPr>
        <p:spPr>
          <a:xfrm>
            <a:off x="1352550" y="3284426"/>
            <a:ext cx="1489710" cy="186590"/>
          </a:xfrm>
          <a:prstGeom prst="rect">
            <a:avLst/>
          </a:prstGeom>
        </p:spPr>
        <p:txBody>
          <a:bodyPr vert="horz" wrap="square" lIns="0" tIns="17145" rIns="0" bIns="0" rtlCol="0">
            <a:spAutoFit/>
          </a:bodyPr>
          <a:lstStyle/>
          <a:p>
            <a:pPr marL="12700">
              <a:lnSpc>
                <a:spcPct val="100000"/>
              </a:lnSpc>
              <a:spcBef>
                <a:spcPts val="135"/>
              </a:spcBef>
            </a:pPr>
            <a:r>
              <a:rPr sz="1100" spc="-50" dirty="0">
                <a:solidFill>
                  <a:srgbClr val="374050"/>
                </a:solidFill>
                <a:latin typeface="Montserrat" panose="00000500000000000000" pitchFamily="2" charset="0"/>
                <a:cs typeface="Roboto" panose="02000000000000000000"/>
              </a:rPr>
              <a:t>Global</a:t>
            </a:r>
            <a:r>
              <a:rPr sz="1100" dirty="0">
                <a:solidFill>
                  <a:srgbClr val="374050"/>
                </a:solidFill>
                <a:latin typeface="Montserrat" panose="00000500000000000000" pitchFamily="2" charset="0"/>
                <a:cs typeface="Roboto" panose="02000000000000000000"/>
              </a:rPr>
              <a:t> </a:t>
            </a:r>
            <a:r>
              <a:rPr sz="1100" spc="-65" dirty="0">
                <a:solidFill>
                  <a:srgbClr val="374050"/>
                </a:solidFill>
                <a:latin typeface="Montserrat" panose="00000500000000000000" pitchFamily="2" charset="0"/>
                <a:cs typeface="Roboto" panose="02000000000000000000"/>
              </a:rPr>
              <a:t>market</a:t>
            </a:r>
            <a:r>
              <a:rPr sz="1100" spc="5"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access</a:t>
            </a:r>
            <a:endParaRPr sz="1100">
              <a:latin typeface="Montserrat" panose="00000500000000000000" pitchFamily="2" charset="0"/>
              <a:cs typeface="Roboto" panose="02000000000000000000"/>
            </a:endParaRPr>
          </a:p>
        </p:txBody>
      </p:sp>
      <p:sp>
        <p:nvSpPr>
          <p:cNvPr id="15" name="object 15"/>
          <p:cNvSpPr/>
          <p:nvPr/>
        </p:nvSpPr>
        <p:spPr>
          <a:xfrm>
            <a:off x="4546600" y="1133046"/>
            <a:ext cx="28575" cy="2590800"/>
          </a:xfrm>
          <a:custGeom>
            <a:avLst/>
            <a:gdLst/>
            <a:ahLst/>
            <a:cxnLst/>
            <a:rect l="l" t="t" r="r" b="b"/>
            <a:pathLst>
              <a:path w="28575" h="2590800">
                <a:moveTo>
                  <a:pt x="28574" y="2590799"/>
                </a:moveTo>
                <a:lnTo>
                  <a:pt x="0" y="2590799"/>
                </a:lnTo>
                <a:lnTo>
                  <a:pt x="0" y="0"/>
                </a:lnTo>
                <a:lnTo>
                  <a:pt x="28574" y="0"/>
                </a:lnTo>
                <a:lnTo>
                  <a:pt x="28574" y="259079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16" name="object 16"/>
          <p:cNvGrpSpPr/>
          <p:nvPr/>
        </p:nvGrpSpPr>
        <p:grpSpPr>
          <a:xfrm>
            <a:off x="4765675" y="1323546"/>
            <a:ext cx="476250" cy="476250"/>
            <a:chOff x="4610099" y="2171699"/>
            <a:chExt cx="476250" cy="476250"/>
          </a:xfrm>
        </p:grpSpPr>
        <p:sp>
          <p:nvSpPr>
            <p:cNvPr id="17" name="object 17"/>
            <p:cNvSpPr/>
            <p:nvPr/>
          </p:nvSpPr>
          <p:spPr>
            <a:xfrm>
              <a:off x="4610099" y="2171699"/>
              <a:ext cx="476250" cy="476250"/>
            </a:xfrm>
            <a:custGeom>
              <a:avLst/>
              <a:gdLst/>
              <a:ahLst/>
              <a:cxnLst/>
              <a:rect l="l" t="t" r="r" b="b"/>
              <a:pathLst>
                <a:path w="476250" h="476250">
                  <a:moveTo>
                    <a:pt x="443202" y="476249"/>
                  </a:moveTo>
                  <a:lnTo>
                    <a:pt x="33047" y="476249"/>
                  </a:lnTo>
                  <a:lnTo>
                    <a:pt x="28187" y="475282"/>
                  </a:lnTo>
                  <a:lnTo>
                    <a:pt x="966" y="448062"/>
                  </a:lnTo>
                  <a:lnTo>
                    <a:pt x="0" y="443202"/>
                  </a:lnTo>
                  <a:lnTo>
                    <a:pt x="0" y="438149"/>
                  </a:lnTo>
                  <a:lnTo>
                    <a:pt x="0" y="33047"/>
                  </a:lnTo>
                  <a:lnTo>
                    <a:pt x="28187" y="966"/>
                  </a:lnTo>
                  <a:lnTo>
                    <a:pt x="33047" y="0"/>
                  </a:lnTo>
                  <a:lnTo>
                    <a:pt x="443202" y="0"/>
                  </a:lnTo>
                  <a:lnTo>
                    <a:pt x="475282" y="28187"/>
                  </a:lnTo>
                  <a:lnTo>
                    <a:pt x="476249" y="33047"/>
                  </a:lnTo>
                  <a:lnTo>
                    <a:pt x="476249" y="443202"/>
                  </a:lnTo>
                  <a:lnTo>
                    <a:pt x="448062" y="475282"/>
                  </a:lnTo>
                  <a:lnTo>
                    <a:pt x="443202"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18" name="object 18"/>
            <p:cNvSpPr/>
            <p:nvPr/>
          </p:nvSpPr>
          <p:spPr>
            <a:xfrm>
              <a:off x="4705349" y="2284809"/>
              <a:ext cx="285750" cy="250190"/>
            </a:xfrm>
            <a:custGeom>
              <a:avLst/>
              <a:gdLst/>
              <a:ahLst/>
              <a:cxnLst/>
              <a:rect l="l" t="t" r="r" b="b"/>
              <a:pathLst>
                <a:path w="285750" h="250189">
                  <a:moveTo>
                    <a:pt x="277769" y="250031"/>
                  </a:moveTo>
                  <a:lnTo>
                    <a:pt x="44648" y="250031"/>
                  </a:lnTo>
                  <a:lnTo>
                    <a:pt x="27265" y="246523"/>
                  </a:lnTo>
                  <a:lnTo>
                    <a:pt x="13073" y="236957"/>
                  </a:lnTo>
                  <a:lnTo>
                    <a:pt x="3507" y="222766"/>
                  </a:lnTo>
                  <a:lnTo>
                    <a:pt x="0" y="205382"/>
                  </a:lnTo>
                  <a:lnTo>
                    <a:pt x="0" y="7980"/>
                  </a:lnTo>
                  <a:lnTo>
                    <a:pt x="7980" y="0"/>
                  </a:lnTo>
                  <a:lnTo>
                    <a:pt x="27737" y="0"/>
                  </a:lnTo>
                  <a:lnTo>
                    <a:pt x="35718" y="7980"/>
                  </a:lnTo>
                  <a:lnTo>
                    <a:pt x="35718" y="210294"/>
                  </a:lnTo>
                  <a:lnTo>
                    <a:pt x="39737" y="214312"/>
                  </a:lnTo>
                  <a:lnTo>
                    <a:pt x="277769" y="214312"/>
                  </a:lnTo>
                  <a:lnTo>
                    <a:pt x="285750" y="222293"/>
                  </a:lnTo>
                  <a:lnTo>
                    <a:pt x="285750" y="242050"/>
                  </a:lnTo>
                  <a:lnTo>
                    <a:pt x="277769" y="250031"/>
                  </a:lnTo>
                  <a:close/>
                </a:path>
                <a:path w="285750" h="250189">
                  <a:moveTo>
                    <a:pt x="229213" y="99733"/>
                  </a:moveTo>
                  <a:lnTo>
                    <a:pt x="178593" y="99733"/>
                  </a:lnTo>
                  <a:lnTo>
                    <a:pt x="237362" y="40909"/>
                  </a:lnTo>
                  <a:lnTo>
                    <a:pt x="243274" y="36984"/>
                  </a:lnTo>
                  <a:lnTo>
                    <a:pt x="250003" y="35676"/>
                  </a:lnTo>
                  <a:lnTo>
                    <a:pt x="256732" y="36984"/>
                  </a:lnTo>
                  <a:lnTo>
                    <a:pt x="262644" y="40909"/>
                  </a:lnTo>
                  <a:lnTo>
                    <a:pt x="266568" y="46821"/>
                  </a:lnTo>
                  <a:lnTo>
                    <a:pt x="267876" y="53550"/>
                  </a:lnTo>
                  <a:lnTo>
                    <a:pt x="266568" y="60278"/>
                  </a:lnTo>
                  <a:lnTo>
                    <a:pt x="262424" y="66523"/>
                  </a:lnTo>
                  <a:lnTo>
                    <a:pt x="229213" y="99733"/>
                  </a:lnTo>
                  <a:close/>
                </a:path>
                <a:path w="285750" h="250189">
                  <a:moveTo>
                    <a:pt x="71409" y="160720"/>
                  </a:moveTo>
                  <a:lnTo>
                    <a:pt x="64680" y="159412"/>
                  </a:lnTo>
                  <a:lnTo>
                    <a:pt x="58768" y="155488"/>
                  </a:lnTo>
                  <a:lnTo>
                    <a:pt x="54844" y="149575"/>
                  </a:lnTo>
                  <a:lnTo>
                    <a:pt x="53536" y="142847"/>
                  </a:lnTo>
                  <a:lnTo>
                    <a:pt x="54844" y="136118"/>
                  </a:lnTo>
                  <a:lnTo>
                    <a:pt x="58768" y="130206"/>
                  </a:lnTo>
                  <a:lnTo>
                    <a:pt x="121276" y="67698"/>
                  </a:lnTo>
                  <a:lnTo>
                    <a:pt x="127188" y="63774"/>
                  </a:lnTo>
                  <a:lnTo>
                    <a:pt x="133917" y="62465"/>
                  </a:lnTo>
                  <a:lnTo>
                    <a:pt x="140646" y="63774"/>
                  </a:lnTo>
                  <a:lnTo>
                    <a:pt x="146558" y="67698"/>
                  </a:lnTo>
                  <a:lnTo>
                    <a:pt x="178593" y="99733"/>
                  </a:lnTo>
                  <a:lnTo>
                    <a:pt x="229213" y="99733"/>
                  </a:lnTo>
                  <a:lnTo>
                    <a:pt x="223297" y="105649"/>
                  </a:lnTo>
                  <a:lnTo>
                    <a:pt x="133945" y="105649"/>
                  </a:lnTo>
                  <a:lnTo>
                    <a:pt x="84050" y="155488"/>
                  </a:lnTo>
                  <a:lnTo>
                    <a:pt x="78138" y="159412"/>
                  </a:lnTo>
                  <a:lnTo>
                    <a:pt x="71409" y="160720"/>
                  </a:lnTo>
                  <a:close/>
                </a:path>
                <a:path w="285750" h="250189">
                  <a:moveTo>
                    <a:pt x="178980" y="142847"/>
                  </a:moveTo>
                  <a:lnTo>
                    <a:pt x="178262" y="142847"/>
                  </a:lnTo>
                  <a:lnTo>
                    <a:pt x="171892" y="141608"/>
                  </a:lnTo>
                  <a:lnTo>
                    <a:pt x="165980" y="137684"/>
                  </a:lnTo>
                  <a:lnTo>
                    <a:pt x="133945" y="105649"/>
                  </a:lnTo>
                  <a:lnTo>
                    <a:pt x="223297" y="105649"/>
                  </a:lnTo>
                  <a:lnTo>
                    <a:pt x="191262" y="137684"/>
                  </a:lnTo>
                  <a:lnTo>
                    <a:pt x="185350" y="141608"/>
                  </a:lnTo>
                  <a:lnTo>
                    <a:pt x="178980" y="142847"/>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19" name="object 19"/>
          <p:cNvSpPr txBox="1"/>
          <p:nvPr/>
        </p:nvSpPr>
        <p:spPr>
          <a:xfrm>
            <a:off x="5359153" y="1473683"/>
            <a:ext cx="3237904" cy="243656"/>
          </a:xfrm>
          <a:prstGeom prst="rect">
            <a:avLst/>
          </a:prstGeom>
        </p:spPr>
        <p:txBody>
          <a:bodyPr vert="horz" wrap="square" lIns="0" tIns="12700" rIns="0" bIns="0" rtlCol="0">
            <a:spAutoFit/>
          </a:bodyPr>
          <a:lstStyle/>
          <a:p>
            <a:pPr marL="12700">
              <a:lnSpc>
                <a:spcPct val="100000"/>
              </a:lnSpc>
              <a:spcBef>
                <a:spcPts val="100"/>
              </a:spcBef>
            </a:pPr>
            <a:r>
              <a:rPr sz="1500" b="0" spc="-110" dirty="0">
                <a:solidFill>
                  <a:srgbClr val="6A5644"/>
                </a:solidFill>
                <a:latin typeface="Montserrat" panose="00000500000000000000" pitchFamily="2" charset="0"/>
                <a:cs typeface="Roboto Medium"/>
              </a:rPr>
              <a:t>Fixed</a:t>
            </a:r>
            <a:r>
              <a:rPr sz="1500" b="0" spc="-20" dirty="0">
                <a:solidFill>
                  <a:srgbClr val="6A5644"/>
                </a:solidFill>
                <a:latin typeface="Montserrat" panose="00000500000000000000" pitchFamily="2" charset="0"/>
                <a:cs typeface="Roboto Medium"/>
              </a:rPr>
              <a:t> </a:t>
            </a:r>
            <a:r>
              <a:rPr sz="1500" b="0" spc="-120" dirty="0">
                <a:solidFill>
                  <a:srgbClr val="6A5644"/>
                </a:solidFill>
                <a:latin typeface="Montserrat" panose="00000500000000000000" pitchFamily="2" charset="0"/>
                <a:cs typeface="Roboto Medium"/>
              </a:rPr>
              <a:t>Income</a:t>
            </a:r>
            <a:r>
              <a:rPr sz="1500" b="0" spc="-15" dirty="0">
                <a:solidFill>
                  <a:srgbClr val="6A5644"/>
                </a:solidFill>
                <a:latin typeface="Montserrat" panose="00000500000000000000" pitchFamily="2" charset="0"/>
                <a:cs typeface="Roboto Medium"/>
              </a:rPr>
              <a:t> </a:t>
            </a:r>
            <a:r>
              <a:rPr sz="1500" b="0" spc="-90" dirty="0">
                <a:solidFill>
                  <a:srgbClr val="6A5644"/>
                </a:solidFill>
                <a:latin typeface="Montserrat" panose="00000500000000000000" pitchFamily="2" charset="0"/>
                <a:cs typeface="Roboto Medium"/>
              </a:rPr>
              <a:t>Partners</a:t>
            </a:r>
            <a:endParaRPr sz="1500" dirty="0">
              <a:latin typeface="Montserrat" panose="00000500000000000000" pitchFamily="2" charset="0"/>
              <a:cs typeface="Roboto Medium"/>
            </a:endParaRPr>
          </a:p>
        </p:txBody>
      </p:sp>
      <p:sp>
        <p:nvSpPr>
          <p:cNvPr id="20" name="object 20"/>
          <p:cNvSpPr txBox="1"/>
          <p:nvPr/>
        </p:nvSpPr>
        <p:spPr>
          <a:xfrm>
            <a:off x="4756101" y="1906730"/>
            <a:ext cx="2503805" cy="455381"/>
          </a:xfrm>
          <a:prstGeom prst="rect">
            <a:avLst/>
          </a:prstGeom>
        </p:spPr>
        <p:txBody>
          <a:bodyPr vert="horz" wrap="square" lIns="0" tIns="11430" rIns="0" bIns="0" rtlCol="0">
            <a:spAutoFit/>
          </a:bodyPr>
          <a:lstStyle/>
          <a:p>
            <a:pPr marL="12700" marR="5080">
              <a:lnSpc>
                <a:spcPct val="115000"/>
              </a:lnSpc>
              <a:spcBef>
                <a:spcPts val="90"/>
              </a:spcBef>
            </a:pPr>
            <a:r>
              <a:rPr sz="1300" spc="-50" dirty="0">
                <a:solidFill>
                  <a:srgbClr val="4A5462"/>
                </a:solidFill>
                <a:latin typeface="Montserrat" panose="00000500000000000000" pitchFamily="2" charset="0"/>
                <a:cs typeface="Roboto" panose="02000000000000000000"/>
              </a:rPr>
              <a:t>Specialized</a:t>
            </a:r>
            <a:r>
              <a:rPr sz="1300" dirty="0">
                <a:solidFill>
                  <a:srgbClr val="4A5462"/>
                </a:solidFill>
                <a:latin typeface="Montserrat" panose="00000500000000000000" pitchFamily="2" charset="0"/>
                <a:cs typeface="Roboto" panose="02000000000000000000"/>
              </a:rPr>
              <a:t> </a:t>
            </a:r>
            <a:r>
              <a:rPr sz="1300" spc="-65" dirty="0">
                <a:solidFill>
                  <a:srgbClr val="4A5462"/>
                </a:solidFill>
                <a:latin typeface="Montserrat" panose="00000500000000000000" pitchFamily="2" charset="0"/>
                <a:cs typeface="Roboto" panose="02000000000000000000"/>
              </a:rPr>
              <a:t>fixed</a:t>
            </a:r>
            <a:r>
              <a:rPr sz="1300" spc="5" dirty="0">
                <a:solidFill>
                  <a:srgbClr val="4A5462"/>
                </a:solidFill>
                <a:latin typeface="Montserrat" panose="00000500000000000000" pitchFamily="2" charset="0"/>
                <a:cs typeface="Roboto" panose="02000000000000000000"/>
              </a:rPr>
              <a:t> </a:t>
            </a:r>
            <a:r>
              <a:rPr sz="1300" spc="-65" dirty="0">
                <a:solidFill>
                  <a:srgbClr val="4A5462"/>
                </a:solidFill>
                <a:latin typeface="Montserrat" panose="00000500000000000000" pitchFamily="2" charset="0"/>
                <a:cs typeface="Roboto" panose="02000000000000000000"/>
              </a:rPr>
              <a:t>income</a:t>
            </a:r>
            <a:r>
              <a:rPr sz="1300" dirty="0">
                <a:solidFill>
                  <a:srgbClr val="4A5462"/>
                </a:solidFill>
                <a:latin typeface="Montserrat" panose="00000500000000000000" pitchFamily="2" charset="0"/>
                <a:cs typeface="Roboto" panose="02000000000000000000"/>
              </a:rPr>
              <a:t> </a:t>
            </a:r>
            <a:r>
              <a:rPr sz="1300" spc="-50" dirty="0">
                <a:solidFill>
                  <a:srgbClr val="4A5462"/>
                </a:solidFill>
                <a:latin typeface="Montserrat" panose="00000500000000000000" pitchFamily="2" charset="0"/>
                <a:cs typeface="Roboto" panose="02000000000000000000"/>
              </a:rPr>
              <a:t>trading</a:t>
            </a:r>
            <a:r>
              <a:rPr sz="1300" spc="5" dirty="0">
                <a:solidFill>
                  <a:srgbClr val="4A5462"/>
                </a:solidFill>
                <a:latin typeface="Montserrat" panose="00000500000000000000" pitchFamily="2" charset="0"/>
                <a:cs typeface="Roboto" panose="02000000000000000000"/>
              </a:rPr>
              <a:t> </a:t>
            </a:r>
            <a:r>
              <a:rPr sz="1300" spc="-50" dirty="0">
                <a:solidFill>
                  <a:srgbClr val="4A5462"/>
                </a:solidFill>
                <a:latin typeface="Montserrat" panose="00000500000000000000" pitchFamily="2" charset="0"/>
                <a:cs typeface="Roboto" panose="02000000000000000000"/>
              </a:rPr>
              <a:t>and </a:t>
            </a:r>
            <a:r>
              <a:rPr sz="1300" spc="-55" dirty="0">
                <a:solidFill>
                  <a:srgbClr val="4A5462"/>
                </a:solidFill>
                <a:latin typeface="Montserrat" panose="00000500000000000000" pitchFamily="2" charset="0"/>
                <a:cs typeface="Roboto" panose="02000000000000000000"/>
              </a:rPr>
              <a:t>research</a:t>
            </a:r>
            <a:r>
              <a:rPr sz="1300" spc="-15" dirty="0">
                <a:solidFill>
                  <a:srgbClr val="4A5462"/>
                </a:solidFill>
                <a:latin typeface="Montserrat" panose="00000500000000000000" pitchFamily="2" charset="0"/>
                <a:cs typeface="Roboto" panose="02000000000000000000"/>
              </a:rPr>
              <a:t> </a:t>
            </a:r>
            <a:r>
              <a:rPr sz="1300" spc="-10" dirty="0">
                <a:solidFill>
                  <a:srgbClr val="4A5462"/>
                </a:solidFill>
                <a:latin typeface="Montserrat" panose="00000500000000000000" pitchFamily="2" charset="0"/>
                <a:cs typeface="Roboto" panose="02000000000000000000"/>
              </a:rPr>
              <a:t>partners</a:t>
            </a:r>
            <a:endParaRPr sz="1300">
              <a:latin typeface="Montserrat" panose="00000500000000000000" pitchFamily="2" charset="0"/>
              <a:cs typeface="Roboto" panose="02000000000000000000"/>
            </a:endParaRPr>
          </a:p>
        </p:txBody>
      </p:sp>
      <p:pic>
        <p:nvPicPr>
          <p:cNvPr id="21" name="object 21"/>
          <p:cNvPicPr/>
          <p:nvPr/>
        </p:nvPicPr>
        <p:blipFill>
          <a:blip r:embed="rId2" cstate="print"/>
          <a:stretch>
            <a:fillRect/>
          </a:stretch>
        </p:blipFill>
        <p:spPr>
          <a:xfrm>
            <a:off x="4765676" y="2733247"/>
            <a:ext cx="152399" cy="152399"/>
          </a:xfrm>
          <a:prstGeom prst="rect">
            <a:avLst/>
          </a:prstGeom>
        </p:spPr>
      </p:pic>
      <p:sp>
        <p:nvSpPr>
          <p:cNvPr id="22" name="object 22"/>
          <p:cNvSpPr txBox="1"/>
          <p:nvPr/>
        </p:nvSpPr>
        <p:spPr>
          <a:xfrm>
            <a:off x="4984701" y="2674826"/>
            <a:ext cx="1654175" cy="186590"/>
          </a:xfrm>
          <a:prstGeom prst="rect">
            <a:avLst/>
          </a:prstGeom>
        </p:spPr>
        <p:txBody>
          <a:bodyPr vert="horz" wrap="square" lIns="0" tIns="17145" rIns="0" bIns="0" rtlCol="0">
            <a:spAutoFit/>
          </a:bodyPr>
          <a:lstStyle/>
          <a:p>
            <a:pPr marL="12700">
              <a:lnSpc>
                <a:spcPct val="100000"/>
              </a:lnSpc>
              <a:spcBef>
                <a:spcPts val="135"/>
              </a:spcBef>
            </a:pPr>
            <a:r>
              <a:rPr sz="1100" spc="-65" dirty="0">
                <a:solidFill>
                  <a:srgbClr val="374050"/>
                </a:solidFill>
                <a:latin typeface="Montserrat" panose="00000500000000000000" pitchFamily="2" charset="0"/>
                <a:cs typeface="Roboto" panose="02000000000000000000"/>
              </a:rPr>
              <a:t>Bond</a:t>
            </a:r>
            <a:r>
              <a:rPr sz="1100" spc="5" dirty="0">
                <a:solidFill>
                  <a:srgbClr val="374050"/>
                </a:solidFill>
                <a:latin typeface="Montserrat" panose="00000500000000000000" pitchFamily="2" charset="0"/>
                <a:cs typeface="Roboto" panose="02000000000000000000"/>
              </a:rPr>
              <a:t> </a:t>
            </a:r>
            <a:r>
              <a:rPr sz="1100" spc="-65" dirty="0">
                <a:solidFill>
                  <a:srgbClr val="374050"/>
                </a:solidFill>
                <a:latin typeface="Montserrat" panose="00000500000000000000" pitchFamily="2" charset="0"/>
                <a:cs typeface="Roboto" panose="02000000000000000000"/>
              </a:rPr>
              <a:t>market</a:t>
            </a:r>
            <a:r>
              <a:rPr sz="1100" spc="5"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specialists</a:t>
            </a:r>
            <a:endParaRPr sz="1100">
              <a:latin typeface="Montserrat" panose="00000500000000000000" pitchFamily="2" charset="0"/>
              <a:cs typeface="Roboto" panose="02000000000000000000"/>
            </a:endParaRPr>
          </a:p>
        </p:txBody>
      </p:sp>
      <p:pic>
        <p:nvPicPr>
          <p:cNvPr id="23" name="object 23"/>
          <p:cNvPicPr/>
          <p:nvPr/>
        </p:nvPicPr>
        <p:blipFill>
          <a:blip r:embed="rId2" cstate="print"/>
          <a:stretch>
            <a:fillRect/>
          </a:stretch>
        </p:blipFill>
        <p:spPr>
          <a:xfrm>
            <a:off x="4765676" y="3038047"/>
            <a:ext cx="152399" cy="152399"/>
          </a:xfrm>
          <a:prstGeom prst="rect">
            <a:avLst/>
          </a:prstGeom>
        </p:spPr>
      </p:pic>
      <p:sp>
        <p:nvSpPr>
          <p:cNvPr id="24" name="object 24"/>
          <p:cNvSpPr txBox="1"/>
          <p:nvPr/>
        </p:nvSpPr>
        <p:spPr>
          <a:xfrm>
            <a:off x="4984701" y="2979626"/>
            <a:ext cx="1716405" cy="186590"/>
          </a:xfrm>
          <a:prstGeom prst="rect">
            <a:avLst/>
          </a:prstGeom>
        </p:spPr>
        <p:txBody>
          <a:bodyPr vert="horz" wrap="square" lIns="0" tIns="17145" rIns="0" bIns="0" rtlCol="0">
            <a:spAutoFit/>
          </a:bodyPr>
          <a:lstStyle/>
          <a:p>
            <a:pPr marL="12700">
              <a:lnSpc>
                <a:spcPct val="100000"/>
              </a:lnSpc>
              <a:spcBef>
                <a:spcPts val="135"/>
              </a:spcBef>
            </a:pPr>
            <a:r>
              <a:rPr sz="1100" spc="-45" dirty="0">
                <a:solidFill>
                  <a:srgbClr val="374050"/>
                </a:solidFill>
                <a:latin typeface="Montserrat" panose="00000500000000000000" pitchFamily="2" charset="0"/>
                <a:cs typeface="Roboto" panose="02000000000000000000"/>
              </a:rPr>
              <a:t>Credit</a:t>
            </a:r>
            <a:r>
              <a:rPr sz="1100" spc="-25" dirty="0">
                <a:solidFill>
                  <a:srgbClr val="374050"/>
                </a:solidFill>
                <a:latin typeface="Montserrat" panose="00000500000000000000" pitchFamily="2" charset="0"/>
                <a:cs typeface="Roboto" panose="02000000000000000000"/>
              </a:rPr>
              <a:t> </a:t>
            </a:r>
            <a:r>
              <a:rPr sz="1100" spc="-55" dirty="0">
                <a:solidFill>
                  <a:srgbClr val="374050"/>
                </a:solidFill>
                <a:latin typeface="Montserrat" panose="00000500000000000000" pitchFamily="2" charset="0"/>
                <a:cs typeface="Roboto" panose="02000000000000000000"/>
              </a:rPr>
              <a:t>research</a:t>
            </a:r>
            <a:r>
              <a:rPr sz="1100" spc="-20"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expertise</a:t>
            </a:r>
            <a:endParaRPr sz="1100">
              <a:latin typeface="Montserrat" panose="00000500000000000000" pitchFamily="2" charset="0"/>
              <a:cs typeface="Roboto" panose="02000000000000000000"/>
            </a:endParaRPr>
          </a:p>
        </p:txBody>
      </p:sp>
      <p:pic>
        <p:nvPicPr>
          <p:cNvPr id="25" name="object 25"/>
          <p:cNvPicPr/>
          <p:nvPr/>
        </p:nvPicPr>
        <p:blipFill>
          <a:blip r:embed="rId2" cstate="print"/>
          <a:stretch>
            <a:fillRect/>
          </a:stretch>
        </p:blipFill>
        <p:spPr>
          <a:xfrm>
            <a:off x="4765676" y="3342847"/>
            <a:ext cx="152399" cy="152399"/>
          </a:xfrm>
          <a:prstGeom prst="rect">
            <a:avLst/>
          </a:prstGeom>
        </p:spPr>
      </p:pic>
      <p:sp>
        <p:nvSpPr>
          <p:cNvPr id="26" name="object 26"/>
          <p:cNvSpPr txBox="1"/>
          <p:nvPr/>
        </p:nvSpPr>
        <p:spPr>
          <a:xfrm>
            <a:off x="4984701" y="3284426"/>
            <a:ext cx="1889125" cy="186590"/>
          </a:xfrm>
          <a:prstGeom prst="rect">
            <a:avLst/>
          </a:prstGeom>
        </p:spPr>
        <p:txBody>
          <a:bodyPr vert="horz" wrap="square" lIns="0" tIns="17145" rIns="0" bIns="0" rtlCol="0">
            <a:spAutoFit/>
          </a:bodyPr>
          <a:lstStyle/>
          <a:p>
            <a:pPr marL="12700">
              <a:lnSpc>
                <a:spcPct val="100000"/>
              </a:lnSpc>
              <a:spcBef>
                <a:spcPts val="135"/>
              </a:spcBef>
            </a:pPr>
            <a:r>
              <a:rPr sz="1100" spc="-50" dirty="0">
                <a:solidFill>
                  <a:srgbClr val="374050"/>
                </a:solidFill>
                <a:latin typeface="Montserrat" panose="00000500000000000000" pitchFamily="2" charset="0"/>
                <a:cs typeface="Roboto" panose="02000000000000000000"/>
              </a:rPr>
              <a:t>Structured</a:t>
            </a:r>
            <a:r>
              <a:rPr sz="1100" spc="-15" dirty="0">
                <a:solidFill>
                  <a:srgbClr val="374050"/>
                </a:solidFill>
                <a:latin typeface="Montserrat" panose="00000500000000000000" pitchFamily="2" charset="0"/>
                <a:cs typeface="Roboto" panose="02000000000000000000"/>
              </a:rPr>
              <a:t> </a:t>
            </a:r>
            <a:r>
              <a:rPr sz="1100" spc="-55" dirty="0">
                <a:solidFill>
                  <a:srgbClr val="374050"/>
                </a:solidFill>
                <a:latin typeface="Montserrat" panose="00000500000000000000" pitchFamily="2" charset="0"/>
                <a:cs typeface="Roboto" panose="02000000000000000000"/>
              </a:rPr>
              <a:t>products</a:t>
            </a:r>
            <a:r>
              <a:rPr sz="1100" spc="-10"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access</a:t>
            </a:r>
            <a:endParaRPr sz="1100">
              <a:latin typeface="Montserrat" panose="00000500000000000000" pitchFamily="2" charset="0"/>
              <a:cs typeface="Roboto" panose="02000000000000000000"/>
            </a:endParaRPr>
          </a:p>
        </p:txBody>
      </p:sp>
      <p:sp>
        <p:nvSpPr>
          <p:cNvPr id="27" name="object 27"/>
          <p:cNvSpPr/>
          <p:nvPr/>
        </p:nvSpPr>
        <p:spPr>
          <a:xfrm>
            <a:off x="8185150" y="1133046"/>
            <a:ext cx="28575" cy="2590800"/>
          </a:xfrm>
          <a:custGeom>
            <a:avLst/>
            <a:gdLst/>
            <a:ahLst/>
            <a:cxnLst/>
            <a:rect l="l" t="t" r="r" b="b"/>
            <a:pathLst>
              <a:path w="28575" h="2590800">
                <a:moveTo>
                  <a:pt x="28574" y="2590799"/>
                </a:moveTo>
                <a:lnTo>
                  <a:pt x="0" y="2590799"/>
                </a:lnTo>
                <a:lnTo>
                  <a:pt x="0" y="0"/>
                </a:lnTo>
                <a:lnTo>
                  <a:pt x="28574" y="0"/>
                </a:lnTo>
                <a:lnTo>
                  <a:pt x="28574" y="259079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28" name="object 28"/>
          <p:cNvGrpSpPr/>
          <p:nvPr/>
        </p:nvGrpSpPr>
        <p:grpSpPr>
          <a:xfrm>
            <a:off x="8404224" y="1390221"/>
            <a:ext cx="457200" cy="476250"/>
            <a:chOff x="8248648" y="2238374"/>
            <a:chExt cx="457200" cy="476250"/>
          </a:xfrm>
        </p:grpSpPr>
        <p:sp>
          <p:nvSpPr>
            <p:cNvPr id="29" name="object 29"/>
            <p:cNvSpPr/>
            <p:nvPr/>
          </p:nvSpPr>
          <p:spPr>
            <a:xfrm>
              <a:off x="8248648" y="2238374"/>
              <a:ext cx="457200" cy="476250"/>
            </a:xfrm>
            <a:custGeom>
              <a:avLst/>
              <a:gdLst/>
              <a:ahLst/>
              <a:cxnLst/>
              <a:rect l="l" t="t" r="r" b="b"/>
              <a:pathLst>
                <a:path w="457200" h="476250">
                  <a:moveTo>
                    <a:pt x="424153" y="476249"/>
                  </a:moveTo>
                  <a:lnTo>
                    <a:pt x="33047" y="476249"/>
                  </a:lnTo>
                  <a:lnTo>
                    <a:pt x="28186" y="475282"/>
                  </a:lnTo>
                  <a:lnTo>
                    <a:pt x="966" y="448062"/>
                  </a:lnTo>
                  <a:lnTo>
                    <a:pt x="0" y="443202"/>
                  </a:lnTo>
                  <a:lnTo>
                    <a:pt x="0" y="438149"/>
                  </a:lnTo>
                  <a:lnTo>
                    <a:pt x="0" y="33047"/>
                  </a:lnTo>
                  <a:lnTo>
                    <a:pt x="28187" y="966"/>
                  </a:lnTo>
                  <a:lnTo>
                    <a:pt x="33047" y="0"/>
                  </a:lnTo>
                  <a:lnTo>
                    <a:pt x="424153" y="0"/>
                  </a:lnTo>
                  <a:lnTo>
                    <a:pt x="456233" y="28187"/>
                  </a:lnTo>
                  <a:lnTo>
                    <a:pt x="457199" y="33047"/>
                  </a:lnTo>
                  <a:lnTo>
                    <a:pt x="457199" y="443202"/>
                  </a:lnTo>
                  <a:lnTo>
                    <a:pt x="429012" y="475282"/>
                  </a:lnTo>
                  <a:lnTo>
                    <a:pt x="424153"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30" name="object 30"/>
            <p:cNvSpPr/>
            <p:nvPr/>
          </p:nvSpPr>
          <p:spPr>
            <a:xfrm>
              <a:off x="8353424" y="2333624"/>
              <a:ext cx="250190" cy="285750"/>
            </a:xfrm>
            <a:custGeom>
              <a:avLst/>
              <a:gdLst/>
              <a:ahLst/>
              <a:cxnLst/>
              <a:rect l="l" t="t" r="r" b="b"/>
              <a:pathLst>
                <a:path w="250190" h="285750">
                  <a:moveTo>
                    <a:pt x="125015" y="116085"/>
                  </a:moveTo>
                  <a:lnTo>
                    <a:pt x="76356" y="112578"/>
                  </a:lnTo>
                  <a:lnTo>
                    <a:pt x="36618" y="103012"/>
                  </a:lnTo>
                  <a:lnTo>
                    <a:pt x="9825" y="88820"/>
                  </a:lnTo>
                  <a:lnTo>
                    <a:pt x="0" y="71437"/>
                  </a:lnTo>
                  <a:lnTo>
                    <a:pt x="0" y="44648"/>
                  </a:lnTo>
                  <a:lnTo>
                    <a:pt x="9825" y="27265"/>
                  </a:lnTo>
                  <a:lnTo>
                    <a:pt x="36618" y="13073"/>
                  </a:lnTo>
                  <a:lnTo>
                    <a:pt x="76356" y="3507"/>
                  </a:lnTo>
                  <a:lnTo>
                    <a:pt x="125015" y="0"/>
                  </a:lnTo>
                  <a:lnTo>
                    <a:pt x="173674" y="3507"/>
                  </a:lnTo>
                  <a:lnTo>
                    <a:pt x="213412" y="13073"/>
                  </a:lnTo>
                  <a:lnTo>
                    <a:pt x="240205" y="27265"/>
                  </a:lnTo>
                  <a:lnTo>
                    <a:pt x="250031" y="44648"/>
                  </a:lnTo>
                  <a:lnTo>
                    <a:pt x="250031" y="71437"/>
                  </a:lnTo>
                  <a:lnTo>
                    <a:pt x="240205" y="88820"/>
                  </a:lnTo>
                  <a:lnTo>
                    <a:pt x="213412" y="103012"/>
                  </a:lnTo>
                  <a:lnTo>
                    <a:pt x="173674" y="112578"/>
                  </a:lnTo>
                  <a:lnTo>
                    <a:pt x="125015" y="116085"/>
                  </a:lnTo>
                  <a:close/>
                </a:path>
                <a:path w="250190" h="285750">
                  <a:moveTo>
                    <a:pt x="125015" y="205382"/>
                  </a:moveTo>
                  <a:lnTo>
                    <a:pt x="76356" y="201875"/>
                  </a:lnTo>
                  <a:lnTo>
                    <a:pt x="36618" y="192309"/>
                  </a:lnTo>
                  <a:lnTo>
                    <a:pt x="9825" y="178117"/>
                  </a:lnTo>
                  <a:lnTo>
                    <a:pt x="0" y="160734"/>
                  </a:lnTo>
                  <a:lnTo>
                    <a:pt x="0" y="103863"/>
                  </a:lnTo>
                  <a:lnTo>
                    <a:pt x="6621" y="108531"/>
                  </a:lnTo>
                  <a:lnTo>
                    <a:pt x="14020" y="112744"/>
                  </a:lnTo>
                  <a:lnTo>
                    <a:pt x="50848" y="125798"/>
                  </a:lnTo>
                  <a:lnTo>
                    <a:pt x="98598" y="132994"/>
                  </a:lnTo>
                  <a:lnTo>
                    <a:pt x="125015" y="133945"/>
                  </a:lnTo>
                  <a:lnTo>
                    <a:pt x="250031" y="133945"/>
                  </a:lnTo>
                  <a:lnTo>
                    <a:pt x="250031" y="160734"/>
                  </a:lnTo>
                  <a:lnTo>
                    <a:pt x="240205" y="178117"/>
                  </a:lnTo>
                  <a:lnTo>
                    <a:pt x="213412" y="192309"/>
                  </a:lnTo>
                  <a:lnTo>
                    <a:pt x="173674" y="201875"/>
                  </a:lnTo>
                  <a:lnTo>
                    <a:pt x="125015" y="205382"/>
                  </a:lnTo>
                  <a:close/>
                </a:path>
                <a:path w="250190" h="285750">
                  <a:moveTo>
                    <a:pt x="250031" y="133945"/>
                  </a:moveTo>
                  <a:lnTo>
                    <a:pt x="125015" y="133945"/>
                  </a:lnTo>
                  <a:lnTo>
                    <a:pt x="151433" y="132994"/>
                  </a:lnTo>
                  <a:lnTo>
                    <a:pt x="176333" y="130233"/>
                  </a:lnTo>
                  <a:lnTo>
                    <a:pt x="219447" y="119825"/>
                  </a:lnTo>
                  <a:lnTo>
                    <a:pt x="250031" y="103863"/>
                  </a:lnTo>
                  <a:lnTo>
                    <a:pt x="250031" y="133945"/>
                  </a:lnTo>
                  <a:close/>
                </a:path>
                <a:path w="250190" h="285750">
                  <a:moveTo>
                    <a:pt x="125015" y="285750"/>
                  </a:moveTo>
                  <a:lnTo>
                    <a:pt x="76356" y="282242"/>
                  </a:lnTo>
                  <a:lnTo>
                    <a:pt x="36618" y="272676"/>
                  </a:lnTo>
                  <a:lnTo>
                    <a:pt x="9825" y="258484"/>
                  </a:lnTo>
                  <a:lnTo>
                    <a:pt x="0" y="241101"/>
                  </a:lnTo>
                  <a:lnTo>
                    <a:pt x="0" y="193160"/>
                  </a:lnTo>
                  <a:lnTo>
                    <a:pt x="6621" y="197828"/>
                  </a:lnTo>
                  <a:lnTo>
                    <a:pt x="14020" y="202041"/>
                  </a:lnTo>
                  <a:lnTo>
                    <a:pt x="50848" y="215095"/>
                  </a:lnTo>
                  <a:lnTo>
                    <a:pt x="98598" y="222291"/>
                  </a:lnTo>
                  <a:lnTo>
                    <a:pt x="125015" y="223242"/>
                  </a:lnTo>
                  <a:lnTo>
                    <a:pt x="250031" y="223242"/>
                  </a:lnTo>
                  <a:lnTo>
                    <a:pt x="250031" y="241101"/>
                  </a:lnTo>
                  <a:lnTo>
                    <a:pt x="240205" y="258484"/>
                  </a:lnTo>
                  <a:lnTo>
                    <a:pt x="213412" y="272676"/>
                  </a:lnTo>
                  <a:lnTo>
                    <a:pt x="173674" y="282242"/>
                  </a:lnTo>
                  <a:lnTo>
                    <a:pt x="125015" y="285750"/>
                  </a:lnTo>
                  <a:close/>
                </a:path>
                <a:path w="250190" h="285750">
                  <a:moveTo>
                    <a:pt x="250031" y="223242"/>
                  </a:moveTo>
                  <a:lnTo>
                    <a:pt x="125015" y="223242"/>
                  </a:lnTo>
                  <a:lnTo>
                    <a:pt x="151433" y="222291"/>
                  </a:lnTo>
                  <a:lnTo>
                    <a:pt x="176333" y="219530"/>
                  </a:lnTo>
                  <a:lnTo>
                    <a:pt x="219447" y="209122"/>
                  </a:lnTo>
                  <a:lnTo>
                    <a:pt x="250031" y="193160"/>
                  </a:lnTo>
                  <a:lnTo>
                    <a:pt x="250031" y="223242"/>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31" name="object 31"/>
          <p:cNvSpPr txBox="1"/>
          <p:nvPr/>
        </p:nvSpPr>
        <p:spPr>
          <a:xfrm>
            <a:off x="8995211" y="1492634"/>
            <a:ext cx="2602229" cy="243656"/>
          </a:xfrm>
          <a:prstGeom prst="rect">
            <a:avLst/>
          </a:prstGeom>
        </p:spPr>
        <p:txBody>
          <a:bodyPr vert="horz" wrap="square" lIns="0" tIns="12700" rIns="0" bIns="0" rtlCol="0">
            <a:spAutoFit/>
          </a:bodyPr>
          <a:lstStyle/>
          <a:p>
            <a:pPr marL="12700" marR="5080">
              <a:lnSpc>
                <a:spcPct val="100000"/>
              </a:lnSpc>
              <a:spcBef>
                <a:spcPts val="100"/>
              </a:spcBef>
            </a:pPr>
            <a:r>
              <a:rPr sz="1500" b="0" spc="-95" dirty="0">
                <a:solidFill>
                  <a:srgbClr val="6A5644"/>
                </a:solidFill>
                <a:latin typeface="Montserrat" panose="00000500000000000000" pitchFamily="2" charset="0"/>
                <a:cs typeface="Roboto Medium"/>
              </a:rPr>
              <a:t>Financial</a:t>
            </a:r>
            <a:r>
              <a:rPr sz="1500" b="0" spc="-50" dirty="0">
                <a:solidFill>
                  <a:srgbClr val="6A5644"/>
                </a:solidFill>
                <a:latin typeface="Montserrat" panose="00000500000000000000" pitchFamily="2" charset="0"/>
                <a:cs typeface="Roboto Medium"/>
              </a:rPr>
              <a:t> </a:t>
            </a:r>
            <a:r>
              <a:rPr sz="1500" b="0" spc="-125" dirty="0">
                <a:solidFill>
                  <a:srgbClr val="6A5644"/>
                </a:solidFill>
                <a:latin typeface="Montserrat" panose="00000500000000000000" pitchFamily="2" charset="0"/>
                <a:cs typeface="Roboto Medium"/>
              </a:rPr>
              <a:t>Data </a:t>
            </a:r>
            <a:r>
              <a:rPr sz="1500" b="0" spc="-10" dirty="0">
                <a:solidFill>
                  <a:srgbClr val="6A5644"/>
                </a:solidFill>
                <a:latin typeface="Montserrat" panose="00000500000000000000" pitchFamily="2" charset="0"/>
                <a:cs typeface="Roboto Medium"/>
              </a:rPr>
              <a:t>Providers</a:t>
            </a:r>
            <a:endParaRPr sz="1500" dirty="0">
              <a:latin typeface="Montserrat" panose="00000500000000000000" pitchFamily="2" charset="0"/>
              <a:cs typeface="Roboto Medium"/>
            </a:endParaRPr>
          </a:p>
        </p:txBody>
      </p:sp>
      <p:sp>
        <p:nvSpPr>
          <p:cNvPr id="32" name="object 32"/>
          <p:cNvSpPr txBox="1"/>
          <p:nvPr/>
        </p:nvSpPr>
        <p:spPr>
          <a:xfrm>
            <a:off x="8388251" y="2040080"/>
            <a:ext cx="2602230" cy="455381"/>
          </a:xfrm>
          <a:prstGeom prst="rect">
            <a:avLst/>
          </a:prstGeom>
        </p:spPr>
        <p:txBody>
          <a:bodyPr vert="horz" wrap="square" lIns="0" tIns="11430" rIns="0" bIns="0" rtlCol="0">
            <a:spAutoFit/>
          </a:bodyPr>
          <a:lstStyle/>
          <a:p>
            <a:pPr marL="12700" marR="5080">
              <a:lnSpc>
                <a:spcPct val="115000"/>
              </a:lnSpc>
              <a:spcBef>
                <a:spcPts val="90"/>
              </a:spcBef>
            </a:pPr>
            <a:r>
              <a:rPr sz="1300" spc="-65" dirty="0">
                <a:solidFill>
                  <a:srgbClr val="4A5462"/>
                </a:solidFill>
                <a:latin typeface="Montserrat" panose="00000500000000000000" pitchFamily="2" charset="0"/>
                <a:cs typeface="Roboto" panose="02000000000000000000"/>
              </a:rPr>
              <a:t>Market</a:t>
            </a:r>
            <a:r>
              <a:rPr sz="1300" spc="-10" dirty="0">
                <a:solidFill>
                  <a:srgbClr val="4A5462"/>
                </a:solidFill>
                <a:latin typeface="Montserrat" panose="00000500000000000000" pitchFamily="2" charset="0"/>
                <a:cs typeface="Roboto" panose="02000000000000000000"/>
              </a:rPr>
              <a:t> </a:t>
            </a:r>
            <a:r>
              <a:rPr sz="1300" spc="-55" dirty="0">
                <a:solidFill>
                  <a:srgbClr val="4A5462"/>
                </a:solidFill>
                <a:latin typeface="Montserrat" panose="00000500000000000000" pitchFamily="2" charset="0"/>
                <a:cs typeface="Roboto" panose="02000000000000000000"/>
              </a:rPr>
              <a:t>data</a:t>
            </a:r>
            <a:r>
              <a:rPr sz="1300" spc="-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and</a:t>
            </a:r>
            <a:r>
              <a:rPr sz="1300" spc="-5"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analytics</a:t>
            </a:r>
            <a:r>
              <a:rPr sz="1300" spc="-5" dirty="0">
                <a:solidFill>
                  <a:srgbClr val="4A5462"/>
                </a:solidFill>
                <a:latin typeface="Montserrat" panose="00000500000000000000" pitchFamily="2" charset="0"/>
                <a:cs typeface="Roboto" panose="02000000000000000000"/>
              </a:rPr>
              <a:t> </a:t>
            </a:r>
            <a:r>
              <a:rPr sz="1300" spc="-50" dirty="0">
                <a:solidFill>
                  <a:srgbClr val="4A5462"/>
                </a:solidFill>
                <a:latin typeface="Montserrat" panose="00000500000000000000" pitchFamily="2" charset="0"/>
                <a:cs typeface="Roboto" panose="02000000000000000000"/>
              </a:rPr>
              <a:t>services</a:t>
            </a:r>
            <a:r>
              <a:rPr sz="1300" spc="-10"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for </a:t>
            </a:r>
            <a:r>
              <a:rPr sz="1300" spc="-55" dirty="0">
                <a:solidFill>
                  <a:srgbClr val="4A5462"/>
                </a:solidFill>
                <a:latin typeface="Montserrat" panose="00000500000000000000" pitchFamily="2" charset="0"/>
                <a:cs typeface="Roboto" panose="02000000000000000000"/>
              </a:rPr>
              <a:t>investment</a:t>
            </a:r>
            <a:r>
              <a:rPr sz="1300" dirty="0">
                <a:solidFill>
                  <a:srgbClr val="4A5462"/>
                </a:solidFill>
                <a:latin typeface="Montserrat" panose="00000500000000000000" pitchFamily="2" charset="0"/>
                <a:cs typeface="Roboto" panose="02000000000000000000"/>
              </a:rPr>
              <a:t> </a:t>
            </a:r>
            <a:r>
              <a:rPr sz="1300" spc="-10" dirty="0">
                <a:solidFill>
                  <a:srgbClr val="4A5462"/>
                </a:solidFill>
                <a:latin typeface="Montserrat" panose="00000500000000000000" pitchFamily="2" charset="0"/>
                <a:cs typeface="Roboto" panose="02000000000000000000"/>
              </a:rPr>
              <a:t>research</a:t>
            </a:r>
            <a:endParaRPr sz="1300">
              <a:latin typeface="Montserrat" panose="00000500000000000000" pitchFamily="2" charset="0"/>
              <a:cs typeface="Roboto" panose="02000000000000000000"/>
            </a:endParaRPr>
          </a:p>
        </p:txBody>
      </p:sp>
      <p:pic>
        <p:nvPicPr>
          <p:cNvPr id="33" name="object 33"/>
          <p:cNvPicPr/>
          <p:nvPr/>
        </p:nvPicPr>
        <p:blipFill>
          <a:blip r:embed="rId2" cstate="print"/>
          <a:stretch>
            <a:fillRect/>
          </a:stretch>
        </p:blipFill>
        <p:spPr>
          <a:xfrm>
            <a:off x="8404226" y="2733247"/>
            <a:ext cx="152399" cy="152399"/>
          </a:xfrm>
          <a:prstGeom prst="rect">
            <a:avLst/>
          </a:prstGeom>
        </p:spPr>
      </p:pic>
      <p:sp>
        <p:nvSpPr>
          <p:cNvPr id="34" name="object 34"/>
          <p:cNvSpPr txBox="1"/>
          <p:nvPr/>
        </p:nvSpPr>
        <p:spPr>
          <a:xfrm>
            <a:off x="8616851" y="2674826"/>
            <a:ext cx="1515745" cy="186590"/>
          </a:xfrm>
          <a:prstGeom prst="rect">
            <a:avLst/>
          </a:prstGeom>
        </p:spPr>
        <p:txBody>
          <a:bodyPr vert="horz" wrap="square" lIns="0" tIns="17145" rIns="0" bIns="0" rtlCol="0">
            <a:spAutoFit/>
          </a:bodyPr>
          <a:lstStyle/>
          <a:p>
            <a:pPr marL="12700">
              <a:lnSpc>
                <a:spcPct val="100000"/>
              </a:lnSpc>
              <a:spcBef>
                <a:spcPts val="135"/>
              </a:spcBef>
            </a:pPr>
            <a:r>
              <a:rPr sz="1100" spc="-50" dirty="0">
                <a:solidFill>
                  <a:srgbClr val="374050"/>
                </a:solidFill>
                <a:latin typeface="Montserrat" panose="00000500000000000000" pitchFamily="2" charset="0"/>
                <a:cs typeface="Roboto" panose="02000000000000000000"/>
              </a:rPr>
              <a:t>Real-</a:t>
            </a:r>
            <a:r>
              <a:rPr sz="1100" spc="-55" dirty="0">
                <a:solidFill>
                  <a:srgbClr val="374050"/>
                </a:solidFill>
                <a:latin typeface="Montserrat" panose="00000500000000000000" pitchFamily="2" charset="0"/>
                <a:cs typeface="Roboto" panose="02000000000000000000"/>
              </a:rPr>
              <a:t>time</a:t>
            </a:r>
            <a:r>
              <a:rPr sz="1100" spc="25" dirty="0">
                <a:solidFill>
                  <a:srgbClr val="374050"/>
                </a:solidFill>
                <a:latin typeface="Montserrat" panose="00000500000000000000" pitchFamily="2" charset="0"/>
                <a:cs typeface="Roboto" panose="02000000000000000000"/>
              </a:rPr>
              <a:t> </a:t>
            </a:r>
            <a:r>
              <a:rPr sz="1100" spc="-65" dirty="0">
                <a:solidFill>
                  <a:srgbClr val="374050"/>
                </a:solidFill>
                <a:latin typeface="Montserrat" panose="00000500000000000000" pitchFamily="2" charset="0"/>
                <a:cs typeface="Roboto" panose="02000000000000000000"/>
              </a:rPr>
              <a:t>market</a:t>
            </a:r>
            <a:r>
              <a:rPr sz="1100" spc="25"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data</a:t>
            </a:r>
            <a:endParaRPr sz="1100">
              <a:latin typeface="Montserrat" panose="00000500000000000000" pitchFamily="2" charset="0"/>
              <a:cs typeface="Roboto" panose="02000000000000000000"/>
            </a:endParaRPr>
          </a:p>
        </p:txBody>
      </p:sp>
      <p:pic>
        <p:nvPicPr>
          <p:cNvPr id="35" name="object 35"/>
          <p:cNvPicPr/>
          <p:nvPr/>
        </p:nvPicPr>
        <p:blipFill>
          <a:blip r:embed="rId2" cstate="print"/>
          <a:stretch>
            <a:fillRect/>
          </a:stretch>
        </p:blipFill>
        <p:spPr>
          <a:xfrm>
            <a:off x="8404226" y="3038047"/>
            <a:ext cx="152399" cy="152399"/>
          </a:xfrm>
          <a:prstGeom prst="rect">
            <a:avLst/>
          </a:prstGeom>
        </p:spPr>
      </p:pic>
      <p:sp>
        <p:nvSpPr>
          <p:cNvPr id="36" name="object 36"/>
          <p:cNvSpPr txBox="1"/>
          <p:nvPr/>
        </p:nvSpPr>
        <p:spPr>
          <a:xfrm>
            <a:off x="8616851" y="2979626"/>
            <a:ext cx="1343660" cy="186590"/>
          </a:xfrm>
          <a:prstGeom prst="rect">
            <a:avLst/>
          </a:prstGeom>
        </p:spPr>
        <p:txBody>
          <a:bodyPr vert="horz" wrap="square" lIns="0" tIns="17145" rIns="0" bIns="0" rtlCol="0">
            <a:spAutoFit/>
          </a:bodyPr>
          <a:lstStyle/>
          <a:p>
            <a:pPr marL="12700">
              <a:lnSpc>
                <a:spcPct val="100000"/>
              </a:lnSpc>
              <a:spcBef>
                <a:spcPts val="135"/>
              </a:spcBef>
            </a:pPr>
            <a:r>
              <a:rPr sz="1100" spc="-50" dirty="0">
                <a:solidFill>
                  <a:srgbClr val="374050"/>
                </a:solidFill>
                <a:latin typeface="Montserrat" panose="00000500000000000000" pitchFamily="2" charset="0"/>
                <a:cs typeface="Roboto" panose="02000000000000000000"/>
              </a:rPr>
              <a:t>Analytics</a:t>
            </a:r>
            <a:r>
              <a:rPr sz="1100"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platforms</a:t>
            </a:r>
            <a:endParaRPr sz="1100">
              <a:latin typeface="Montserrat" panose="00000500000000000000" pitchFamily="2" charset="0"/>
              <a:cs typeface="Roboto" panose="02000000000000000000"/>
            </a:endParaRPr>
          </a:p>
        </p:txBody>
      </p:sp>
      <p:pic>
        <p:nvPicPr>
          <p:cNvPr id="37" name="object 37"/>
          <p:cNvPicPr/>
          <p:nvPr/>
        </p:nvPicPr>
        <p:blipFill>
          <a:blip r:embed="rId2" cstate="print"/>
          <a:stretch>
            <a:fillRect/>
          </a:stretch>
        </p:blipFill>
        <p:spPr>
          <a:xfrm>
            <a:off x="8404226" y="3342847"/>
            <a:ext cx="152399" cy="152399"/>
          </a:xfrm>
          <a:prstGeom prst="rect">
            <a:avLst/>
          </a:prstGeom>
        </p:spPr>
      </p:pic>
      <p:sp>
        <p:nvSpPr>
          <p:cNvPr id="38" name="object 38"/>
          <p:cNvSpPr txBox="1"/>
          <p:nvPr/>
        </p:nvSpPr>
        <p:spPr>
          <a:xfrm>
            <a:off x="8616851" y="3284426"/>
            <a:ext cx="1468755" cy="186590"/>
          </a:xfrm>
          <a:prstGeom prst="rect">
            <a:avLst/>
          </a:prstGeom>
        </p:spPr>
        <p:txBody>
          <a:bodyPr vert="horz" wrap="square" lIns="0" tIns="17145" rIns="0" bIns="0" rtlCol="0">
            <a:spAutoFit/>
          </a:bodyPr>
          <a:lstStyle/>
          <a:p>
            <a:pPr marL="12700">
              <a:lnSpc>
                <a:spcPct val="100000"/>
              </a:lnSpc>
              <a:spcBef>
                <a:spcPts val="135"/>
              </a:spcBef>
            </a:pPr>
            <a:r>
              <a:rPr sz="1100" spc="-65" dirty="0">
                <a:solidFill>
                  <a:srgbClr val="374050"/>
                </a:solidFill>
                <a:latin typeface="Montserrat" panose="00000500000000000000" pitchFamily="2" charset="0"/>
                <a:cs typeface="Roboto" panose="02000000000000000000"/>
              </a:rPr>
              <a:t>Research</a:t>
            </a:r>
            <a:r>
              <a:rPr sz="1100" spc="45"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intelligence</a:t>
            </a:r>
            <a:endParaRPr sz="1100">
              <a:latin typeface="Montserrat" panose="00000500000000000000" pitchFamily="2" charset="0"/>
              <a:cs typeface="Roboto" panose="02000000000000000000"/>
            </a:endParaRPr>
          </a:p>
        </p:txBody>
      </p:sp>
      <p:sp>
        <p:nvSpPr>
          <p:cNvPr id="39" name="object 39"/>
          <p:cNvSpPr/>
          <p:nvPr/>
        </p:nvSpPr>
        <p:spPr>
          <a:xfrm>
            <a:off x="917575" y="3952446"/>
            <a:ext cx="28575" cy="2457450"/>
          </a:xfrm>
          <a:custGeom>
            <a:avLst/>
            <a:gdLst/>
            <a:ahLst/>
            <a:cxnLst/>
            <a:rect l="l" t="t" r="r" b="b"/>
            <a:pathLst>
              <a:path w="28575" h="2457450">
                <a:moveTo>
                  <a:pt x="28574" y="2457449"/>
                </a:moveTo>
                <a:lnTo>
                  <a:pt x="0" y="2457449"/>
                </a:lnTo>
                <a:lnTo>
                  <a:pt x="0" y="0"/>
                </a:lnTo>
                <a:lnTo>
                  <a:pt x="28574" y="0"/>
                </a:lnTo>
                <a:lnTo>
                  <a:pt x="28574" y="245744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40" name="object 40"/>
          <p:cNvGrpSpPr/>
          <p:nvPr/>
        </p:nvGrpSpPr>
        <p:grpSpPr>
          <a:xfrm>
            <a:off x="1136650" y="4142946"/>
            <a:ext cx="476250" cy="476250"/>
            <a:chOff x="981074" y="4991099"/>
            <a:chExt cx="476250" cy="476250"/>
          </a:xfrm>
        </p:grpSpPr>
        <p:sp>
          <p:nvSpPr>
            <p:cNvPr id="41" name="object 41"/>
            <p:cNvSpPr/>
            <p:nvPr/>
          </p:nvSpPr>
          <p:spPr>
            <a:xfrm>
              <a:off x="981074" y="4991099"/>
              <a:ext cx="476250" cy="476250"/>
            </a:xfrm>
            <a:custGeom>
              <a:avLst/>
              <a:gdLst/>
              <a:ahLst/>
              <a:cxnLst/>
              <a:rect l="l" t="t" r="r" b="b"/>
              <a:pathLst>
                <a:path w="476250" h="476250">
                  <a:moveTo>
                    <a:pt x="443202" y="476249"/>
                  </a:moveTo>
                  <a:lnTo>
                    <a:pt x="33047" y="476249"/>
                  </a:lnTo>
                  <a:lnTo>
                    <a:pt x="28187" y="475282"/>
                  </a:lnTo>
                  <a:lnTo>
                    <a:pt x="966" y="448061"/>
                  </a:lnTo>
                  <a:lnTo>
                    <a:pt x="0" y="443202"/>
                  </a:lnTo>
                  <a:lnTo>
                    <a:pt x="0" y="438149"/>
                  </a:lnTo>
                  <a:lnTo>
                    <a:pt x="0" y="33047"/>
                  </a:lnTo>
                  <a:lnTo>
                    <a:pt x="28187" y="966"/>
                  </a:lnTo>
                  <a:lnTo>
                    <a:pt x="33047" y="0"/>
                  </a:lnTo>
                  <a:lnTo>
                    <a:pt x="443202" y="0"/>
                  </a:lnTo>
                  <a:lnTo>
                    <a:pt x="475283" y="28186"/>
                  </a:lnTo>
                  <a:lnTo>
                    <a:pt x="476249" y="33047"/>
                  </a:lnTo>
                  <a:lnTo>
                    <a:pt x="476249" y="443202"/>
                  </a:lnTo>
                  <a:lnTo>
                    <a:pt x="448062" y="475282"/>
                  </a:lnTo>
                  <a:lnTo>
                    <a:pt x="443202"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42" name="object 42"/>
            <p:cNvSpPr/>
            <p:nvPr/>
          </p:nvSpPr>
          <p:spPr>
            <a:xfrm>
              <a:off x="1037276" y="5086349"/>
              <a:ext cx="358775" cy="285750"/>
            </a:xfrm>
            <a:custGeom>
              <a:avLst/>
              <a:gdLst/>
              <a:ahLst/>
              <a:cxnLst/>
              <a:rect l="l" t="t" r="r" b="b"/>
              <a:pathLst>
                <a:path w="358775" h="285750">
                  <a:moveTo>
                    <a:pt x="215261" y="17859"/>
                  </a:moveTo>
                  <a:lnTo>
                    <a:pt x="143823" y="17859"/>
                  </a:lnTo>
                  <a:lnTo>
                    <a:pt x="150786" y="10501"/>
                  </a:lnTo>
                  <a:lnTo>
                    <a:pt x="159255" y="4869"/>
                  </a:lnTo>
                  <a:lnTo>
                    <a:pt x="168938" y="1267"/>
                  </a:lnTo>
                  <a:lnTo>
                    <a:pt x="179542" y="0"/>
                  </a:lnTo>
                  <a:lnTo>
                    <a:pt x="190146" y="1267"/>
                  </a:lnTo>
                  <a:lnTo>
                    <a:pt x="199829" y="4869"/>
                  </a:lnTo>
                  <a:lnTo>
                    <a:pt x="208298" y="10501"/>
                  </a:lnTo>
                  <a:lnTo>
                    <a:pt x="215261" y="17859"/>
                  </a:lnTo>
                  <a:close/>
                </a:path>
                <a:path w="358775" h="285750">
                  <a:moveTo>
                    <a:pt x="296577" y="53578"/>
                  </a:moveTo>
                  <a:lnTo>
                    <a:pt x="62507" y="53578"/>
                  </a:lnTo>
                  <a:lnTo>
                    <a:pt x="54526" y="45597"/>
                  </a:lnTo>
                  <a:lnTo>
                    <a:pt x="54526" y="25840"/>
                  </a:lnTo>
                  <a:lnTo>
                    <a:pt x="62507" y="17859"/>
                  </a:lnTo>
                  <a:lnTo>
                    <a:pt x="296577" y="17859"/>
                  </a:lnTo>
                  <a:lnTo>
                    <a:pt x="304558" y="25840"/>
                  </a:lnTo>
                  <a:lnTo>
                    <a:pt x="304558" y="45597"/>
                  </a:lnTo>
                  <a:lnTo>
                    <a:pt x="296577" y="53578"/>
                  </a:lnTo>
                  <a:close/>
                </a:path>
                <a:path w="358775" h="285750">
                  <a:moveTo>
                    <a:pt x="197401" y="250031"/>
                  </a:moveTo>
                  <a:lnTo>
                    <a:pt x="161683" y="250031"/>
                  </a:lnTo>
                  <a:lnTo>
                    <a:pt x="161683" y="85557"/>
                  </a:lnTo>
                  <a:lnTo>
                    <a:pt x="152511" y="80152"/>
                  </a:lnTo>
                  <a:lnTo>
                    <a:pt x="144905" y="72790"/>
                  </a:lnTo>
                  <a:lnTo>
                    <a:pt x="139213" y="63817"/>
                  </a:lnTo>
                  <a:lnTo>
                    <a:pt x="135787" y="53578"/>
                  </a:lnTo>
                  <a:lnTo>
                    <a:pt x="223297" y="53578"/>
                  </a:lnTo>
                  <a:lnTo>
                    <a:pt x="219882" y="63817"/>
                  </a:lnTo>
                  <a:lnTo>
                    <a:pt x="214206" y="72790"/>
                  </a:lnTo>
                  <a:lnTo>
                    <a:pt x="206605" y="80152"/>
                  </a:lnTo>
                  <a:lnTo>
                    <a:pt x="197401" y="85557"/>
                  </a:lnTo>
                  <a:lnTo>
                    <a:pt x="197401" y="250031"/>
                  </a:lnTo>
                  <a:close/>
                </a:path>
                <a:path w="358775" h="285750">
                  <a:moveTo>
                    <a:pt x="71716" y="232171"/>
                  </a:moveTo>
                  <a:lnTo>
                    <a:pt x="25679" y="219551"/>
                  </a:lnTo>
                  <a:lnTo>
                    <a:pt x="1451" y="188137"/>
                  </a:lnTo>
                  <a:lnTo>
                    <a:pt x="0" y="181998"/>
                  </a:lnTo>
                  <a:lnTo>
                    <a:pt x="2009" y="175691"/>
                  </a:lnTo>
                  <a:lnTo>
                    <a:pt x="61112" y="74339"/>
                  </a:lnTo>
                  <a:lnTo>
                    <a:pt x="66247" y="71437"/>
                  </a:lnTo>
                  <a:lnTo>
                    <a:pt x="77297" y="71437"/>
                  </a:lnTo>
                  <a:lnTo>
                    <a:pt x="82335" y="74339"/>
                  </a:lnTo>
                  <a:lnTo>
                    <a:pt x="85222" y="79139"/>
                  </a:lnTo>
                  <a:lnTo>
                    <a:pt x="102800" y="109277"/>
                  </a:lnTo>
                  <a:lnTo>
                    <a:pt x="71716" y="109277"/>
                  </a:lnTo>
                  <a:lnTo>
                    <a:pt x="31309" y="178593"/>
                  </a:lnTo>
                  <a:lnTo>
                    <a:pt x="142460" y="178593"/>
                  </a:lnTo>
                  <a:lnTo>
                    <a:pt x="143544" y="181998"/>
                  </a:lnTo>
                  <a:lnTo>
                    <a:pt x="142093" y="188137"/>
                  </a:lnTo>
                  <a:lnTo>
                    <a:pt x="133467" y="205589"/>
                  </a:lnTo>
                  <a:lnTo>
                    <a:pt x="117788" y="219551"/>
                  </a:lnTo>
                  <a:lnTo>
                    <a:pt x="96667" y="228815"/>
                  </a:lnTo>
                  <a:lnTo>
                    <a:pt x="71716" y="232171"/>
                  </a:lnTo>
                  <a:close/>
                </a:path>
                <a:path w="358775" h="285750">
                  <a:moveTo>
                    <a:pt x="286698" y="232171"/>
                  </a:moveTo>
                  <a:lnTo>
                    <a:pt x="240634" y="219551"/>
                  </a:lnTo>
                  <a:lnTo>
                    <a:pt x="216377" y="188137"/>
                  </a:lnTo>
                  <a:lnTo>
                    <a:pt x="214926" y="181998"/>
                  </a:lnTo>
                  <a:lnTo>
                    <a:pt x="216935" y="175691"/>
                  </a:lnTo>
                  <a:lnTo>
                    <a:pt x="276038" y="74339"/>
                  </a:lnTo>
                  <a:lnTo>
                    <a:pt x="281173" y="71437"/>
                  </a:lnTo>
                  <a:lnTo>
                    <a:pt x="292224" y="71437"/>
                  </a:lnTo>
                  <a:lnTo>
                    <a:pt x="297261" y="74339"/>
                  </a:lnTo>
                  <a:lnTo>
                    <a:pt x="300149" y="79139"/>
                  </a:lnTo>
                  <a:lnTo>
                    <a:pt x="317726" y="109277"/>
                  </a:lnTo>
                  <a:lnTo>
                    <a:pt x="286698" y="109277"/>
                  </a:lnTo>
                  <a:lnTo>
                    <a:pt x="246291" y="178593"/>
                  </a:lnTo>
                  <a:lnTo>
                    <a:pt x="357386" y="178593"/>
                  </a:lnTo>
                  <a:lnTo>
                    <a:pt x="358471" y="181998"/>
                  </a:lnTo>
                  <a:lnTo>
                    <a:pt x="357020" y="188137"/>
                  </a:lnTo>
                  <a:lnTo>
                    <a:pt x="348426" y="205589"/>
                  </a:lnTo>
                  <a:lnTo>
                    <a:pt x="332763" y="219551"/>
                  </a:lnTo>
                  <a:lnTo>
                    <a:pt x="311648" y="228815"/>
                  </a:lnTo>
                  <a:lnTo>
                    <a:pt x="286698" y="232171"/>
                  </a:lnTo>
                  <a:close/>
                </a:path>
                <a:path w="358775" h="285750">
                  <a:moveTo>
                    <a:pt x="142460" y="178593"/>
                  </a:moveTo>
                  <a:lnTo>
                    <a:pt x="112179" y="178593"/>
                  </a:lnTo>
                  <a:lnTo>
                    <a:pt x="71716" y="109277"/>
                  </a:lnTo>
                  <a:lnTo>
                    <a:pt x="102800" y="109277"/>
                  </a:lnTo>
                  <a:lnTo>
                    <a:pt x="141535" y="175691"/>
                  </a:lnTo>
                  <a:lnTo>
                    <a:pt x="142460" y="178593"/>
                  </a:lnTo>
                  <a:close/>
                </a:path>
                <a:path w="358775" h="285750">
                  <a:moveTo>
                    <a:pt x="357386" y="178593"/>
                  </a:moveTo>
                  <a:lnTo>
                    <a:pt x="327105" y="178593"/>
                  </a:lnTo>
                  <a:lnTo>
                    <a:pt x="286698" y="109277"/>
                  </a:lnTo>
                  <a:lnTo>
                    <a:pt x="317726" y="109277"/>
                  </a:lnTo>
                  <a:lnTo>
                    <a:pt x="356461" y="175691"/>
                  </a:lnTo>
                  <a:lnTo>
                    <a:pt x="357386" y="178593"/>
                  </a:lnTo>
                  <a:close/>
                </a:path>
                <a:path w="358775" h="285750">
                  <a:moveTo>
                    <a:pt x="296577" y="285750"/>
                  </a:moveTo>
                  <a:lnTo>
                    <a:pt x="62507" y="285750"/>
                  </a:lnTo>
                  <a:lnTo>
                    <a:pt x="54526" y="277769"/>
                  </a:lnTo>
                  <a:lnTo>
                    <a:pt x="54526" y="258012"/>
                  </a:lnTo>
                  <a:lnTo>
                    <a:pt x="62507" y="250031"/>
                  </a:lnTo>
                  <a:lnTo>
                    <a:pt x="296577" y="250031"/>
                  </a:lnTo>
                  <a:lnTo>
                    <a:pt x="304558" y="258012"/>
                  </a:lnTo>
                  <a:lnTo>
                    <a:pt x="304558" y="277769"/>
                  </a:lnTo>
                  <a:lnTo>
                    <a:pt x="296577" y="285750"/>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43" name="object 43"/>
          <p:cNvSpPr txBox="1"/>
          <p:nvPr/>
        </p:nvSpPr>
        <p:spPr>
          <a:xfrm>
            <a:off x="1717081" y="4295660"/>
            <a:ext cx="1651684" cy="243656"/>
          </a:xfrm>
          <a:prstGeom prst="rect">
            <a:avLst/>
          </a:prstGeom>
        </p:spPr>
        <p:txBody>
          <a:bodyPr vert="horz" wrap="square" lIns="0" tIns="12700" rIns="0" bIns="0" rtlCol="0">
            <a:spAutoFit/>
          </a:bodyPr>
          <a:lstStyle/>
          <a:p>
            <a:pPr marL="12700">
              <a:lnSpc>
                <a:spcPct val="100000"/>
              </a:lnSpc>
              <a:spcBef>
                <a:spcPts val="100"/>
              </a:spcBef>
            </a:pPr>
            <a:r>
              <a:rPr sz="1500" b="0" spc="-140" dirty="0">
                <a:solidFill>
                  <a:srgbClr val="6A5644"/>
                </a:solidFill>
                <a:latin typeface="Montserrat" panose="00000500000000000000" pitchFamily="2" charset="0"/>
                <a:cs typeface="Roboto Medium"/>
              </a:rPr>
              <a:t>Law</a:t>
            </a:r>
            <a:r>
              <a:rPr sz="1500" b="0" spc="-40" dirty="0">
                <a:solidFill>
                  <a:srgbClr val="6A5644"/>
                </a:solidFill>
                <a:latin typeface="Montserrat" panose="00000500000000000000" pitchFamily="2" charset="0"/>
                <a:cs typeface="Roboto Medium"/>
              </a:rPr>
              <a:t> </a:t>
            </a:r>
            <a:r>
              <a:rPr sz="1500" b="0" spc="-95" dirty="0">
                <a:solidFill>
                  <a:srgbClr val="6A5644"/>
                </a:solidFill>
                <a:latin typeface="Montserrat" panose="00000500000000000000" pitchFamily="2" charset="0"/>
                <a:cs typeface="Roboto Medium"/>
              </a:rPr>
              <a:t>Firms</a:t>
            </a:r>
            <a:endParaRPr sz="1500" dirty="0">
              <a:latin typeface="Montserrat" panose="00000500000000000000" pitchFamily="2" charset="0"/>
              <a:cs typeface="Roboto Medium"/>
            </a:endParaRPr>
          </a:p>
        </p:txBody>
      </p:sp>
      <p:sp>
        <p:nvSpPr>
          <p:cNvPr id="44" name="object 44"/>
          <p:cNvSpPr txBox="1"/>
          <p:nvPr/>
        </p:nvSpPr>
        <p:spPr>
          <a:xfrm>
            <a:off x="1123950" y="4726130"/>
            <a:ext cx="3013123" cy="455381"/>
          </a:xfrm>
          <a:prstGeom prst="rect">
            <a:avLst/>
          </a:prstGeom>
        </p:spPr>
        <p:txBody>
          <a:bodyPr vert="horz" wrap="square" lIns="0" tIns="11430" rIns="0" bIns="0" rtlCol="0">
            <a:spAutoFit/>
          </a:bodyPr>
          <a:lstStyle/>
          <a:p>
            <a:pPr marL="12700" marR="5080">
              <a:lnSpc>
                <a:spcPct val="115000"/>
              </a:lnSpc>
              <a:spcBef>
                <a:spcPts val="90"/>
              </a:spcBef>
            </a:pPr>
            <a:r>
              <a:rPr sz="1300" spc="-55" dirty="0">
                <a:solidFill>
                  <a:srgbClr val="4A5462"/>
                </a:solidFill>
                <a:latin typeface="Montserrat" panose="00000500000000000000" pitchFamily="2" charset="0"/>
                <a:cs typeface="Roboto" panose="02000000000000000000"/>
              </a:rPr>
              <a:t>Legal</a:t>
            </a:r>
            <a:r>
              <a:rPr sz="1300" spc="-20"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expertise</a:t>
            </a:r>
            <a:r>
              <a:rPr sz="1300" spc="-15" dirty="0">
                <a:solidFill>
                  <a:srgbClr val="4A5462"/>
                </a:solidFill>
                <a:latin typeface="Montserrat" panose="00000500000000000000" pitchFamily="2" charset="0"/>
                <a:cs typeface="Roboto" panose="02000000000000000000"/>
              </a:rPr>
              <a:t> </a:t>
            </a:r>
            <a:r>
              <a:rPr sz="1300" spc="-40" dirty="0">
                <a:solidFill>
                  <a:srgbClr val="4A5462"/>
                </a:solidFill>
                <a:latin typeface="Montserrat" panose="00000500000000000000" pitchFamily="2" charset="0"/>
                <a:cs typeface="Roboto" panose="02000000000000000000"/>
              </a:rPr>
              <a:t>for</a:t>
            </a:r>
            <a:r>
              <a:rPr sz="1300" spc="-20" dirty="0">
                <a:solidFill>
                  <a:srgbClr val="4A5462"/>
                </a:solidFill>
                <a:latin typeface="Montserrat" panose="00000500000000000000" pitchFamily="2" charset="0"/>
                <a:cs typeface="Roboto" panose="02000000000000000000"/>
              </a:rPr>
              <a:t> </a:t>
            </a:r>
            <a:r>
              <a:rPr sz="1300" spc="-55" dirty="0">
                <a:solidFill>
                  <a:srgbClr val="4A5462"/>
                </a:solidFill>
                <a:latin typeface="Montserrat" panose="00000500000000000000" pitchFamily="2" charset="0"/>
                <a:cs typeface="Roboto" panose="02000000000000000000"/>
              </a:rPr>
              <a:t>fund</a:t>
            </a:r>
            <a:r>
              <a:rPr sz="1300" spc="-15"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structures, </a:t>
            </a:r>
            <a:r>
              <a:rPr sz="1300" spc="-55" dirty="0">
                <a:solidFill>
                  <a:srgbClr val="4A5462"/>
                </a:solidFill>
                <a:latin typeface="Montserrat" panose="00000500000000000000" pitchFamily="2" charset="0"/>
                <a:cs typeface="Roboto" panose="02000000000000000000"/>
              </a:rPr>
              <a:t>compliance,</a:t>
            </a:r>
            <a:r>
              <a:rPr sz="1300"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and</a:t>
            </a:r>
            <a:r>
              <a:rPr sz="1300" dirty="0">
                <a:solidFill>
                  <a:srgbClr val="4A5462"/>
                </a:solidFill>
                <a:latin typeface="Montserrat" panose="00000500000000000000" pitchFamily="2" charset="0"/>
                <a:cs typeface="Roboto" panose="02000000000000000000"/>
              </a:rPr>
              <a:t> </a:t>
            </a:r>
            <a:r>
              <a:rPr sz="1300" spc="-10" dirty="0">
                <a:solidFill>
                  <a:srgbClr val="4A5462"/>
                </a:solidFill>
                <a:latin typeface="Montserrat" panose="00000500000000000000" pitchFamily="2" charset="0"/>
                <a:cs typeface="Roboto" panose="02000000000000000000"/>
              </a:rPr>
              <a:t>transactions</a:t>
            </a:r>
            <a:endParaRPr sz="1300" dirty="0">
              <a:latin typeface="Montserrat" panose="00000500000000000000" pitchFamily="2" charset="0"/>
              <a:cs typeface="Roboto" panose="02000000000000000000"/>
            </a:endParaRPr>
          </a:p>
        </p:txBody>
      </p:sp>
      <p:pic>
        <p:nvPicPr>
          <p:cNvPr id="45" name="object 45"/>
          <p:cNvPicPr/>
          <p:nvPr/>
        </p:nvPicPr>
        <p:blipFill>
          <a:blip r:embed="rId2" cstate="print"/>
          <a:stretch>
            <a:fillRect/>
          </a:stretch>
        </p:blipFill>
        <p:spPr>
          <a:xfrm>
            <a:off x="1136651" y="5419296"/>
            <a:ext cx="152399" cy="152399"/>
          </a:xfrm>
          <a:prstGeom prst="rect">
            <a:avLst/>
          </a:prstGeom>
        </p:spPr>
      </p:pic>
      <p:sp>
        <p:nvSpPr>
          <p:cNvPr id="46" name="object 46"/>
          <p:cNvSpPr txBox="1"/>
          <p:nvPr/>
        </p:nvSpPr>
        <p:spPr>
          <a:xfrm>
            <a:off x="1352550" y="5360876"/>
            <a:ext cx="1082675" cy="186590"/>
          </a:xfrm>
          <a:prstGeom prst="rect">
            <a:avLst/>
          </a:prstGeom>
        </p:spPr>
        <p:txBody>
          <a:bodyPr vert="horz" wrap="square" lIns="0" tIns="17145" rIns="0" bIns="0" rtlCol="0">
            <a:spAutoFit/>
          </a:bodyPr>
          <a:lstStyle/>
          <a:p>
            <a:pPr marL="12700">
              <a:lnSpc>
                <a:spcPct val="100000"/>
              </a:lnSpc>
              <a:spcBef>
                <a:spcPts val="135"/>
              </a:spcBef>
            </a:pPr>
            <a:r>
              <a:rPr sz="1100" spc="-55" dirty="0">
                <a:solidFill>
                  <a:srgbClr val="374050"/>
                </a:solidFill>
                <a:latin typeface="Montserrat" panose="00000500000000000000" pitchFamily="2" charset="0"/>
                <a:cs typeface="Roboto" panose="02000000000000000000"/>
              </a:rPr>
              <a:t>Ogier</a:t>
            </a:r>
            <a:r>
              <a:rPr sz="1100" spc="10" dirty="0">
                <a:solidFill>
                  <a:srgbClr val="374050"/>
                </a:solidFill>
                <a:latin typeface="Montserrat" panose="00000500000000000000" pitchFamily="2" charset="0"/>
                <a:cs typeface="Roboto" panose="02000000000000000000"/>
              </a:rPr>
              <a:t> </a:t>
            </a:r>
            <a:r>
              <a:rPr sz="1100" spc="-55" dirty="0">
                <a:solidFill>
                  <a:srgbClr val="374050"/>
                </a:solidFill>
                <a:latin typeface="Montserrat" panose="00000500000000000000" pitchFamily="2" charset="0"/>
                <a:cs typeface="Roboto" panose="02000000000000000000"/>
              </a:rPr>
              <a:t>(Cayman)</a:t>
            </a:r>
            <a:endParaRPr sz="1100" dirty="0">
              <a:latin typeface="Montserrat" panose="00000500000000000000" pitchFamily="2" charset="0"/>
              <a:cs typeface="Roboto" panose="02000000000000000000"/>
            </a:endParaRPr>
          </a:p>
        </p:txBody>
      </p:sp>
      <p:pic>
        <p:nvPicPr>
          <p:cNvPr id="47" name="object 47"/>
          <p:cNvPicPr/>
          <p:nvPr/>
        </p:nvPicPr>
        <p:blipFill>
          <a:blip r:embed="rId2" cstate="print"/>
          <a:stretch>
            <a:fillRect/>
          </a:stretch>
        </p:blipFill>
        <p:spPr>
          <a:xfrm>
            <a:off x="1136651" y="5724097"/>
            <a:ext cx="152399" cy="152399"/>
          </a:xfrm>
          <a:prstGeom prst="rect">
            <a:avLst/>
          </a:prstGeom>
        </p:spPr>
      </p:pic>
      <p:sp>
        <p:nvSpPr>
          <p:cNvPr id="48" name="object 48"/>
          <p:cNvSpPr txBox="1"/>
          <p:nvPr/>
        </p:nvSpPr>
        <p:spPr>
          <a:xfrm>
            <a:off x="1352550" y="5665676"/>
            <a:ext cx="1402080" cy="186590"/>
          </a:xfrm>
          <a:prstGeom prst="rect">
            <a:avLst/>
          </a:prstGeom>
        </p:spPr>
        <p:txBody>
          <a:bodyPr vert="horz" wrap="square" lIns="0" tIns="17145" rIns="0" bIns="0" rtlCol="0">
            <a:spAutoFit/>
          </a:bodyPr>
          <a:lstStyle/>
          <a:p>
            <a:pPr marL="12700">
              <a:lnSpc>
                <a:spcPct val="100000"/>
              </a:lnSpc>
              <a:spcBef>
                <a:spcPts val="135"/>
              </a:spcBef>
            </a:pPr>
            <a:r>
              <a:rPr sz="1100" spc="-65" dirty="0">
                <a:solidFill>
                  <a:srgbClr val="374050"/>
                </a:solidFill>
                <a:latin typeface="Montserrat" panose="00000500000000000000" pitchFamily="2" charset="0"/>
                <a:cs typeface="Roboto" panose="02000000000000000000"/>
              </a:rPr>
              <a:t>Jun</a:t>
            </a:r>
            <a:r>
              <a:rPr sz="1100" spc="-5" dirty="0">
                <a:solidFill>
                  <a:srgbClr val="374050"/>
                </a:solidFill>
                <a:latin typeface="Montserrat" panose="00000500000000000000" pitchFamily="2" charset="0"/>
                <a:cs typeface="Roboto" panose="02000000000000000000"/>
              </a:rPr>
              <a:t> </a:t>
            </a:r>
            <a:r>
              <a:rPr sz="1100" spc="-70" dirty="0">
                <a:solidFill>
                  <a:srgbClr val="374050"/>
                </a:solidFill>
                <a:latin typeface="Montserrat" panose="00000500000000000000" pitchFamily="2" charset="0"/>
                <a:cs typeface="Roboto" panose="02000000000000000000"/>
              </a:rPr>
              <a:t>He</a:t>
            </a:r>
            <a:r>
              <a:rPr sz="1100" spc="-5" dirty="0">
                <a:solidFill>
                  <a:srgbClr val="374050"/>
                </a:solidFill>
                <a:latin typeface="Montserrat" panose="00000500000000000000" pitchFamily="2" charset="0"/>
                <a:cs typeface="Roboto" panose="02000000000000000000"/>
              </a:rPr>
              <a:t> </a:t>
            </a:r>
            <a:r>
              <a:rPr sz="1100" spc="-65" dirty="0">
                <a:solidFill>
                  <a:srgbClr val="374050"/>
                </a:solidFill>
                <a:latin typeface="Montserrat" panose="00000500000000000000" pitchFamily="2" charset="0"/>
                <a:cs typeface="Roboto" panose="02000000000000000000"/>
              </a:rPr>
              <a:t>(Hong</a:t>
            </a:r>
            <a:r>
              <a:rPr sz="1100" spc="-5"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Kong)</a:t>
            </a:r>
            <a:endParaRPr sz="1100" dirty="0">
              <a:latin typeface="Montserrat" panose="00000500000000000000" pitchFamily="2" charset="0"/>
              <a:cs typeface="Roboto" panose="02000000000000000000"/>
            </a:endParaRPr>
          </a:p>
        </p:txBody>
      </p:sp>
      <p:pic>
        <p:nvPicPr>
          <p:cNvPr id="49" name="object 49"/>
          <p:cNvPicPr/>
          <p:nvPr/>
        </p:nvPicPr>
        <p:blipFill>
          <a:blip r:embed="rId2" cstate="print"/>
          <a:stretch>
            <a:fillRect/>
          </a:stretch>
        </p:blipFill>
        <p:spPr>
          <a:xfrm>
            <a:off x="1136651" y="6028897"/>
            <a:ext cx="152399" cy="152399"/>
          </a:xfrm>
          <a:prstGeom prst="rect">
            <a:avLst/>
          </a:prstGeom>
        </p:spPr>
      </p:pic>
      <p:sp>
        <p:nvSpPr>
          <p:cNvPr id="50" name="object 50"/>
          <p:cNvSpPr txBox="1"/>
          <p:nvPr/>
        </p:nvSpPr>
        <p:spPr>
          <a:xfrm>
            <a:off x="1352550" y="5970476"/>
            <a:ext cx="1292860" cy="186590"/>
          </a:xfrm>
          <a:prstGeom prst="rect">
            <a:avLst/>
          </a:prstGeom>
        </p:spPr>
        <p:txBody>
          <a:bodyPr vert="horz" wrap="square" lIns="0" tIns="17145" rIns="0" bIns="0" rtlCol="0">
            <a:spAutoFit/>
          </a:bodyPr>
          <a:lstStyle/>
          <a:p>
            <a:pPr marL="12700">
              <a:lnSpc>
                <a:spcPct val="100000"/>
              </a:lnSpc>
              <a:spcBef>
                <a:spcPts val="135"/>
              </a:spcBef>
            </a:pPr>
            <a:r>
              <a:rPr sz="1100" spc="-65" dirty="0">
                <a:solidFill>
                  <a:srgbClr val="374050"/>
                </a:solidFill>
                <a:latin typeface="Montserrat" panose="00000500000000000000" pitchFamily="2" charset="0"/>
                <a:cs typeface="Roboto" panose="02000000000000000000"/>
              </a:rPr>
              <a:t>Fund</a:t>
            </a:r>
            <a:r>
              <a:rPr sz="1100" spc="-25"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legal</a:t>
            </a:r>
            <a:r>
              <a:rPr sz="1100" spc="-25" dirty="0">
                <a:solidFill>
                  <a:srgbClr val="374050"/>
                </a:solidFill>
                <a:latin typeface="Montserrat" panose="00000500000000000000" pitchFamily="2" charset="0"/>
                <a:cs typeface="Roboto" panose="02000000000000000000"/>
              </a:rPr>
              <a:t> </a:t>
            </a:r>
            <a:r>
              <a:rPr sz="1100" spc="-45" dirty="0">
                <a:solidFill>
                  <a:srgbClr val="374050"/>
                </a:solidFill>
                <a:latin typeface="Montserrat" panose="00000500000000000000" pitchFamily="2" charset="0"/>
                <a:cs typeface="Roboto" panose="02000000000000000000"/>
              </a:rPr>
              <a:t>counsel</a:t>
            </a:r>
            <a:endParaRPr sz="1100">
              <a:latin typeface="Montserrat" panose="00000500000000000000" pitchFamily="2" charset="0"/>
              <a:cs typeface="Roboto" panose="02000000000000000000"/>
            </a:endParaRPr>
          </a:p>
        </p:txBody>
      </p:sp>
      <p:sp>
        <p:nvSpPr>
          <p:cNvPr id="51" name="object 51"/>
          <p:cNvSpPr/>
          <p:nvPr/>
        </p:nvSpPr>
        <p:spPr>
          <a:xfrm>
            <a:off x="4546600" y="3952446"/>
            <a:ext cx="28575" cy="2457450"/>
          </a:xfrm>
          <a:custGeom>
            <a:avLst/>
            <a:gdLst/>
            <a:ahLst/>
            <a:cxnLst/>
            <a:rect l="l" t="t" r="r" b="b"/>
            <a:pathLst>
              <a:path w="28575" h="2457450">
                <a:moveTo>
                  <a:pt x="28574" y="2457449"/>
                </a:moveTo>
                <a:lnTo>
                  <a:pt x="0" y="2457449"/>
                </a:lnTo>
                <a:lnTo>
                  <a:pt x="0" y="0"/>
                </a:lnTo>
                <a:lnTo>
                  <a:pt x="28574" y="0"/>
                </a:lnTo>
                <a:lnTo>
                  <a:pt x="28574" y="245744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52" name="object 52"/>
          <p:cNvGrpSpPr/>
          <p:nvPr/>
        </p:nvGrpSpPr>
        <p:grpSpPr>
          <a:xfrm>
            <a:off x="4765675" y="4142946"/>
            <a:ext cx="476250" cy="476250"/>
            <a:chOff x="4610099" y="4991099"/>
            <a:chExt cx="476250" cy="476250"/>
          </a:xfrm>
        </p:grpSpPr>
        <p:sp>
          <p:nvSpPr>
            <p:cNvPr id="53" name="object 53"/>
            <p:cNvSpPr/>
            <p:nvPr/>
          </p:nvSpPr>
          <p:spPr>
            <a:xfrm>
              <a:off x="4610099" y="4991099"/>
              <a:ext cx="476250" cy="476250"/>
            </a:xfrm>
            <a:custGeom>
              <a:avLst/>
              <a:gdLst/>
              <a:ahLst/>
              <a:cxnLst/>
              <a:rect l="l" t="t" r="r" b="b"/>
              <a:pathLst>
                <a:path w="476250" h="476250">
                  <a:moveTo>
                    <a:pt x="443202" y="476249"/>
                  </a:moveTo>
                  <a:lnTo>
                    <a:pt x="33047" y="476249"/>
                  </a:lnTo>
                  <a:lnTo>
                    <a:pt x="28187" y="475282"/>
                  </a:lnTo>
                  <a:lnTo>
                    <a:pt x="966" y="448061"/>
                  </a:lnTo>
                  <a:lnTo>
                    <a:pt x="0" y="443202"/>
                  </a:lnTo>
                  <a:lnTo>
                    <a:pt x="0" y="438149"/>
                  </a:lnTo>
                  <a:lnTo>
                    <a:pt x="0" y="33047"/>
                  </a:lnTo>
                  <a:lnTo>
                    <a:pt x="28187" y="966"/>
                  </a:lnTo>
                  <a:lnTo>
                    <a:pt x="33047" y="0"/>
                  </a:lnTo>
                  <a:lnTo>
                    <a:pt x="443202" y="0"/>
                  </a:lnTo>
                  <a:lnTo>
                    <a:pt x="475282" y="28186"/>
                  </a:lnTo>
                  <a:lnTo>
                    <a:pt x="476249" y="33047"/>
                  </a:lnTo>
                  <a:lnTo>
                    <a:pt x="476249" y="443202"/>
                  </a:lnTo>
                  <a:lnTo>
                    <a:pt x="448062" y="475282"/>
                  </a:lnTo>
                  <a:lnTo>
                    <a:pt x="443202"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54" name="object 54"/>
            <p:cNvSpPr/>
            <p:nvPr/>
          </p:nvSpPr>
          <p:spPr>
            <a:xfrm>
              <a:off x="4676774" y="5122068"/>
              <a:ext cx="357505" cy="214629"/>
            </a:xfrm>
            <a:custGeom>
              <a:avLst/>
              <a:gdLst/>
              <a:ahLst/>
              <a:cxnLst/>
              <a:rect l="l" t="t" r="r" b="b"/>
              <a:pathLst>
                <a:path w="357504" h="214629">
                  <a:moveTo>
                    <a:pt x="157462" y="214263"/>
                  </a:moveTo>
                  <a:lnTo>
                    <a:pt x="147309" y="212762"/>
                  </a:lnTo>
                  <a:lnTo>
                    <a:pt x="138186" y="207280"/>
                  </a:lnTo>
                  <a:lnTo>
                    <a:pt x="87176" y="160734"/>
                  </a:lnTo>
                  <a:lnTo>
                    <a:pt x="71437" y="160734"/>
                  </a:lnTo>
                  <a:lnTo>
                    <a:pt x="71437" y="35718"/>
                  </a:lnTo>
                  <a:lnTo>
                    <a:pt x="111621" y="8929"/>
                  </a:lnTo>
                  <a:lnTo>
                    <a:pt x="118446" y="5086"/>
                  </a:lnTo>
                  <a:lnTo>
                    <a:pt x="125706" y="2295"/>
                  </a:lnTo>
                  <a:lnTo>
                    <a:pt x="133575" y="538"/>
                  </a:lnTo>
                  <a:lnTo>
                    <a:pt x="134198" y="538"/>
                  </a:lnTo>
                  <a:lnTo>
                    <a:pt x="141885" y="0"/>
                  </a:lnTo>
                  <a:lnTo>
                    <a:pt x="147897" y="0"/>
                  </a:lnTo>
                  <a:lnTo>
                    <a:pt x="155153" y="1451"/>
                  </a:lnTo>
                  <a:lnTo>
                    <a:pt x="161627" y="4185"/>
                  </a:lnTo>
                  <a:lnTo>
                    <a:pt x="115192" y="41746"/>
                  </a:lnTo>
                  <a:lnTo>
                    <a:pt x="105444" y="53374"/>
                  </a:lnTo>
                  <a:lnTo>
                    <a:pt x="100870" y="67335"/>
                  </a:lnTo>
                  <a:lnTo>
                    <a:pt x="101644" y="81260"/>
                  </a:lnTo>
                  <a:lnTo>
                    <a:pt x="101685" y="82008"/>
                  </a:lnTo>
                  <a:lnTo>
                    <a:pt x="108105" y="95770"/>
                  </a:lnTo>
                  <a:lnTo>
                    <a:pt x="119979" y="106568"/>
                  </a:lnTo>
                  <a:lnTo>
                    <a:pt x="134580" y="111662"/>
                  </a:lnTo>
                  <a:lnTo>
                    <a:pt x="226387" y="111662"/>
                  </a:lnTo>
                  <a:lnTo>
                    <a:pt x="268113" y="149907"/>
                  </a:lnTo>
                  <a:lnTo>
                    <a:pt x="274362" y="158503"/>
                  </a:lnTo>
                  <a:lnTo>
                    <a:pt x="276750" y="168492"/>
                  </a:lnTo>
                  <a:lnTo>
                    <a:pt x="275224" y="178647"/>
                  </a:lnTo>
                  <a:lnTo>
                    <a:pt x="269732" y="187746"/>
                  </a:lnTo>
                  <a:lnTo>
                    <a:pt x="264215" y="191932"/>
                  </a:lnTo>
                  <a:lnTo>
                    <a:pt x="235074" y="191932"/>
                  </a:lnTo>
                  <a:lnTo>
                    <a:pt x="234319" y="194053"/>
                  </a:lnTo>
                  <a:lnTo>
                    <a:pt x="182221" y="194053"/>
                  </a:lnTo>
                  <a:lnTo>
                    <a:pt x="181161" y="198183"/>
                  </a:lnTo>
                  <a:lnTo>
                    <a:pt x="179096" y="202145"/>
                  </a:lnTo>
                  <a:lnTo>
                    <a:pt x="176026" y="205550"/>
                  </a:lnTo>
                  <a:lnTo>
                    <a:pt x="167437" y="211840"/>
                  </a:lnTo>
                  <a:lnTo>
                    <a:pt x="157462" y="214263"/>
                  </a:lnTo>
                  <a:close/>
                </a:path>
                <a:path w="357504" h="214629">
                  <a:moveTo>
                    <a:pt x="137070" y="93950"/>
                  </a:moveTo>
                  <a:lnTo>
                    <a:pt x="129061" y="91153"/>
                  </a:lnTo>
                  <a:lnTo>
                    <a:pt x="122559" y="85222"/>
                  </a:lnTo>
                  <a:lnTo>
                    <a:pt x="119034" y="77680"/>
                  </a:lnTo>
                  <a:lnTo>
                    <a:pt x="118590" y="69630"/>
                  </a:lnTo>
                  <a:lnTo>
                    <a:pt x="121108" y="61968"/>
                  </a:lnTo>
                  <a:lnTo>
                    <a:pt x="180491" y="11831"/>
                  </a:lnTo>
                  <a:lnTo>
                    <a:pt x="213977" y="0"/>
                  </a:lnTo>
                  <a:lnTo>
                    <a:pt x="221544" y="538"/>
                  </a:lnTo>
                  <a:lnTo>
                    <a:pt x="228927" y="2134"/>
                  </a:lnTo>
                  <a:lnTo>
                    <a:pt x="236007" y="4756"/>
                  </a:lnTo>
                  <a:lnTo>
                    <a:pt x="242664" y="8371"/>
                  </a:lnTo>
                  <a:lnTo>
                    <a:pt x="285359" y="35718"/>
                  </a:lnTo>
                  <a:lnTo>
                    <a:pt x="285750" y="35718"/>
                  </a:lnTo>
                  <a:lnTo>
                    <a:pt x="285750" y="43476"/>
                  </a:lnTo>
                  <a:lnTo>
                    <a:pt x="212749" y="43476"/>
                  </a:lnTo>
                  <a:lnTo>
                    <a:pt x="153423" y="89575"/>
                  </a:lnTo>
                  <a:lnTo>
                    <a:pt x="145539" y="93471"/>
                  </a:lnTo>
                  <a:lnTo>
                    <a:pt x="137070" y="93950"/>
                  </a:lnTo>
                  <a:close/>
                </a:path>
                <a:path w="357504" h="214629">
                  <a:moveTo>
                    <a:pt x="285750" y="141089"/>
                  </a:moveTo>
                  <a:lnTo>
                    <a:pt x="208200" y="69630"/>
                  </a:lnTo>
                  <a:lnTo>
                    <a:pt x="219837" y="60610"/>
                  </a:lnTo>
                  <a:lnTo>
                    <a:pt x="223744" y="57540"/>
                  </a:lnTo>
                  <a:lnTo>
                    <a:pt x="224470" y="51959"/>
                  </a:lnTo>
                  <a:lnTo>
                    <a:pt x="218330" y="44146"/>
                  </a:lnTo>
                  <a:lnTo>
                    <a:pt x="212749" y="43476"/>
                  </a:lnTo>
                  <a:lnTo>
                    <a:pt x="285750" y="43476"/>
                  </a:lnTo>
                  <a:lnTo>
                    <a:pt x="285750" y="141089"/>
                  </a:lnTo>
                  <a:close/>
                </a:path>
                <a:path w="357504" h="214629">
                  <a:moveTo>
                    <a:pt x="226387" y="111662"/>
                  </a:moveTo>
                  <a:lnTo>
                    <a:pt x="134580" y="111662"/>
                  </a:lnTo>
                  <a:lnTo>
                    <a:pt x="150007" y="110792"/>
                  </a:lnTo>
                  <a:lnTo>
                    <a:pt x="164362" y="103695"/>
                  </a:lnTo>
                  <a:lnTo>
                    <a:pt x="193216" y="81260"/>
                  </a:lnTo>
                  <a:lnTo>
                    <a:pt x="226387" y="111662"/>
                  </a:lnTo>
                  <a:close/>
                </a:path>
                <a:path w="357504" h="214629">
                  <a:moveTo>
                    <a:pt x="253052" y="196285"/>
                  </a:moveTo>
                  <a:lnTo>
                    <a:pt x="243777" y="195736"/>
                  </a:lnTo>
                  <a:lnTo>
                    <a:pt x="235074" y="191932"/>
                  </a:lnTo>
                  <a:lnTo>
                    <a:pt x="264215" y="191932"/>
                  </a:lnTo>
                  <a:lnTo>
                    <a:pt x="262001" y="193612"/>
                  </a:lnTo>
                  <a:lnTo>
                    <a:pt x="253052" y="196285"/>
                  </a:lnTo>
                  <a:close/>
                </a:path>
                <a:path w="357504" h="214629">
                  <a:moveTo>
                    <a:pt x="210963" y="209777"/>
                  </a:moveTo>
                  <a:lnTo>
                    <a:pt x="200808" y="208251"/>
                  </a:lnTo>
                  <a:lnTo>
                    <a:pt x="191709" y="202759"/>
                  </a:lnTo>
                  <a:lnTo>
                    <a:pt x="182221" y="194053"/>
                  </a:lnTo>
                  <a:lnTo>
                    <a:pt x="234319" y="194053"/>
                  </a:lnTo>
                  <a:lnTo>
                    <a:pt x="233902" y="195225"/>
                  </a:lnTo>
                  <a:lnTo>
                    <a:pt x="232060" y="198406"/>
                  </a:lnTo>
                  <a:lnTo>
                    <a:pt x="229548" y="201141"/>
                  </a:lnTo>
                  <a:lnTo>
                    <a:pt x="221103" y="207280"/>
                  </a:lnTo>
                  <a:lnTo>
                    <a:pt x="221411" y="207280"/>
                  </a:lnTo>
                  <a:lnTo>
                    <a:pt x="210963" y="209777"/>
                  </a:lnTo>
                  <a:close/>
                </a:path>
                <a:path w="357504" h="214629">
                  <a:moveTo>
                    <a:pt x="45597" y="178593"/>
                  </a:moveTo>
                  <a:lnTo>
                    <a:pt x="7980" y="178593"/>
                  </a:lnTo>
                  <a:lnTo>
                    <a:pt x="0" y="170612"/>
                  </a:lnTo>
                  <a:lnTo>
                    <a:pt x="0" y="39737"/>
                  </a:lnTo>
                  <a:lnTo>
                    <a:pt x="4018" y="35718"/>
                  </a:lnTo>
                  <a:lnTo>
                    <a:pt x="53578" y="35718"/>
                  </a:lnTo>
                  <a:lnTo>
                    <a:pt x="53578" y="142875"/>
                  </a:lnTo>
                  <a:lnTo>
                    <a:pt x="24323" y="142875"/>
                  </a:lnTo>
                  <a:lnTo>
                    <a:pt x="22218" y="143746"/>
                  </a:lnTo>
                  <a:lnTo>
                    <a:pt x="18731" y="147234"/>
                  </a:lnTo>
                  <a:lnTo>
                    <a:pt x="17859" y="149338"/>
                  </a:lnTo>
                  <a:lnTo>
                    <a:pt x="17859" y="154270"/>
                  </a:lnTo>
                  <a:lnTo>
                    <a:pt x="18731" y="156375"/>
                  </a:lnTo>
                  <a:lnTo>
                    <a:pt x="22218" y="159862"/>
                  </a:lnTo>
                  <a:lnTo>
                    <a:pt x="24323" y="160734"/>
                  </a:lnTo>
                  <a:lnTo>
                    <a:pt x="53578" y="160734"/>
                  </a:lnTo>
                  <a:lnTo>
                    <a:pt x="53578" y="170612"/>
                  </a:lnTo>
                  <a:lnTo>
                    <a:pt x="45597" y="178593"/>
                  </a:lnTo>
                  <a:close/>
                </a:path>
                <a:path w="357504" h="214629">
                  <a:moveTo>
                    <a:pt x="53578" y="160734"/>
                  </a:moveTo>
                  <a:lnTo>
                    <a:pt x="29254" y="160734"/>
                  </a:lnTo>
                  <a:lnTo>
                    <a:pt x="31359" y="159862"/>
                  </a:lnTo>
                  <a:lnTo>
                    <a:pt x="34846" y="156375"/>
                  </a:lnTo>
                  <a:lnTo>
                    <a:pt x="35718" y="154270"/>
                  </a:lnTo>
                  <a:lnTo>
                    <a:pt x="35718" y="149338"/>
                  </a:lnTo>
                  <a:lnTo>
                    <a:pt x="34846" y="147234"/>
                  </a:lnTo>
                  <a:lnTo>
                    <a:pt x="31359" y="143746"/>
                  </a:lnTo>
                  <a:lnTo>
                    <a:pt x="29254" y="142875"/>
                  </a:lnTo>
                  <a:lnTo>
                    <a:pt x="53578" y="142875"/>
                  </a:lnTo>
                  <a:lnTo>
                    <a:pt x="53578" y="160734"/>
                  </a:lnTo>
                  <a:close/>
                </a:path>
                <a:path w="357504" h="214629">
                  <a:moveTo>
                    <a:pt x="349206" y="178593"/>
                  </a:moveTo>
                  <a:lnTo>
                    <a:pt x="311590" y="178593"/>
                  </a:lnTo>
                  <a:lnTo>
                    <a:pt x="303609" y="170612"/>
                  </a:lnTo>
                  <a:lnTo>
                    <a:pt x="303609" y="35718"/>
                  </a:lnTo>
                  <a:lnTo>
                    <a:pt x="353169" y="35718"/>
                  </a:lnTo>
                  <a:lnTo>
                    <a:pt x="357187" y="39737"/>
                  </a:lnTo>
                  <a:lnTo>
                    <a:pt x="357187" y="142875"/>
                  </a:lnTo>
                  <a:lnTo>
                    <a:pt x="327932" y="142875"/>
                  </a:lnTo>
                  <a:lnTo>
                    <a:pt x="325827" y="143746"/>
                  </a:lnTo>
                  <a:lnTo>
                    <a:pt x="322340" y="147234"/>
                  </a:lnTo>
                  <a:lnTo>
                    <a:pt x="321468" y="149338"/>
                  </a:lnTo>
                  <a:lnTo>
                    <a:pt x="321468" y="154270"/>
                  </a:lnTo>
                  <a:lnTo>
                    <a:pt x="322340" y="156375"/>
                  </a:lnTo>
                  <a:lnTo>
                    <a:pt x="325827" y="159862"/>
                  </a:lnTo>
                  <a:lnTo>
                    <a:pt x="327932" y="160734"/>
                  </a:lnTo>
                  <a:lnTo>
                    <a:pt x="357187" y="160734"/>
                  </a:lnTo>
                  <a:lnTo>
                    <a:pt x="357187" y="170612"/>
                  </a:lnTo>
                  <a:lnTo>
                    <a:pt x="349206" y="178593"/>
                  </a:lnTo>
                  <a:close/>
                </a:path>
                <a:path w="357504" h="214629">
                  <a:moveTo>
                    <a:pt x="357187" y="160734"/>
                  </a:moveTo>
                  <a:lnTo>
                    <a:pt x="332864" y="160734"/>
                  </a:lnTo>
                  <a:lnTo>
                    <a:pt x="334969" y="159862"/>
                  </a:lnTo>
                  <a:lnTo>
                    <a:pt x="338456" y="156375"/>
                  </a:lnTo>
                  <a:lnTo>
                    <a:pt x="339328" y="154270"/>
                  </a:lnTo>
                  <a:lnTo>
                    <a:pt x="339328" y="149338"/>
                  </a:lnTo>
                  <a:lnTo>
                    <a:pt x="338456" y="147234"/>
                  </a:lnTo>
                  <a:lnTo>
                    <a:pt x="334969" y="143746"/>
                  </a:lnTo>
                  <a:lnTo>
                    <a:pt x="332864" y="142875"/>
                  </a:lnTo>
                  <a:lnTo>
                    <a:pt x="357187" y="142875"/>
                  </a:lnTo>
                  <a:lnTo>
                    <a:pt x="357187" y="160734"/>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55" name="object 55"/>
          <p:cNvSpPr txBox="1"/>
          <p:nvPr/>
        </p:nvSpPr>
        <p:spPr>
          <a:xfrm>
            <a:off x="5456596" y="4285341"/>
            <a:ext cx="1507490" cy="243656"/>
          </a:xfrm>
          <a:prstGeom prst="rect">
            <a:avLst/>
          </a:prstGeom>
        </p:spPr>
        <p:txBody>
          <a:bodyPr vert="horz" wrap="square" lIns="0" tIns="12700" rIns="0" bIns="0" rtlCol="0">
            <a:spAutoFit/>
          </a:bodyPr>
          <a:lstStyle/>
          <a:p>
            <a:pPr marL="12700">
              <a:lnSpc>
                <a:spcPct val="100000"/>
              </a:lnSpc>
              <a:spcBef>
                <a:spcPts val="100"/>
              </a:spcBef>
            </a:pPr>
            <a:r>
              <a:rPr sz="1500" b="0" spc="-110" dirty="0">
                <a:solidFill>
                  <a:srgbClr val="6A5644"/>
                </a:solidFill>
                <a:latin typeface="Montserrat" panose="00000500000000000000" pitchFamily="2" charset="0"/>
                <a:cs typeface="Roboto Medium"/>
              </a:rPr>
              <a:t>Trustees</a:t>
            </a:r>
            <a:endParaRPr sz="1500" dirty="0">
              <a:latin typeface="Montserrat" panose="00000500000000000000" pitchFamily="2" charset="0"/>
              <a:cs typeface="Roboto Medium"/>
            </a:endParaRPr>
          </a:p>
        </p:txBody>
      </p:sp>
      <p:sp>
        <p:nvSpPr>
          <p:cNvPr id="56" name="object 56"/>
          <p:cNvSpPr txBox="1"/>
          <p:nvPr/>
        </p:nvSpPr>
        <p:spPr>
          <a:xfrm>
            <a:off x="4756101" y="4726130"/>
            <a:ext cx="2860726" cy="455381"/>
          </a:xfrm>
          <a:prstGeom prst="rect">
            <a:avLst/>
          </a:prstGeom>
        </p:spPr>
        <p:txBody>
          <a:bodyPr vert="horz" wrap="square" lIns="0" tIns="11430" rIns="0" bIns="0" rtlCol="0">
            <a:spAutoFit/>
          </a:bodyPr>
          <a:lstStyle/>
          <a:p>
            <a:pPr marL="12700" marR="5080">
              <a:lnSpc>
                <a:spcPct val="115000"/>
              </a:lnSpc>
              <a:spcBef>
                <a:spcPts val="90"/>
              </a:spcBef>
            </a:pPr>
            <a:r>
              <a:rPr sz="1300" spc="-55" dirty="0">
                <a:solidFill>
                  <a:srgbClr val="4A5462"/>
                </a:solidFill>
                <a:latin typeface="Montserrat" panose="00000500000000000000" pitchFamily="2" charset="0"/>
                <a:cs typeface="Roboto" panose="02000000000000000000"/>
              </a:rPr>
              <a:t>Professional</a:t>
            </a:r>
            <a:r>
              <a:rPr sz="1300" spc="-20"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fiduciary</a:t>
            </a:r>
            <a:r>
              <a:rPr sz="1300" spc="-1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and</a:t>
            </a:r>
            <a:r>
              <a:rPr sz="1300" spc="-15" dirty="0">
                <a:solidFill>
                  <a:srgbClr val="4A5462"/>
                </a:solidFill>
                <a:latin typeface="Montserrat" panose="00000500000000000000" pitchFamily="2" charset="0"/>
                <a:cs typeface="Roboto" panose="02000000000000000000"/>
              </a:rPr>
              <a:t> </a:t>
            </a:r>
            <a:r>
              <a:rPr sz="1300" spc="-45" dirty="0">
                <a:solidFill>
                  <a:srgbClr val="4A5462"/>
                </a:solidFill>
                <a:latin typeface="Montserrat" panose="00000500000000000000" pitchFamily="2" charset="0"/>
                <a:cs typeface="Roboto" panose="02000000000000000000"/>
              </a:rPr>
              <a:t>trust </a:t>
            </a:r>
            <a:r>
              <a:rPr sz="1300" spc="-65" dirty="0">
                <a:solidFill>
                  <a:srgbClr val="4A5462"/>
                </a:solidFill>
                <a:latin typeface="Montserrat" panose="00000500000000000000" pitchFamily="2" charset="0"/>
                <a:cs typeface="Roboto" panose="02000000000000000000"/>
              </a:rPr>
              <a:t>management</a:t>
            </a:r>
            <a:r>
              <a:rPr sz="1300" spc="15" dirty="0">
                <a:solidFill>
                  <a:srgbClr val="4A5462"/>
                </a:solidFill>
                <a:latin typeface="Montserrat" panose="00000500000000000000" pitchFamily="2" charset="0"/>
                <a:cs typeface="Roboto" panose="02000000000000000000"/>
              </a:rPr>
              <a:t> </a:t>
            </a:r>
            <a:r>
              <a:rPr sz="1300" spc="-10" dirty="0">
                <a:solidFill>
                  <a:srgbClr val="4A5462"/>
                </a:solidFill>
                <a:latin typeface="Montserrat" panose="00000500000000000000" pitchFamily="2" charset="0"/>
                <a:cs typeface="Roboto" panose="02000000000000000000"/>
              </a:rPr>
              <a:t>services</a:t>
            </a:r>
            <a:endParaRPr sz="1300" dirty="0">
              <a:latin typeface="Montserrat" panose="00000500000000000000" pitchFamily="2" charset="0"/>
              <a:cs typeface="Roboto" panose="02000000000000000000"/>
            </a:endParaRPr>
          </a:p>
        </p:txBody>
      </p:sp>
      <p:pic>
        <p:nvPicPr>
          <p:cNvPr id="57" name="object 57"/>
          <p:cNvPicPr/>
          <p:nvPr/>
        </p:nvPicPr>
        <p:blipFill>
          <a:blip r:embed="rId2" cstate="print"/>
          <a:stretch>
            <a:fillRect/>
          </a:stretch>
        </p:blipFill>
        <p:spPr>
          <a:xfrm>
            <a:off x="4765676" y="5419296"/>
            <a:ext cx="152399" cy="152399"/>
          </a:xfrm>
          <a:prstGeom prst="rect">
            <a:avLst/>
          </a:prstGeom>
        </p:spPr>
      </p:pic>
      <p:sp>
        <p:nvSpPr>
          <p:cNvPr id="58" name="object 58"/>
          <p:cNvSpPr txBox="1"/>
          <p:nvPr/>
        </p:nvSpPr>
        <p:spPr>
          <a:xfrm>
            <a:off x="4984701" y="5360876"/>
            <a:ext cx="1409065" cy="186590"/>
          </a:xfrm>
          <a:prstGeom prst="rect">
            <a:avLst/>
          </a:prstGeom>
        </p:spPr>
        <p:txBody>
          <a:bodyPr vert="horz" wrap="square" lIns="0" tIns="17145" rIns="0" bIns="0" rtlCol="0">
            <a:spAutoFit/>
          </a:bodyPr>
          <a:lstStyle/>
          <a:p>
            <a:pPr marL="12700">
              <a:lnSpc>
                <a:spcPct val="100000"/>
              </a:lnSpc>
              <a:spcBef>
                <a:spcPts val="135"/>
              </a:spcBef>
            </a:pPr>
            <a:r>
              <a:rPr sz="1100" spc="-70" dirty="0">
                <a:solidFill>
                  <a:srgbClr val="374050"/>
                </a:solidFill>
                <a:latin typeface="Montserrat" panose="00000500000000000000" pitchFamily="2" charset="0"/>
                <a:cs typeface="Roboto" panose="02000000000000000000"/>
              </a:rPr>
              <a:t>CSC</a:t>
            </a:r>
            <a:r>
              <a:rPr sz="1100" spc="-5" dirty="0">
                <a:solidFill>
                  <a:srgbClr val="374050"/>
                </a:solidFill>
                <a:latin typeface="Montserrat" panose="00000500000000000000" pitchFamily="2" charset="0"/>
                <a:cs typeface="Roboto" panose="02000000000000000000"/>
              </a:rPr>
              <a:t> </a:t>
            </a:r>
            <a:r>
              <a:rPr sz="1100" spc="-55" dirty="0">
                <a:solidFill>
                  <a:srgbClr val="374050"/>
                </a:solidFill>
                <a:latin typeface="Montserrat" panose="00000500000000000000" pitchFamily="2" charset="0"/>
                <a:cs typeface="Roboto" panose="02000000000000000000"/>
              </a:rPr>
              <a:t>Corporate</a:t>
            </a:r>
            <a:r>
              <a:rPr sz="1100" spc="-25" dirty="0">
                <a:solidFill>
                  <a:srgbClr val="374050"/>
                </a:solidFill>
                <a:latin typeface="Montserrat" panose="00000500000000000000" pitchFamily="2" charset="0"/>
                <a:cs typeface="Roboto" panose="02000000000000000000"/>
              </a:rPr>
              <a:t> </a:t>
            </a:r>
            <a:r>
              <a:rPr sz="1100" spc="-50" dirty="0">
                <a:solidFill>
                  <a:srgbClr val="374050"/>
                </a:solidFill>
                <a:latin typeface="Montserrat" panose="00000500000000000000" pitchFamily="2" charset="0"/>
                <a:cs typeface="Roboto" panose="02000000000000000000"/>
              </a:rPr>
              <a:t>Trust</a:t>
            </a:r>
            <a:endParaRPr sz="1100">
              <a:latin typeface="Montserrat" panose="00000500000000000000" pitchFamily="2" charset="0"/>
              <a:cs typeface="Roboto" panose="02000000000000000000"/>
            </a:endParaRPr>
          </a:p>
        </p:txBody>
      </p:sp>
      <p:pic>
        <p:nvPicPr>
          <p:cNvPr id="59" name="object 59"/>
          <p:cNvPicPr/>
          <p:nvPr/>
        </p:nvPicPr>
        <p:blipFill>
          <a:blip r:embed="rId2" cstate="print"/>
          <a:stretch>
            <a:fillRect/>
          </a:stretch>
        </p:blipFill>
        <p:spPr>
          <a:xfrm>
            <a:off x="4765676" y="5724097"/>
            <a:ext cx="152399" cy="152399"/>
          </a:xfrm>
          <a:prstGeom prst="rect">
            <a:avLst/>
          </a:prstGeom>
        </p:spPr>
      </p:pic>
      <p:sp>
        <p:nvSpPr>
          <p:cNvPr id="60" name="object 60"/>
          <p:cNvSpPr txBox="1"/>
          <p:nvPr/>
        </p:nvSpPr>
        <p:spPr>
          <a:xfrm>
            <a:off x="4984701" y="5665676"/>
            <a:ext cx="1391920" cy="186590"/>
          </a:xfrm>
          <a:prstGeom prst="rect">
            <a:avLst/>
          </a:prstGeom>
        </p:spPr>
        <p:txBody>
          <a:bodyPr vert="horz" wrap="square" lIns="0" tIns="17145" rIns="0" bIns="0" rtlCol="0">
            <a:spAutoFit/>
          </a:bodyPr>
          <a:lstStyle/>
          <a:p>
            <a:pPr marL="12700">
              <a:lnSpc>
                <a:spcPct val="100000"/>
              </a:lnSpc>
              <a:spcBef>
                <a:spcPts val="135"/>
              </a:spcBef>
            </a:pPr>
            <a:r>
              <a:rPr sz="1100" spc="-65" dirty="0">
                <a:solidFill>
                  <a:srgbClr val="374050"/>
                </a:solidFill>
                <a:latin typeface="Montserrat" panose="00000500000000000000" pitchFamily="2" charset="0"/>
                <a:cs typeface="Roboto" panose="02000000000000000000"/>
              </a:rPr>
              <a:t>Trust</a:t>
            </a:r>
            <a:r>
              <a:rPr sz="1100" spc="10" dirty="0">
                <a:solidFill>
                  <a:srgbClr val="374050"/>
                </a:solidFill>
                <a:latin typeface="Montserrat" panose="00000500000000000000" pitchFamily="2" charset="0"/>
                <a:cs typeface="Roboto" panose="02000000000000000000"/>
              </a:rPr>
              <a:t> </a:t>
            </a:r>
            <a:r>
              <a:rPr sz="1100" spc="-50" dirty="0">
                <a:solidFill>
                  <a:srgbClr val="374050"/>
                </a:solidFill>
                <a:latin typeface="Montserrat" panose="00000500000000000000" pitchFamily="2" charset="0"/>
                <a:cs typeface="Roboto" panose="02000000000000000000"/>
              </a:rPr>
              <a:t>administration</a:t>
            </a:r>
            <a:endParaRPr sz="1100">
              <a:latin typeface="Montserrat" panose="00000500000000000000" pitchFamily="2" charset="0"/>
              <a:cs typeface="Roboto" panose="02000000000000000000"/>
            </a:endParaRPr>
          </a:p>
        </p:txBody>
      </p:sp>
      <p:pic>
        <p:nvPicPr>
          <p:cNvPr id="61" name="object 61"/>
          <p:cNvPicPr/>
          <p:nvPr/>
        </p:nvPicPr>
        <p:blipFill>
          <a:blip r:embed="rId2" cstate="print"/>
          <a:stretch>
            <a:fillRect/>
          </a:stretch>
        </p:blipFill>
        <p:spPr>
          <a:xfrm>
            <a:off x="4765676" y="6028897"/>
            <a:ext cx="152399" cy="152399"/>
          </a:xfrm>
          <a:prstGeom prst="rect">
            <a:avLst/>
          </a:prstGeom>
        </p:spPr>
      </p:pic>
      <p:sp>
        <p:nvSpPr>
          <p:cNvPr id="62" name="object 62"/>
          <p:cNvSpPr txBox="1"/>
          <p:nvPr/>
        </p:nvSpPr>
        <p:spPr>
          <a:xfrm>
            <a:off x="4984701" y="5970476"/>
            <a:ext cx="1242060" cy="186590"/>
          </a:xfrm>
          <a:prstGeom prst="rect">
            <a:avLst/>
          </a:prstGeom>
        </p:spPr>
        <p:txBody>
          <a:bodyPr vert="horz" wrap="square" lIns="0" tIns="17145" rIns="0" bIns="0" rtlCol="0">
            <a:spAutoFit/>
          </a:bodyPr>
          <a:lstStyle/>
          <a:p>
            <a:pPr marL="12700">
              <a:lnSpc>
                <a:spcPct val="100000"/>
              </a:lnSpc>
              <a:spcBef>
                <a:spcPts val="135"/>
              </a:spcBef>
            </a:pPr>
            <a:r>
              <a:rPr sz="1100" spc="-45" dirty="0">
                <a:solidFill>
                  <a:srgbClr val="374050"/>
                </a:solidFill>
                <a:latin typeface="Montserrat" panose="00000500000000000000" pitchFamily="2" charset="0"/>
                <a:cs typeface="Roboto" panose="02000000000000000000"/>
              </a:rPr>
              <a:t>Fiduciary</a:t>
            </a:r>
            <a:r>
              <a:rPr sz="1100" spc="-15"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services</a:t>
            </a:r>
            <a:endParaRPr sz="1100">
              <a:latin typeface="Montserrat" panose="00000500000000000000" pitchFamily="2" charset="0"/>
              <a:cs typeface="Roboto" panose="02000000000000000000"/>
            </a:endParaRPr>
          </a:p>
        </p:txBody>
      </p:sp>
      <p:sp>
        <p:nvSpPr>
          <p:cNvPr id="63" name="object 63"/>
          <p:cNvSpPr/>
          <p:nvPr/>
        </p:nvSpPr>
        <p:spPr>
          <a:xfrm>
            <a:off x="8185150" y="3952446"/>
            <a:ext cx="28575" cy="2457450"/>
          </a:xfrm>
          <a:custGeom>
            <a:avLst/>
            <a:gdLst/>
            <a:ahLst/>
            <a:cxnLst/>
            <a:rect l="l" t="t" r="r" b="b"/>
            <a:pathLst>
              <a:path w="28575" h="2457450">
                <a:moveTo>
                  <a:pt x="28574" y="2457449"/>
                </a:moveTo>
                <a:lnTo>
                  <a:pt x="0" y="2457449"/>
                </a:lnTo>
                <a:lnTo>
                  <a:pt x="0" y="0"/>
                </a:lnTo>
                <a:lnTo>
                  <a:pt x="28574" y="0"/>
                </a:lnTo>
                <a:lnTo>
                  <a:pt x="28574" y="2457449"/>
                </a:lnTo>
                <a:close/>
              </a:path>
            </a:pathLst>
          </a:custGeom>
          <a:solidFill>
            <a:srgbClr val="D4B08A"/>
          </a:solidFill>
        </p:spPr>
        <p:txBody>
          <a:bodyPr wrap="square" lIns="0" tIns="0" rIns="0" bIns="0" rtlCol="0"/>
          <a:lstStyle/>
          <a:p>
            <a:endParaRPr>
              <a:latin typeface="Montserrat" panose="00000500000000000000" pitchFamily="2" charset="0"/>
            </a:endParaRPr>
          </a:p>
        </p:txBody>
      </p:sp>
      <p:grpSp>
        <p:nvGrpSpPr>
          <p:cNvPr id="64" name="object 64"/>
          <p:cNvGrpSpPr/>
          <p:nvPr/>
        </p:nvGrpSpPr>
        <p:grpSpPr>
          <a:xfrm>
            <a:off x="8404224" y="4142946"/>
            <a:ext cx="476250" cy="476250"/>
            <a:chOff x="8248648" y="4991099"/>
            <a:chExt cx="476250" cy="476250"/>
          </a:xfrm>
        </p:grpSpPr>
        <p:sp>
          <p:nvSpPr>
            <p:cNvPr id="65" name="object 65"/>
            <p:cNvSpPr/>
            <p:nvPr/>
          </p:nvSpPr>
          <p:spPr>
            <a:xfrm>
              <a:off x="8248648" y="4991099"/>
              <a:ext cx="476250" cy="476250"/>
            </a:xfrm>
            <a:custGeom>
              <a:avLst/>
              <a:gdLst/>
              <a:ahLst/>
              <a:cxnLst/>
              <a:rect l="l" t="t" r="r" b="b"/>
              <a:pathLst>
                <a:path w="476250" h="476250">
                  <a:moveTo>
                    <a:pt x="443201" y="476249"/>
                  </a:moveTo>
                  <a:lnTo>
                    <a:pt x="33047" y="476249"/>
                  </a:lnTo>
                  <a:lnTo>
                    <a:pt x="28186" y="475282"/>
                  </a:lnTo>
                  <a:lnTo>
                    <a:pt x="966" y="448061"/>
                  </a:lnTo>
                  <a:lnTo>
                    <a:pt x="0" y="443202"/>
                  </a:lnTo>
                  <a:lnTo>
                    <a:pt x="0" y="438149"/>
                  </a:lnTo>
                  <a:lnTo>
                    <a:pt x="0" y="33047"/>
                  </a:lnTo>
                  <a:lnTo>
                    <a:pt x="28187" y="966"/>
                  </a:lnTo>
                  <a:lnTo>
                    <a:pt x="33047" y="0"/>
                  </a:lnTo>
                  <a:lnTo>
                    <a:pt x="443201" y="0"/>
                  </a:lnTo>
                  <a:lnTo>
                    <a:pt x="475282" y="28186"/>
                  </a:lnTo>
                  <a:lnTo>
                    <a:pt x="476249" y="33047"/>
                  </a:lnTo>
                  <a:lnTo>
                    <a:pt x="476249" y="443202"/>
                  </a:lnTo>
                  <a:lnTo>
                    <a:pt x="448061" y="475282"/>
                  </a:lnTo>
                  <a:lnTo>
                    <a:pt x="443201" y="476249"/>
                  </a:lnTo>
                  <a:close/>
                </a:path>
              </a:pathLst>
            </a:custGeom>
            <a:solidFill>
              <a:srgbClr val="D4B08A">
                <a:alpha val="14898"/>
              </a:srgbClr>
            </a:solidFill>
          </p:spPr>
          <p:txBody>
            <a:bodyPr wrap="square" lIns="0" tIns="0" rIns="0" bIns="0" rtlCol="0"/>
            <a:lstStyle/>
            <a:p>
              <a:endParaRPr>
                <a:latin typeface="Montserrat" panose="00000500000000000000" pitchFamily="2" charset="0"/>
              </a:endParaRPr>
            </a:p>
          </p:txBody>
        </p:sp>
        <p:sp>
          <p:nvSpPr>
            <p:cNvPr id="66" name="object 66"/>
            <p:cNvSpPr/>
            <p:nvPr/>
          </p:nvSpPr>
          <p:spPr>
            <a:xfrm>
              <a:off x="8352829" y="5086349"/>
              <a:ext cx="267970" cy="284480"/>
            </a:xfrm>
            <a:custGeom>
              <a:avLst/>
              <a:gdLst/>
              <a:ahLst/>
              <a:cxnLst/>
              <a:rect l="l" t="t" r="r" b="b"/>
              <a:pathLst>
                <a:path w="267970" h="284479">
                  <a:moveTo>
                    <a:pt x="133945" y="284187"/>
                  </a:moveTo>
                  <a:lnTo>
                    <a:pt x="69914" y="247391"/>
                  </a:lnTo>
                  <a:lnTo>
                    <a:pt x="35787" y="205540"/>
                  </a:lnTo>
                  <a:lnTo>
                    <a:pt x="14388" y="160143"/>
                  </a:lnTo>
                  <a:lnTo>
                    <a:pt x="3273" y="116055"/>
                  </a:lnTo>
                  <a:lnTo>
                    <a:pt x="0" y="78134"/>
                  </a:lnTo>
                  <a:lnTo>
                    <a:pt x="1589" y="67707"/>
                  </a:lnTo>
                  <a:lnTo>
                    <a:pt x="6062" y="58635"/>
                  </a:lnTo>
                  <a:lnTo>
                    <a:pt x="12847" y="51332"/>
                  </a:lnTo>
                  <a:lnTo>
                    <a:pt x="21375" y="46211"/>
                  </a:lnTo>
                  <a:lnTo>
                    <a:pt x="126522" y="1618"/>
                  </a:lnTo>
                  <a:lnTo>
                    <a:pt x="128810" y="558"/>
                  </a:lnTo>
                  <a:lnTo>
                    <a:pt x="131378" y="0"/>
                  </a:lnTo>
                  <a:lnTo>
                    <a:pt x="136512" y="0"/>
                  </a:lnTo>
                  <a:lnTo>
                    <a:pt x="139079" y="558"/>
                  </a:lnTo>
                  <a:lnTo>
                    <a:pt x="141423" y="1618"/>
                  </a:lnTo>
                  <a:lnTo>
                    <a:pt x="225470" y="37281"/>
                  </a:lnTo>
                  <a:lnTo>
                    <a:pt x="133945" y="37281"/>
                  </a:lnTo>
                  <a:lnTo>
                    <a:pt x="133945" y="248245"/>
                  </a:lnTo>
                  <a:lnTo>
                    <a:pt x="196718" y="248245"/>
                  </a:lnTo>
                  <a:lnTo>
                    <a:pt x="148679" y="280838"/>
                  </a:lnTo>
                  <a:lnTo>
                    <a:pt x="141453" y="283350"/>
                  </a:lnTo>
                  <a:lnTo>
                    <a:pt x="133945" y="284187"/>
                  </a:lnTo>
                  <a:close/>
                </a:path>
                <a:path w="267970" h="284479">
                  <a:moveTo>
                    <a:pt x="196718" y="248245"/>
                  </a:moveTo>
                  <a:lnTo>
                    <a:pt x="133945" y="248245"/>
                  </a:lnTo>
                  <a:lnTo>
                    <a:pt x="181714" y="213021"/>
                  </a:lnTo>
                  <a:lnTo>
                    <a:pt x="211752" y="168164"/>
                  </a:lnTo>
                  <a:lnTo>
                    <a:pt x="227442" y="121015"/>
                  </a:lnTo>
                  <a:lnTo>
                    <a:pt x="232171" y="78916"/>
                  </a:lnTo>
                  <a:lnTo>
                    <a:pt x="133945" y="37281"/>
                  </a:lnTo>
                  <a:lnTo>
                    <a:pt x="225470" y="37281"/>
                  </a:lnTo>
                  <a:lnTo>
                    <a:pt x="261828" y="58635"/>
                  </a:lnTo>
                  <a:lnTo>
                    <a:pt x="267890" y="78134"/>
                  </a:lnTo>
                  <a:lnTo>
                    <a:pt x="264617" y="116055"/>
                  </a:lnTo>
                  <a:lnTo>
                    <a:pt x="253502" y="160143"/>
                  </a:lnTo>
                  <a:lnTo>
                    <a:pt x="232103" y="205540"/>
                  </a:lnTo>
                  <a:lnTo>
                    <a:pt x="197976" y="247391"/>
                  </a:lnTo>
                  <a:lnTo>
                    <a:pt x="196718" y="248245"/>
                  </a:lnTo>
                  <a:close/>
                </a:path>
              </a:pathLst>
            </a:custGeom>
            <a:solidFill>
              <a:srgbClr val="8B6913"/>
            </a:solidFill>
          </p:spPr>
          <p:txBody>
            <a:bodyPr wrap="square" lIns="0" tIns="0" rIns="0" bIns="0" rtlCol="0"/>
            <a:lstStyle/>
            <a:p>
              <a:endParaRPr>
                <a:latin typeface="Montserrat" panose="00000500000000000000" pitchFamily="2" charset="0"/>
              </a:endParaRPr>
            </a:p>
          </p:txBody>
        </p:sp>
      </p:grpSp>
      <p:sp>
        <p:nvSpPr>
          <p:cNvPr id="67" name="object 67"/>
          <p:cNvSpPr txBox="1"/>
          <p:nvPr/>
        </p:nvSpPr>
        <p:spPr>
          <a:xfrm>
            <a:off x="9016901" y="4273915"/>
            <a:ext cx="1845945" cy="243656"/>
          </a:xfrm>
          <a:prstGeom prst="rect">
            <a:avLst/>
          </a:prstGeom>
        </p:spPr>
        <p:txBody>
          <a:bodyPr vert="horz" wrap="square" lIns="0" tIns="12700" rIns="0" bIns="0" rtlCol="0">
            <a:spAutoFit/>
          </a:bodyPr>
          <a:lstStyle/>
          <a:p>
            <a:pPr marL="12700">
              <a:lnSpc>
                <a:spcPct val="100000"/>
              </a:lnSpc>
              <a:spcBef>
                <a:spcPts val="100"/>
              </a:spcBef>
            </a:pPr>
            <a:r>
              <a:rPr sz="1500" b="0" spc="-110" dirty="0">
                <a:solidFill>
                  <a:srgbClr val="6A5644"/>
                </a:solidFill>
                <a:latin typeface="Montserrat" panose="00000500000000000000" pitchFamily="2" charset="0"/>
                <a:cs typeface="Roboto Medium"/>
              </a:rPr>
              <a:t>Compliance</a:t>
            </a:r>
            <a:endParaRPr sz="1500" dirty="0">
              <a:latin typeface="Montserrat" panose="00000500000000000000" pitchFamily="2" charset="0"/>
              <a:cs typeface="Roboto Medium"/>
            </a:endParaRPr>
          </a:p>
        </p:txBody>
      </p:sp>
      <p:sp>
        <p:nvSpPr>
          <p:cNvPr id="68" name="object 68"/>
          <p:cNvSpPr txBox="1"/>
          <p:nvPr/>
        </p:nvSpPr>
        <p:spPr>
          <a:xfrm>
            <a:off x="8388251" y="4726130"/>
            <a:ext cx="2474595" cy="455381"/>
          </a:xfrm>
          <a:prstGeom prst="rect">
            <a:avLst/>
          </a:prstGeom>
        </p:spPr>
        <p:txBody>
          <a:bodyPr vert="horz" wrap="square" lIns="0" tIns="11430" rIns="0" bIns="0" rtlCol="0">
            <a:spAutoFit/>
          </a:bodyPr>
          <a:lstStyle/>
          <a:p>
            <a:pPr marL="12700" marR="5080">
              <a:lnSpc>
                <a:spcPct val="115000"/>
              </a:lnSpc>
              <a:spcBef>
                <a:spcPts val="90"/>
              </a:spcBef>
            </a:pPr>
            <a:r>
              <a:rPr sz="1300" spc="-50" dirty="0">
                <a:solidFill>
                  <a:srgbClr val="4A5462"/>
                </a:solidFill>
                <a:latin typeface="Montserrat" panose="00000500000000000000" pitchFamily="2" charset="0"/>
                <a:cs typeface="Roboto" panose="02000000000000000000"/>
              </a:rPr>
              <a:t>Regulatory</a:t>
            </a:r>
            <a:r>
              <a:rPr sz="1300" spc="-15" dirty="0">
                <a:solidFill>
                  <a:srgbClr val="4A5462"/>
                </a:solidFill>
                <a:latin typeface="Montserrat" panose="00000500000000000000" pitchFamily="2" charset="0"/>
                <a:cs typeface="Roboto" panose="02000000000000000000"/>
              </a:rPr>
              <a:t> </a:t>
            </a:r>
            <a:r>
              <a:rPr sz="1300" spc="-60" dirty="0">
                <a:solidFill>
                  <a:srgbClr val="4A5462"/>
                </a:solidFill>
                <a:latin typeface="Montserrat" panose="00000500000000000000" pitchFamily="2" charset="0"/>
                <a:cs typeface="Roboto" panose="02000000000000000000"/>
              </a:rPr>
              <a:t>and</a:t>
            </a:r>
            <a:r>
              <a:rPr sz="1300" spc="-15" dirty="0">
                <a:solidFill>
                  <a:srgbClr val="4A5462"/>
                </a:solidFill>
                <a:latin typeface="Montserrat" panose="00000500000000000000" pitchFamily="2" charset="0"/>
                <a:cs typeface="Roboto" panose="02000000000000000000"/>
              </a:rPr>
              <a:t> </a:t>
            </a:r>
            <a:r>
              <a:rPr sz="1300" spc="-55" dirty="0">
                <a:solidFill>
                  <a:srgbClr val="4A5462"/>
                </a:solidFill>
                <a:latin typeface="Montserrat" panose="00000500000000000000" pitchFamily="2" charset="0"/>
                <a:cs typeface="Roboto" panose="02000000000000000000"/>
              </a:rPr>
              <a:t>compliance</a:t>
            </a:r>
            <a:r>
              <a:rPr sz="1300" spc="-15" dirty="0">
                <a:solidFill>
                  <a:srgbClr val="4A5462"/>
                </a:solidFill>
                <a:latin typeface="Montserrat" panose="00000500000000000000" pitchFamily="2" charset="0"/>
                <a:cs typeface="Roboto" panose="02000000000000000000"/>
              </a:rPr>
              <a:t> </a:t>
            </a:r>
            <a:r>
              <a:rPr sz="1300" spc="-50" dirty="0">
                <a:solidFill>
                  <a:srgbClr val="4A5462"/>
                </a:solidFill>
                <a:latin typeface="Montserrat" panose="00000500000000000000" pitchFamily="2" charset="0"/>
                <a:cs typeface="Roboto" panose="02000000000000000000"/>
              </a:rPr>
              <a:t>advisory </a:t>
            </a:r>
            <a:r>
              <a:rPr sz="1300" spc="-10" dirty="0">
                <a:solidFill>
                  <a:srgbClr val="4A5462"/>
                </a:solidFill>
                <a:latin typeface="Montserrat" panose="00000500000000000000" pitchFamily="2" charset="0"/>
                <a:cs typeface="Roboto" panose="02000000000000000000"/>
              </a:rPr>
              <a:t>services</a:t>
            </a:r>
            <a:endParaRPr sz="1300" dirty="0">
              <a:latin typeface="Montserrat" panose="00000500000000000000" pitchFamily="2" charset="0"/>
              <a:cs typeface="Roboto" panose="02000000000000000000"/>
            </a:endParaRPr>
          </a:p>
        </p:txBody>
      </p:sp>
      <p:pic>
        <p:nvPicPr>
          <p:cNvPr id="69" name="object 69"/>
          <p:cNvPicPr/>
          <p:nvPr/>
        </p:nvPicPr>
        <p:blipFill>
          <a:blip r:embed="rId2" cstate="print"/>
          <a:stretch>
            <a:fillRect/>
          </a:stretch>
        </p:blipFill>
        <p:spPr>
          <a:xfrm>
            <a:off x="8404226" y="5419296"/>
            <a:ext cx="152399" cy="152399"/>
          </a:xfrm>
          <a:prstGeom prst="rect">
            <a:avLst/>
          </a:prstGeom>
        </p:spPr>
      </p:pic>
      <p:sp>
        <p:nvSpPr>
          <p:cNvPr id="70" name="object 70"/>
          <p:cNvSpPr txBox="1"/>
          <p:nvPr/>
        </p:nvSpPr>
        <p:spPr>
          <a:xfrm>
            <a:off x="8616851" y="5360876"/>
            <a:ext cx="1166495" cy="186590"/>
          </a:xfrm>
          <a:prstGeom prst="rect">
            <a:avLst/>
          </a:prstGeom>
        </p:spPr>
        <p:txBody>
          <a:bodyPr vert="horz" wrap="square" lIns="0" tIns="17145" rIns="0" bIns="0" rtlCol="0">
            <a:spAutoFit/>
          </a:bodyPr>
          <a:lstStyle/>
          <a:p>
            <a:pPr marL="12700">
              <a:lnSpc>
                <a:spcPct val="100000"/>
              </a:lnSpc>
              <a:spcBef>
                <a:spcPts val="135"/>
              </a:spcBef>
            </a:pPr>
            <a:r>
              <a:rPr sz="1100" spc="-55" dirty="0">
                <a:solidFill>
                  <a:srgbClr val="374050"/>
                </a:solidFill>
                <a:latin typeface="Montserrat" panose="00000500000000000000" pitchFamily="2" charset="0"/>
                <a:cs typeface="Roboto" panose="02000000000000000000"/>
              </a:rPr>
              <a:t>Compliance</a:t>
            </a:r>
            <a:r>
              <a:rPr sz="1100" spc="-20" dirty="0">
                <a:solidFill>
                  <a:srgbClr val="374050"/>
                </a:solidFill>
                <a:latin typeface="Montserrat" panose="00000500000000000000" pitchFamily="2" charset="0"/>
                <a:cs typeface="Roboto" panose="02000000000000000000"/>
              </a:rPr>
              <a:t> </a:t>
            </a:r>
            <a:r>
              <a:rPr sz="1100" spc="-35" dirty="0">
                <a:solidFill>
                  <a:srgbClr val="374050"/>
                </a:solidFill>
                <a:latin typeface="Montserrat" panose="00000500000000000000" pitchFamily="2" charset="0"/>
                <a:cs typeface="Roboto" panose="02000000000000000000"/>
              </a:rPr>
              <a:t>Plus</a:t>
            </a:r>
            <a:endParaRPr sz="1100">
              <a:latin typeface="Montserrat" panose="00000500000000000000" pitchFamily="2" charset="0"/>
              <a:cs typeface="Roboto" panose="02000000000000000000"/>
            </a:endParaRPr>
          </a:p>
        </p:txBody>
      </p:sp>
      <p:pic>
        <p:nvPicPr>
          <p:cNvPr id="71" name="object 71"/>
          <p:cNvPicPr/>
          <p:nvPr/>
        </p:nvPicPr>
        <p:blipFill>
          <a:blip r:embed="rId2" cstate="print"/>
          <a:stretch>
            <a:fillRect/>
          </a:stretch>
        </p:blipFill>
        <p:spPr>
          <a:xfrm>
            <a:off x="8404226" y="5724097"/>
            <a:ext cx="152399" cy="152399"/>
          </a:xfrm>
          <a:prstGeom prst="rect">
            <a:avLst/>
          </a:prstGeom>
        </p:spPr>
      </p:pic>
      <p:sp>
        <p:nvSpPr>
          <p:cNvPr id="72" name="object 72"/>
          <p:cNvSpPr txBox="1"/>
          <p:nvPr/>
        </p:nvSpPr>
        <p:spPr>
          <a:xfrm>
            <a:off x="8616851" y="5665676"/>
            <a:ext cx="1064260" cy="186590"/>
          </a:xfrm>
          <a:prstGeom prst="rect">
            <a:avLst/>
          </a:prstGeom>
        </p:spPr>
        <p:txBody>
          <a:bodyPr vert="horz" wrap="square" lIns="0" tIns="17145" rIns="0" bIns="0" rtlCol="0">
            <a:spAutoFit/>
          </a:bodyPr>
          <a:lstStyle/>
          <a:p>
            <a:pPr marL="12700">
              <a:lnSpc>
                <a:spcPct val="100000"/>
              </a:lnSpc>
              <a:spcBef>
                <a:spcPts val="135"/>
              </a:spcBef>
            </a:pPr>
            <a:r>
              <a:rPr sz="1100" spc="-60" dirty="0">
                <a:solidFill>
                  <a:srgbClr val="374050"/>
                </a:solidFill>
                <a:latin typeface="Montserrat" panose="00000500000000000000" pitchFamily="2" charset="0"/>
                <a:cs typeface="Roboto" panose="02000000000000000000"/>
              </a:rPr>
              <a:t>SFC</a:t>
            </a:r>
            <a:r>
              <a:rPr sz="1100" spc="-25" dirty="0">
                <a:solidFill>
                  <a:srgbClr val="374050"/>
                </a:solidFill>
                <a:latin typeface="Montserrat" panose="00000500000000000000" pitchFamily="2" charset="0"/>
                <a:cs typeface="Roboto" panose="02000000000000000000"/>
              </a:rPr>
              <a:t> </a:t>
            </a:r>
            <a:r>
              <a:rPr sz="1100" spc="-50" dirty="0">
                <a:solidFill>
                  <a:srgbClr val="374050"/>
                </a:solidFill>
                <a:latin typeface="Montserrat" panose="00000500000000000000" pitchFamily="2" charset="0"/>
                <a:cs typeface="Roboto" panose="02000000000000000000"/>
              </a:rPr>
              <a:t>Consulting</a:t>
            </a:r>
            <a:endParaRPr sz="1100">
              <a:latin typeface="Montserrat" panose="00000500000000000000" pitchFamily="2" charset="0"/>
              <a:cs typeface="Roboto" panose="02000000000000000000"/>
            </a:endParaRPr>
          </a:p>
        </p:txBody>
      </p:sp>
      <p:pic>
        <p:nvPicPr>
          <p:cNvPr id="73" name="object 73"/>
          <p:cNvPicPr/>
          <p:nvPr/>
        </p:nvPicPr>
        <p:blipFill>
          <a:blip r:embed="rId2" cstate="print"/>
          <a:stretch>
            <a:fillRect/>
          </a:stretch>
        </p:blipFill>
        <p:spPr>
          <a:xfrm>
            <a:off x="8404226" y="6028897"/>
            <a:ext cx="152399" cy="152399"/>
          </a:xfrm>
          <a:prstGeom prst="rect">
            <a:avLst/>
          </a:prstGeom>
        </p:spPr>
      </p:pic>
      <p:sp>
        <p:nvSpPr>
          <p:cNvPr id="74" name="object 74"/>
          <p:cNvSpPr txBox="1"/>
          <p:nvPr/>
        </p:nvSpPr>
        <p:spPr>
          <a:xfrm>
            <a:off x="8616851" y="5970476"/>
            <a:ext cx="1412875" cy="186590"/>
          </a:xfrm>
          <a:prstGeom prst="rect">
            <a:avLst/>
          </a:prstGeom>
        </p:spPr>
        <p:txBody>
          <a:bodyPr vert="horz" wrap="square" lIns="0" tIns="17145" rIns="0" bIns="0" rtlCol="0">
            <a:spAutoFit/>
          </a:bodyPr>
          <a:lstStyle/>
          <a:p>
            <a:pPr marL="12700">
              <a:lnSpc>
                <a:spcPct val="100000"/>
              </a:lnSpc>
              <a:spcBef>
                <a:spcPts val="135"/>
              </a:spcBef>
            </a:pPr>
            <a:r>
              <a:rPr sz="1100" spc="-50" dirty="0">
                <a:solidFill>
                  <a:srgbClr val="374050"/>
                </a:solidFill>
                <a:latin typeface="Montserrat" panose="00000500000000000000" pitchFamily="2" charset="0"/>
                <a:cs typeface="Roboto" panose="02000000000000000000"/>
              </a:rPr>
              <a:t>Regulatory</a:t>
            </a:r>
            <a:r>
              <a:rPr sz="1100" spc="-15" dirty="0">
                <a:solidFill>
                  <a:srgbClr val="374050"/>
                </a:solidFill>
                <a:latin typeface="Montserrat" panose="00000500000000000000" pitchFamily="2" charset="0"/>
                <a:cs typeface="Roboto" panose="02000000000000000000"/>
              </a:rPr>
              <a:t> </a:t>
            </a:r>
            <a:r>
              <a:rPr sz="1100" spc="-40" dirty="0">
                <a:solidFill>
                  <a:srgbClr val="374050"/>
                </a:solidFill>
                <a:latin typeface="Montserrat" panose="00000500000000000000" pitchFamily="2" charset="0"/>
                <a:cs typeface="Roboto" panose="02000000000000000000"/>
              </a:rPr>
              <a:t>expertise</a:t>
            </a:r>
            <a:endParaRPr sz="1100">
              <a:latin typeface="Montserrat" panose="00000500000000000000" pitchFamily="2" charset="0"/>
              <a:cs typeface="Roboto" panose="02000000000000000000"/>
            </a:endParaRPr>
          </a:p>
        </p:txBody>
      </p:sp>
      <p:sp>
        <p:nvSpPr>
          <p:cNvPr id="76" name="object 2"/>
          <p:cNvSpPr txBox="1"/>
          <p:nvPr/>
        </p:nvSpPr>
        <p:spPr>
          <a:xfrm>
            <a:off x="931862" y="196354"/>
            <a:ext cx="5416817"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b="1" spc="-220" dirty="0">
                <a:solidFill>
                  <a:srgbClr val="333333"/>
                </a:solidFill>
                <a:latin typeface="Montserrat SemiBold" panose="00000700000000000000"/>
                <a:cs typeface="Montserrat SemiBold" panose="00000700000000000000"/>
              </a:rPr>
              <a:t>River Delta </a:t>
            </a:r>
            <a:r>
              <a:rPr lang="en-US" sz="2800" b="1" spc="-195" dirty="0">
                <a:solidFill>
                  <a:srgbClr val="333333"/>
                </a:solidFill>
                <a:latin typeface="Montserrat SemiBold" panose="00000700000000000000"/>
                <a:cs typeface="Montserrat SemiBold" panose="00000700000000000000"/>
              </a:rPr>
              <a:t>Third Party Partners</a:t>
            </a:r>
            <a:endParaRPr sz="2800" dirty="0">
              <a:latin typeface="Montserrat SemiBold" panose="00000700000000000000"/>
              <a:cs typeface="Montserrat SemiBold" panose="00000700000000000000"/>
            </a:endParaRPr>
          </a:p>
        </p:txBody>
      </p:sp>
      <p:sp>
        <p:nvSpPr>
          <p:cNvPr id="75" name="TextBox 74"/>
          <p:cNvSpPr txBox="1"/>
          <p:nvPr/>
        </p:nvSpPr>
        <p:spPr>
          <a:xfrm>
            <a:off x="889317" y="847814"/>
            <a:ext cx="7105331" cy="315471"/>
          </a:xfrm>
          <a:prstGeom prst="rect">
            <a:avLst/>
          </a:prstGeom>
          <a:noFill/>
        </p:spPr>
        <p:txBody>
          <a:bodyPr wrap="square">
            <a:spAutoFit/>
          </a:bodyPr>
          <a:lstStyle/>
          <a:p>
            <a:pPr marL="12700">
              <a:lnSpc>
                <a:spcPct val="100000"/>
              </a:lnSpc>
              <a:spcBef>
                <a:spcPts val="560"/>
              </a:spcBef>
            </a:pPr>
            <a:r>
              <a:rPr lang="en-US" sz="1450" spc="-70" dirty="0">
                <a:solidFill>
                  <a:srgbClr val="C7B187"/>
                </a:solidFill>
                <a:latin typeface="Montserrat" panose="00000500000000000000"/>
                <a:cs typeface="Montserrat" panose="00000500000000000000"/>
              </a:rPr>
              <a:t>Comprehensive ecosystem of trusted service providers supporting our clients </a:t>
            </a:r>
            <a:endParaRPr lang="en-US" sz="1450" dirty="0">
              <a:latin typeface="Montserrat" panose="00000500000000000000"/>
              <a:cs typeface="Montserrat" panose="0000050000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bject 2"/>
          <p:cNvSpPr txBox="1"/>
          <p:nvPr/>
        </p:nvSpPr>
        <p:spPr>
          <a:xfrm>
            <a:off x="889318" y="244740"/>
            <a:ext cx="5416817"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b="1" spc="-220" dirty="0">
                <a:solidFill>
                  <a:srgbClr val="333333"/>
                </a:solidFill>
                <a:latin typeface="Montserrat SemiBold" panose="00000700000000000000"/>
                <a:cs typeface="Montserrat SemiBold" panose="00000700000000000000"/>
              </a:rPr>
              <a:t>River Delta </a:t>
            </a:r>
            <a:r>
              <a:rPr lang="en-US" sz="2800" b="1" spc="-195" dirty="0">
                <a:solidFill>
                  <a:srgbClr val="333333"/>
                </a:solidFill>
                <a:latin typeface="Montserrat SemiBold" panose="00000700000000000000"/>
                <a:cs typeface="Montserrat SemiBold" panose="00000700000000000000"/>
              </a:rPr>
              <a:t>Third Party Partners</a:t>
            </a:r>
            <a:endParaRPr sz="2800" dirty="0">
              <a:latin typeface="Montserrat SemiBold" panose="00000700000000000000"/>
              <a:cs typeface="Montserrat SemiBold" panose="00000700000000000000"/>
            </a:endParaRPr>
          </a:p>
        </p:txBody>
      </p:sp>
      <p:sp>
        <p:nvSpPr>
          <p:cNvPr id="40" name="TextBox 39"/>
          <p:cNvSpPr txBox="1"/>
          <p:nvPr/>
        </p:nvSpPr>
        <p:spPr>
          <a:xfrm>
            <a:off x="838200" y="895421"/>
            <a:ext cx="6934200" cy="315471"/>
          </a:xfrm>
          <a:prstGeom prst="rect">
            <a:avLst/>
          </a:prstGeom>
          <a:noFill/>
        </p:spPr>
        <p:txBody>
          <a:bodyPr wrap="square">
            <a:spAutoFit/>
          </a:bodyPr>
          <a:lstStyle/>
          <a:p>
            <a:pPr marL="12700">
              <a:lnSpc>
                <a:spcPct val="100000"/>
              </a:lnSpc>
              <a:spcBef>
                <a:spcPts val="560"/>
              </a:spcBef>
            </a:pPr>
            <a:r>
              <a:rPr lang="en-US" sz="1450" spc="-70" dirty="0">
                <a:solidFill>
                  <a:srgbClr val="C7B187"/>
                </a:solidFill>
                <a:latin typeface="Montserrat" panose="00000500000000000000"/>
                <a:cs typeface="Montserrat" panose="00000500000000000000"/>
              </a:rPr>
              <a:t>Comprehensive ecosystem of trusted service providers supporting our clients </a:t>
            </a:r>
            <a:endParaRPr lang="en-US" sz="1450" dirty="0">
              <a:latin typeface="Montserrat" panose="00000500000000000000"/>
              <a:cs typeface="Montserrat" panose="00000500000000000000"/>
            </a:endParaRPr>
          </a:p>
        </p:txBody>
      </p:sp>
      <p:sp>
        <p:nvSpPr>
          <p:cNvPr id="43" name="object 14"/>
          <p:cNvSpPr txBox="1"/>
          <p:nvPr/>
        </p:nvSpPr>
        <p:spPr>
          <a:xfrm>
            <a:off x="1825675" y="5759297"/>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40" dirty="0">
                <a:latin typeface="Montserrat" panose="00000500000000000000" pitchFamily="2" charset="0"/>
                <a:cs typeface="Roboto Medium"/>
              </a:rPr>
              <a:t>Bloomberg</a:t>
            </a:r>
            <a:endParaRPr sz="1300" dirty="0">
              <a:latin typeface="Montserrat" panose="00000500000000000000" pitchFamily="2" charset="0"/>
              <a:cs typeface="Roboto Medium"/>
            </a:endParaRPr>
          </a:p>
        </p:txBody>
      </p:sp>
      <p:sp>
        <p:nvSpPr>
          <p:cNvPr id="44" name="object 15"/>
          <p:cNvSpPr txBox="1"/>
          <p:nvPr/>
        </p:nvSpPr>
        <p:spPr>
          <a:xfrm>
            <a:off x="3441650" y="5759297"/>
            <a:ext cx="887880"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25" dirty="0">
                <a:latin typeface="Montserrat" panose="00000500000000000000" pitchFamily="2" charset="0"/>
                <a:cs typeface="Roboto Medium"/>
              </a:rPr>
              <a:t>Refinitiv</a:t>
            </a:r>
            <a:endParaRPr sz="1300" dirty="0">
              <a:latin typeface="Montserrat" panose="00000500000000000000" pitchFamily="2" charset="0"/>
              <a:cs typeface="Roboto Medium"/>
            </a:endParaRPr>
          </a:p>
        </p:txBody>
      </p:sp>
      <p:sp>
        <p:nvSpPr>
          <p:cNvPr id="45" name="object 16"/>
          <p:cNvSpPr txBox="1"/>
          <p:nvPr/>
        </p:nvSpPr>
        <p:spPr>
          <a:xfrm>
            <a:off x="5057774" y="5759297"/>
            <a:ext cx="887729"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35" dirty="0">
                <a:latin typeface="Montserrat" panose="00000500000000000000" pitchFamily="2" charset="0"/>
                <a:cs typeface="Roboto Medium"/>
              </a:rPr>
              <a:t>FactSet</a:t>
            </a:r>
            <a:endParaRPr sz="1300" dirty="0">
              <a:latin typeface="Montserrat" panose="00000500000000000000" pitchFamily="2" charset="0"/>
              <a:cs typeface="Roboto Medium"/>
            </a:endParaRPr>
          </a:p>
        </p:txBody>
      </p:sp>
      <p:sp>
        <p:nvSpPr>
          <p:cNvPr id="46" name="object 17"/>
          <p:cNvSpPr txBox="1"/>
          <p:nvPr/>
        </p:nvSpPr>
        <p:spPr>
          <a:xfrm>
            <a:off x="6673899" y="5759297"/>
            <a:ext cx="105204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35" dirty="0">
                <a:latin typeface="Montserrat" panose="00000500000000000000" pitchFamily="2" charset="0"/>
                <a:cs typeface="Roboto Medium"/>
              </a:rPr>
              <a:t>Morningstar</a:t>
            </a:r>
            <a:endParaRPr sz="1300" dirty="0">
              <a:latin typeface="Montserrat" panose="00000500000000000000" pitchFamily="2" charset="0"/>
              <a:cs typeface="Roboto Medium"/>
            </a:endParaRPr>
          </a:p>
        </p:txBody>
      </p:sp>
      <p:sp>
        <p:nvSpPr>
          <p:cNvPr id="47" name="object 18"/>
          <p:cNvSpPr txBox="1"/>
          <p:nvPr/>
        </p:nvSpPr>
        <p:spPr>
          <a:xfrm>
            <a:off x="8289875" y="5759297"/>
            <a:ext cx="1235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35" dirty="0">
                <a:latin typeface="Montserrat" panose="00000500000000000000" pitchFamily="2" charset="0"/>
                <a:cs typeface="Roboto Medium"/>
              </a:rPr>
              <a:t>S&amp;P</a:t>
            </a:r>
            <a:r>
              <a:rPr sz="1300" spc="-25" dirty="0">
                <a:latin typeface="Montserrat" panose="00000500000000000000" pitchFamily="2" charset="0"/>
                <a:cs typeface="Roboto Medium"/>
              </a:rPr>
              <a:t> </a:t>
            </a:r>
            <a:r>
              <a:rPr sz="1300" spc="-30" dirty="0">
                <a:latin typeface="Montserrat" panose="00000500000000000000" pitchFamily="2" charset="0"/>
                <a:cs typeface="Roboto Medium"/>
              </a:rPr>
              <a:t>Capital</a:t>
            </a:r>
            <a:r>
              <a:rPr sz="1300" spc="-25" dirty="0">
                <a:latin typeface="Montserrat" panose="00000500000000000000" pitchFamily="2" charset="0"/>
                <a:cs typeface="Roboto Medium"/>
              </a:rPr>
              <a:t> IQ</a:t>
            </a:r>
            <a:endParaRPr sz="1300" dirty="0">
              <a:latin typeface="Montserrat" panose="00000500000000000000" pitchFamily="2" charset="0"/>
              <a:cs typeface="Roboto Medium"/>
            </a:endParaRPr>
          </a:p>
        </p:txBody>
      </p:sp>
      <p:sp>
        <p:nvSpPr>
          <p:cNvPr id="48" name="object 19"/>
          <p:cNvSpPr txBox="1"/>
          <p:nvPr/>
        </p:nvSpPr>
        <p:spPr>
          <a:xfrm>
            <a:off x="9905999" y="5759297"/>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sz="1300" spc="-30" dirty="0">
                <a:latin typeface="Montserrat" panose="00000500000000000000" pitchFamily="2" charset="0"/>
                <a:cs typeface="Roboto Medium"/>
              </a:rPr>
              <a:t>Preqin</a:t>
            </a:r>
            <a:endParaRPr sz="1300" dirty="0">
              <a:latin typeface="Montserrat" panose="00000500000000000000" pitchFamily="2" charset="0"/>
              <a:cs typeface="Roboto Medium"/>
            </a:endParaRPr>
          </a:p>
        </p:txBody>
      </p:sp>
      <p:sp>
        <p:nvSpPr>
          <p:cNvPr id="49" name="object 20"/>
          <p:cNvSpPr/>
          <p:nvPr/>
        </p:nvSpPr>
        <p:spPr>
          <a:xfrm>
            <a:off x="609600" y="6938169"/>
            <a:ext cx="10972800" cy="9525"/>
          </a:xfrm>
          <a:custGeom>
            <a:avLst/>
            <a:gdLst/>
            <a:ahLst/>
            <a:cxnLst/>
            <a:rect l="l" t="t" r="r" b="b"/>
            <a:pathLst>
              <a:path w="10972800" h="9525">
                <a:moveTo>
                  <a:pt x="10972799" y="9524"/>
                </a:moveTo>
                <a:lnTo>
                  <a:pt x="0" y="9524"/>
                </a:lnTo>
                <a:lnTo>
                  <a:pt x="0" y="0"/>
                </a:lnTo>
                <a:lnTo>
                  <a:pt x="10972799" y="0"/>
                </a:lnTo>
                <a:lnTo>
                  <a:pt x="10972799" y="9524"/>
                </a:lnTo>
                <a:close/>
              </a:path>
            </a:pathLst>
          </a:custGeom>
          <a:solidFill>
            <a:srgbClr val="D4B08A">
              <a:alpha val="39999"/>
            </a:srgbClr>
          </a:solidFill>
        </p:spPr>
        <p:txBody>
          <a:bodyPr wrap="square" lIns="0" tIns="0" rIns="0" bIns="0" rtlCol="0"/>
          <a:lstStyle>
            <a:defPPr>
              <a:defRPr kern="0"/>
            </a:defPPr>
          </a:lstStyle>
          <a:p>
            <a:endParaRPr/>
          </a:p>
        </p:txBody>
      </p:sp>
      <p:grpSp>
        <p:nvGrpSpPr>
          <p:cNvPr id="50" name="object 21"/>
          <p:cNvGrpSpPr/>
          <p:nvPr/>
        </p:nvGrpSpPr>
        <p:grpSpPr>
          <a:xfrm>
            <a:off x="1085850" y="1450205"/>
            <a:ext cx="10020300" cy="4197326"/>
            <a:chOff x="1095374" y="3757611"/>
            <a:chExt cx="10020300" cy="4197326"/>
          </a:xfrm>
        </p:grpSpPr>
        <p:sp>
          <p:nvSpPr>
            <p:cNvPr id="54" name="object 22"/>
            <p:cNvSpPr/>
            <p:nvPr/>
          </p:nvSpPr>
          <p:spPr>
            <a:xfrm>
              <a:off x="1095374" y="4371770"/>
              <a:ext cx="10001250" cy="9525"/>
            </a:xfrm>
            <a:custGeom>
              <a:avLst/>
              <a:gdLst/>
              <a:ahLst/>
              <a:cxnLst/>
              <a:rect l="l" t="t" r="r" b="b"/>
              <a:pathLst>
                <a:path w="10001250" h="9525">
                  <a:moveTo>
                    <a:pt x="10001249" y="9524"/>
                  </a:moveTo>
                  <a:lnTo>
                    <a:pt x="0" y="9524"/>
                  </a:lnTo>
                  <a:lnTo>
                    <a:pt x="0" y="0"/>
                  </a:lnTo>
                  <a:lnTo>
                    <a:pt x="10001249" y="0"/>
                  </a:lnTo>
                  <a:lnTo>
                    <a:pt x="10001249" y="9524"/>
                  </a:lnTo>
                  <a:close/>
                </a:path>
              </a:pathLst>
            </a:custGeom>
            <a:solidFill>
              <a:srgbClr val="D4B08A">
                <a:alpha val="30198"/>
              </a:srgbClr>
            </a:solidFill>
          </p:spPr>
          <p:txBody>
            <a:bodyPr wrap="square" lIns="0" tIns="0" rIns="0" bIns="0" rtlCol="0"/>
            <a:lstStyle>
              <a:defPPr>
                <a:defRPr kern="0"/>
              </a:defPPr>
            </a:lstStyle>
            <a:p>
              <a:endParaRPr/>
            </a:p>
          </p:txBody>
        </p:sp>
        <p:sp>
          <p:nvSpPr>
            <p:cNvPr id="55" name="object 23"/>
            <p:cNvSpPr/>
            <p:nvPr/>
          </p:nvSpPr>
          <p:spPr>
            <a:xfrm>
              <a:off x="1114424" y="3757611"/>
              <a:ext cx="514350" cy="514350"/>
            </a:xfrm>
            <a:custGeom>
              <a:avLst/>
              <a:gdLst/>
              <a:ahLst/>
              <a:cxnLst/>
              <a:rect l="l" t="t" r="r" b="b"/>
              <a:pathLst>
                <a:path w="514350" h="514350">
                  <a:moveTo>
                    <a:pt x="460952" y="514349"/>
                  </a:moveTo>
                  <a:lnTo>
                    <a:pt x="53397" y="514349"/>
                  </a:lnTo>
                  <a:lnTo>
                    <a:pt x="49680" y="513983"/>
                  </a:lnTo>
                  <a:lnTo>
                    <a:pt x="14085" y="494957"/>
                  </a:lnTo>
                  <a:lnTo>
                    <a:pt x="0" y="460952"/>
                  </a:lnTo>
                  <a:lnTo>
                    <a:pt x="0" y="457199"/>
                  </a:lnTo>
                  <a:lnTo>
                    <a:pt x="0" y="53397"/>
                  </a:lnTo>
                  <a:lnTo>
                    <a:pt x="19392" y="14085"/>
                  </a:lnTo>
                  <a:lnTo>
                    <a:pt x="53397" y="0"/>
                  </a:lnTo>
                  <a:lnTo>
                    <a:pt x="460952" y="0"/>
                  </a:lnTo>
                  <a:lnTo>
                    <a:pt x="500264" y="19392"/>
                  </a:lnTo>
                  <a:lnTo>
                    <a:pt x="514350" y="53397"/>
                  </a:lnTo>
                  <a:lnTo>
                    <a:pt x="514350" y="460952"/>
                  </a:lnTo>
                  <a:lnTo>
                    <a:pt x="494957" y="500264"/>
                  </a:lnTo>
                  <a:lnTo>
                    <a:pt x="464668" y="513983"/>
                  </a:lnTo>
                  <a:lnTo>
                    <a:pt x="460952" y="514349"/>
                  </a:lnTo>
                  <a:close/>
                </a:path>
              </a:pathLst>
            </a:custGeom>
            <a:solidFill>
              <a:srgbClr val="D4B08A">
                <a:alpha val="19999"/>
              </a:srgbClr>
            </a:solidFill>
          </p:spPr>
          <p:txBody>
            <a:bodyPr wrap="square" lIns="0" tIns="0" rIns="0" bIns="0" rtlCol="0"/>
            <a:lstStyle>
              <a:defPPr>
                <a:defRPr kern="0"/>
              </a:defPPr>
            </a:lstStyle>
            <a:p>
              <a:endParaRPr/>
            </a:p>
          </p:txBody>
        </p:sp>
        <p:pic>
          <p:nvPicPr>
            <p:cNvPr id="56" name="object 24"/>
            <p:cNvPicPr/>
            <p:nvPr/>
          </p:nvPicPr>
          <p:blipFill>
            <a:blip r:embed="rId2" cstate="print"/>
            <a:stretch>
              <a:fillRect/>
            </a:stretch>
          </p:blipFill>
          <p:spPr>
            <a:xfrm>
              <a:off x="1256071" y="3892743"/>
              <a:ext cx="231055" cy="228957"/>
            </a:xfrm>
            <a:prstGeom prst="rect">
              <a:avLst/>
            </a:prstGeom>
          </p:spPr>
        </p:pic>
        <p:sp>
          <p:nvSpPr>
            <p:cNvPr id="57" name="object 25"/>
            <p:cNvSpPr/>
            <p:nvPr/>
          </p:nvSpPr>
          <p:spPr>
            <a:xfrm>
              <a:off x="1114424" y="6100761"/>
              <a:ext cx="10001250" cy="9525"/>
            </a:xfrm>
            <a:custGeom>
              <a:avLst/>
              <a:gdLst/>
              <a:ahLst/>
              <a:cxnLst/>
              <a:rect l="l" t="t" r="r" b="b"/>
              <a:pathLst>
                <a:path w="10001250" h="9525">
                  <a:moveTo>
                    <a:pt x="10001249" y="9524"/>
                  </a:moveTo>
                  <a:lnTo>
                    <a:pt x="0" y="9524"/>
                  </a:lnTo>
                  <a:lnTo>
                    <a:pt x="0" y="0"/>
                  </a:lnTo>
                  <a:lnTo>
                    <a:pt x="10001249" y="0"/>
                  </a:lnTo>
                  <a:lnTo>
                    <a:pt x="10001249" y="9524"/>
                  </a:lnTo>
                  <a:close/>
                </a:path>
              </a:pathLst>
            </a:custGeom>
            <a:solidFill>
              <a:srgbClr val="D4B08A">
                <a:alpha val="30198"/>
              </a:srgbClr>
            </a:solidFill>
          </p:spPr>
          <p:txBody>
            <a:bodyPr wrap="square" lIns="0" tIns="0" rIns="0" bIns="0" rtlCol="0"/>
            <a:lstStyle>
              <a:defPPr>
                <a:defRPr kern="0"/>
              </a:defPPr>
            </a:lstStyle>
            <a:p>
              <a:endParaRPr dirty="0"/>
            </a:p>
          </p:txBody>
        </p:sp>
        <p:sp>
          <p:nvSpPr>
            <p:cNvPr id="58" name="object 26"/>
            <p:cNvSpPr/>
            <p:nvPr/>
          </p:nvSpPr>
          <p:spPr>
            <a:xfrm>
              <a:off x="1114424" y="5510211"/>
              <a:ext cx="514350" cy="514350"/>
            </a:xfrm>
            <a:custGeom>
              <a:avLst/>
              <a:gdLst/>
              <a:ahLst/>
              <a:cxnLst/>
              <a:rect l="l" t="t" r="r" b="b"/>
              <a:pathLst>
                <a:path w="514350" h="514350">
                  <a:moveTo>
                    <a:pt x="460952" y="514349"/>
                  </a:moveTo>
                  <a:lnTo>
                    <a:pt x="53397" y="514349"/>
                  </a:lnTo>
                  <a:lnTo>
                    <a:pt x="49680" y="513983"/>
                  </a:lnTo>
                  <a:lnTo>
                    <a:pt x="14085" y="494956"/>
                  </a:lnTo>
                  <a:lnTo>
                    <a:pt x="0" y="460952"/>
                  </a:lnTo>
                  <a:lnTo>
                    <a:pt x="0" y="457199"/>
                  </a:lnTo>
                  <a:lnTo>
                    <a:pt x="0" y="53397"/>
                  </a:lnTo>
                  <a:lnTo>
                    <a:pt x="19392" y="14084"/>
                  </a:lnTo>
                  <a:lnTo>
                    <a:pt x="53397" y="0"/>
                  </a:lnTo>
                  <a:lnTo>
                    <a:pt x="460952" y="0"/>
                  </a:lnTo>
                  <a:lnTo>
                    <a:pt x="500264" y="19392"/>
                  </a:lnTo>
                  <a:lnTo>
                    <a:pt x="514350" y="53397"/>
                  </a:lnTo>
                  <a:lnTo>
                    <a:pt x="514350" y="460952"/>
                  </a:lnTo>
                  <a:lnTo>
                    <a:pt x="494957" y="500263"/>
                  </a:lnTo>
                  <a:lnTo>
                    <a:pt x="464668" y="513983"/>
                  </a:lnTo>
                  <a:lnTo>
                    <a:pt x="460952" y="514349"/>
                  </a:lnTo>
                  <a:close/>
                </a:path>
              </a:pathLst>
            </a:custGeom>
            <a:solidFill>
              <a:srgbClr val="D4B08A">
                <a:alpha val="19999"/>
              </a:srgbClr>
            </a:solidFill>
          </p:spPr>
          <p:txBody>
            <a:bodyPr wrap="square" lIns="0" tIns="0" rIns="0" bIns="0" rtlCol="0"/>
            <a:lstStyle>
              <a:defPPr>
                <a:defRPr kern="0"/>
              </a:defPPr>
            </a:lstStyle>
            <a:p>
              <a:endParaRPr/>
            </a:p>
          </p:txBody>
        </p:sp>
        <p:pic>
          <p:nvPicPr>
            <p:cNvPr id="59" name="object 27"/>
            <p:cNvPicPr/>
            <p:nvPr/>
          </p:nvPicPr>
          <p:blipFill>
            <a:blip r:embed="rId3" cstate="print"/>
            <a:stretch>
              <a:fillRect/>
            </a:stretch>
          </p:blipFill>
          <p:spPr>
            <a:xfrm>
              <a:off x="1257299" y="5667374"/>
              <a:ext cx="228600" cy="200025"/>
            </a:xfrm>
            <a:prstGeom prst="rect">
              <a:avLst/>
            </a:prstGeom>
          </p:spPr>
        </p:pic>
        <p:sp>
          <p:nvSpPr>
            <p:cNvPr id="60" name="object 28"/>
            <p:cNvSpPr/>
            <p:nvPr/>
          </p:nvSpPr>
          <p:spPr>
            <a:xfrm>
              <a:off x="1114424" y="7945412"/>
              <a:ext cx="10001250" cy="9525"/>
            </a:xfrm>
            <a:custGeom>
              <a:avLst/>
              <a:gdLst/>
              <a:ahLst/>
              <a:cxnLst/>
              <a:rect l="l" t="t" r="r" b="b"/>
              <a:pathLst>
                <a:path w="10001250" h="9525">
                  <a:moveTo>
                    <a:pt x="10001249" y="9524"/>
                  </a:moveTo>
                  <a:lnTo>
                    <a:pt x="0" y="9524"/>
                  </a:lnTo>
                  <a:lnTo>
                    <a:pt x="0" y="0"/>
                  </a:lnTo>
                  <a:lnTo>
                    <a:pt x="10001249" y="0"/>
                  </a:lnTo>
                  <a:lnTo>
                    <a:pt x="10001249" y="9524"/>
                  </a:lnTo>
                  <a:close/>
                </a:path>
              </a:pathLst>
            </a:custGeom>
            <a:solidFill>
              <a:srgbClr val="D4B08A">
                <a:alpha val="30198"/>
              </a:srgbClr>
            </a:solidFill>
          </p:spPr>
          <p:txBody>
            <a:bodyPr wrap="square" lIns="0" tIns="0" rIns="0" bIns="0" rtlCol="0"/>
            <a:lstStyle>
              <a:defPPr>
                <a:defRPr kern="0"/>
              </a:defPPr>
            </a:lstStyle>
            <a:p>
              <a:endParaRPr/>
            </a:p>
          </p:txBody>
        </p:sp>
        <p:sp>
          <p:nvSpPr>
            <p:cNvPr id="61" name="object 29"/>
            <p:cNvSpPr/>
            <p:nvPr/>
          </p:nvSpPr>
          <p:spPr>
            <a:xfrm>
              <a:off x="1114424" y="7335812"/>
              <a:ext cx="514350" cy="514350"/>
            </a:xfrm>
            <a:custGeom>
              <a:avLst/>
              <a:gdLst/>
              <a:ahLst/>
              <a:cxnLst/>
              <a:rect l="l" t="t" r="r" b="b"/>
              <a:pathLst>
                <a:path w="514350" h="514350">
                  <a:moveTo>
                    <a:pt x="460952" y="514349"/>
                  </a:moveTo>
                  <a:lnTo>
                    <a:pt x="53397" y="514349"/>
                  </a:lnTo>
                  <a:lnTo>
                    <a:pt x="49680" y="513983"/>
                  </a:lnTo>
                  <a:lnTo>
                    <a:pt x="14085" y="494956"/>
                  </a:lnTo>
                  <a:lnTo>
                    <a:pt x="0" y="460952"/>
                  </a:lnTo>
                  <a:lnTo>
                    <a:pt x="0" y="457199"/>
                  </a:lnTo>
                  <a:lnTo>
                    <a:pt x="0" y="53397"/>
                  </a:lnTo>
                  <a:lnTo>
                    <a:pt x="19392" y="14085"/>
                  </a:lnTo>
                  <a:lnTo>
                    <a:pt x="53397" y="0"/>
                  </a:lnTo>
                  <a:lnTo>
                    <a:pt x="460952" y="0"/>
                  </a:lnTo>
                  <a:lnTo>
                    <a:pt x="500264" y="19391"/>
                  </a:lnTo>
                  <a:lnTo>
                    <a:pt x="514350" y="53397"/>
                  </a:lnTo>
                  <a:lnTo>
                    <a:pt x="514350" y="460952"/>
                  </a:lnTo>
                  <a:lnTo>
                    <a:pt x="494957" y="500263"/>
                  </a:lnTo>
                  <a:lnTo>
                    <a:pt x="464668" y="513983"/>
                  </a:lnTo>
                  <a:lnTo>
                    <a:pt x="460952" y="514349"/>
                  </a:lnTo>
                  <a:close/>
                </a:path>
              </a:pathLst>
            </a:custGeom>
            <a:solidFill>
              <a:srgbClr val="D4B08A">
                <a:alpha val="19999"/>
              </a:srgbClr>
            </a:solidFill>
          </p:spPr>
          <p:txBody>
            <a:bodyPr wrap="square" lIns="0" tIns="0" rIns="0" bIns="0" rtlCol="0"/>
            <a:lstStyle>
              <a:defPPr>
                <a:defRPr kern="0"/>
              </a:defPPr>
            </a:lstStyle>
            <a:p>
              <a:endParaRPr/>
            </a:p>
          </p:txBody>
        </p:sp>
        <p:pic>
          <p:nvPicPr>
            <p:cNvPr id="62" name="object 30"/>
            <p:cNvPicPr/>
            <p:nvPr/>
          </p:nvPicPr>
          <p:blipFill>
            <a:blip r:embed="rId4" cstate="print"/>
            <a:stretch>
              <a:fillRect/>
            </a:stretch>
          </p:blipFill>
          <p:spPr>
            <a:xfrm>
              <a:off x="1276349" y="7478687"/>
              <a:ext cx="200025" cy="228600"/>
            </a:xfrm>
            <a:prstGeom prst="rect">
              <a:avLst/>
            </a:prstGeom>
          </p:spPr>
        </p:pic>
      </p:grpSp>
      <p:sp>
        <p:nvSpPr>
          <p:cNvPr id="51" name="object 31"/>
          <p:cNvSpPr txBox="1"/>
          <p:nvPr/>
        </p:nvSpPr>
        <p:spPr>
          <a:xfrm>
            <a:off x="1768475" y="1587455"/>
            <a:ext cx="2442845" cy="320601"/>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b="0" spc="-65" dirty="0">
                <a:solidFill>
                  <a:srgbClr val="6A5644"/>
                </a:solidFill>
                <a:latin typeface="Montserrat" panose="00000500000000000000" pitchFamily="2" charset="0"/>
                <a:cs typeface="Roboto Medium"/>
              </a:rPr>
              <a:t>Banks</a:t>
            </a:r>
            <a:r>
              <a:rPr sz="2000" b="0" spc="-55" dirty="0">
                <a:solidFill>
                  <a:srgbClr val="6A5644"/>
                </a:solidFill>
                <a:latin typeface="Montserrat" panose="00000500000000000000" pitchFamily="2" charset="0"/>
                <a:cs typeface="Roboto Medium"/>
              </a:rPr>
              <a:t> </a:t>
            </a:r>
            <a:r>
              <a:rPr sz="2000" b="0" spc="-50" dirty="0">
                <a:solidFill>
                  <a:srgbClr val="6A5644"/>
                </a:solidFill>
                <a:latin typeface="Montserrat" panose="00000500000000000000" pitchFamily="2" charset="0"/>
                <a:cs typeface="Roboto Medium"/>
              </a:rPr>
              <a:t>and</a:t>
            </a:r>
            <a:r>
              <a:rPr sz="2000" b="0" spc="-55" dirty="0">
                <a:solidFill>
                  <a:srgbClr val="6A5644"/>
                </a:solidFill>
                <a:latin typeface="Montserrat" panose="00000500000000000000" pitchFamily="2" charset="0"/>
                <a:cs typeface="Roboto Medium"/>
              </a:rPr>
              <a:t> </a:t>
            </a:r>
            <a:r>
              <a:rPr sz="2000" b="0" spc="-65" dirty="0">
                <a:solidFill>
                  <a:srgbClr val="6A5644"/>
                </a:solidFill>
                <a:latin typeface="Montserrat" panose="00000500000000000000" pitchFamily="2" charset="0"/>
                <a:cs typeface="Roboto Medium"/>
              </a:rPr>
              <a:t>Brokers</a:t>
            </a:r>
            <a:endParaRPr sz="2000" dirty="0">
              <a:latin typeface="Montserrat" panose="00000500000000000000" pitchFamily="2" charset="0"/>
              <a:cs typeface="Roboto Medium"/>
            </a:endParaRPr>
          </a:p>
        </p:txBody>
      </p:sp>
      <p:sp>
        <p:nvSpPr>
          <p:cNvPr id="52" name="object 32"/>
          <p:cNvSpPr txBox="1"/>
          <p:nvPr/>
        </p:nvSpPr>
        <p:spPr>
          <a:xfrm>
            <a:off x="1797000" y="3352006"/>
            <a:ext cx="3289299" cy="320601"/>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b="0" spc="-50" dirty="0">
                <a:solidFill>
                  <a:srgbClr val="6A5644"/>
                </a:solidFill>
                <a:latin typeface="Montserrat" panose="00000500000000000000" pitchFamily="2" charset="0"/>
                <a:cs typeface="Roboto Medium"/>
              </a:rPr>
              <a:t>Fixed</a:t>
            </a:r>
            <a:r>
              <a:rPr sz="2000" b="0" spc="-40" dirty="0">
                <a:solidFill>
                  <a:srgbClr val="6A5644"/>
                </a:solidFill>
                <a:latin typeface="Montserrat" panose="00000500000000000000" pitchFamily="2" charset="0"/>
                <a:cs typeface="Roboto Medium"/>
              </a:rPr>
              <a:t> </a:t>
            </a:r>
            <a:r>
              <a:rPr sz="2000" b="0" spc="-65" dirty="0">
                <a:solidFill>
                  <a:srgbClr val="6A5644"/>
                </a:solidFill>
                <a:latin typeface="Montserrat" panose="00000500000000000000" pitchFamily="2" charset="0"/>
                <a:cs typeface="Roboto Medium"/>
              </a:rPr>
              <a:t>Income</a:t>
            </a:r>
            <a:r>
              <a:rPr sz="2000" b="0" spc="-40" dirty="0">
                <a:solidFill>
                  <a:srgbClr val="6A5644"/>
                </a:solidFill>
                <a:latin typeface="Montserrat" panose="00000500000000000000" pitchFamily="2" charset="0"/>
                <a:cs typeface="Roboto Medium"/>
              </a:rPr>
              <a:t> </a:t>
            </a:r>
            <a:r>
              <a:rPr sz="2000" b="0" spc="-50" dirty="0">
                <a:solidFill>
                  <a:srgbClr val="6A5644"/>
                </a:solidFill>
                <a:latin typeface="Montserrat" panose="00000500000000000000" pitchFamily="2" charset="0"/>
                <a:cs typeface="Roboto Medium"/>
              </a:rPr>
              <a:t>Partners</a:t>
            </a:r>
            <a:endParaRPr sz="2000" dirty="0">
              <a:latin typeface="Montserrat" panose="00000500000000000000" pitchFamily="2" charset="0"/>
              <a:cs typeface="Roboto Medium"/>
            </a:endParaRPr>
          </a:p>
        </p:txBody>
      </p:sp>
      <p:sp>
        <p:nvSpPr>
          <p:cNvPr id="53" name="object 33"/>
          <p:cNvSpPr txBox="1"/>
          <p:nvPr/>
        </p:nvSpPr>
        <p:spPr>
          <a:xfrm>
            <a:off x="1771650" y="5180806"/>
            <a:ext cx="3105150" cy="320601"/>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b="0" spc="-45" dirty="0">
                <a:solidFill>
                  <a:srgbClr val="6A5644"/>
                </a:solidFill>
                <a:latin typeface="Montserrat" panose="00000500000000000000" pitchFamily="2" charset="0"/>
                <a:cs typeface="Roboto Medium"/>
              </a:rPr>
              <a:t>Financial</a:t>
            </a:r>
            <a:r>
              <a:rPr sz="2000" b="0" spc="-50" dirty="0">
                <a:solidFill>
                  <a:srgbClr val="6A5644"/>
                </a:solidFill>
                <a:latin typeface="Montserrat" panose="00000500000000000000" pitchFamily="2" charset="0"/>
                <a:cs typeface="Roboto Medium"/>
              </a:rPr>
              <a:t> </a:t>
            </a:r>
            <a:r>
              <a:rPr sz="2000" b="0" spc="-55" dirty="0">
                <a:solidFill>
                  <a:srgbClr val="6A5644"/>
                </a:solidFill>
                <a:latin typeface="Montserrat" panose="00000500000000000000" pitchFamily="2" charset="0"/>
                <a:cs typeface="Roboto Medium"/>
              </a:rPr>
              <a:t>Data</a:t>
            </a:r>
            <a:r>
              <a:rPr sz="2000" b="0" spc="-50" dirty="0">
                <a:solidFill>
                  <a:srgbClr val="6A5644"/>
                </a:solidFill>
                <a:latin typeface="Montserrat" panose="00000500000000000000" pitchFamily="2" charset="0"/>
                <a:cs typeface="Roboto Medium"/>
              </a:rPr>
              <a:t> </a:t>
            </a:r>
            <a:r>
              <a:rPr sz="2000" b="0" spc="-60" dirty="0">
                <a:solidFill>
                  <a:srgbClr val="6A5644"/>
                </a:solidFill>
                <a:latin typeface="Montserrat" panose="00000500000000000000" pitchFamily="2" charset="0"/>
                <a:cs typeface="Roboto Medium"/>
              </a:rPr>
              <a:t>Providers</a:t>
            </a:r>
            <a:endParaRPr sz="2000" dirty="0">
              <a:latin typeface="Montserrat" panose="00000500000000000000" pitchFamily="2" charset="0"/>
              <a:cs typeface="Roboto Medium"/>
            </a:endParaRPr>
          </a:p>
        </p:txBody>
      </p:sp>
      <p:sp>
        <p:nvSpPr>
          <p:cNvPr id="2" name="object 14"/>
          <p:cNvSpPr txBox="1"/>
          <p:nvPr/>
        </p:nvSpPr>
        <p:spPr>
          <a:xfrm>
            <a:off x="1828800" y="2228766"/>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U</a:t>
            </a:r>
            <a:r>
              <a:rPr sz="1300" spc="-40" dirty="0">
                <a:latin typeface="Montserrat" panose="00000500000000000000" pitchFamily="2" charset="0"/>
                <a:cs typeface="Roboto Medium"/>
              </a:rPr>
              <a:t>B</a:t>
            </a:r>
            <a:r>
              <a:rPr lang="en-US" altLang="zh-TW" sz="1300" spc="-40" dirty="0">
                <a:latin typeface="Montserrat" panose="00000500000000000000" pitchFamily="2" charset="0"/>
                <a:cs typeface="Roboto Medium"/>
              </a:rPr>
              <a:t>S</a:t>
            </a:r>
            <a:endParaRPr sz="1300" dirty="0">
              <a:latin typeface="Montserrat" panose="00000500000000000000" pitchFamily="2" charset="0"/>
              <a:cs typeface="Roboto Medium"/>
            </a:endParaRPr>
          </a:p>
        </p:txBody>
      </p:sp>
      <p:sp>
        <p:nvSpPr>
          <p:cNvPr id="3" name="object 15"/>
          <p:cNvSpPr txBox="1"/>
          <p:nvPr/>
        </p:nvSpPr>
        <p:spPr>
          <a:xfrm>
            <a:off x="9237944" y="2223799"/>
            <a:ext cx="887880"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25" dirty="0">
                <a:latin typeface="Montserrat" panose="00000500000000000000" pitchFamily="2" charset="0"/>
                <a:cs typeface="Roboto Medium"/>
              </a:rPr>
              <a:t>DBS</a:t>
            </a:r>
            <a:endParaRPr sz="1300" dirty="0">
              <a:latin typeface="Montserrat" panose="00000500000000000000" pitchFamily="2" charset="0"/>
              <a:cs typeface="Roboto Medium"/>
            </a:endParaRPr>
          </a:p>
        </p:txBody>
      </p:sp>
      <p:sp>
        <p:nvSpPr>
          <p:cNvPr id="4" name="object 16"/>
          <p:cNvSpPr txBox="1"/>
          <p:nvPr/>
        </p:nvSpPr>
        <p:spPr>
          <a:xfrm>
            <a:off x="1831823" y="2533153"/>
            <a:ext cx="887729"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HSBC</a:t>
            </a:r>
            <a:endParaRPr sz="1300" dirty="0">
              <a:latin typeface="Montserrat" panose="00000500000000000000" pitchFamily="2" charset="0"/>
              <a:cs typeface="Roboto Medium"/>
            </a:endParaRPr>
          </a:p>
        </p:txBody>
      </p:sp>
      <p:sp>
        <p:nvSpPr>
          <p:cNvPr id="5" name="object 17"/>
          <p:cNvSpPr txBox="1"/>
          <p:nvPr/>
        </p:nvSpPr>
        <p:spPr>
          <a:xfrm>
            <a:off x="3566894" y="2530618"/>
            <a:ext cx="105204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CITI</a:t>
            </a:r>
            <a:endParaRPr sz="1300" dirty="0">
              <a:latin typeface="Montserrat" panose="00000500000000000000" pitchFamily="2" charset="0"/>
              <a:cs typeface="Roboto Medium"/>
            </a:endParaRPr>
          </a:p>
        </p:txBody>
      </p:sp>
      <p:sp>
        <p:nvSpPr>
          <p:cNvPr id="6" name="object 18"/>
          <p:cNvSpPr txBox="1"/>
          <p:nvPr/>
        </p:nvSpPr>
        <p:spPr>
          <a:xfrm>
            <a:off x="3566894" y="2217335"/>
            <a:ext cx="17685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Morgan Stanley</a:t>
            </a:r>
            <a:endParaRPr sz="1300" dirty="0">
              <a:latin typeface="Montserrat" panose="00000500000000000000" pitchFamily="2" charset="0"/>
              <a:cs typeface="Roboto Medium"/>
            </a:endParaRPr>
          </a:p>
        </p:txBody>
      </p:sp>
      <p:sp>
        <p:nvSpPr>
          <p:cNvPr id="8" name="object 14"/>
          <p:cNvSpPr txBox="1"/>
          <p:nvPr/>
        </p:nvSpPr>
        <p:spPr>
          <a:xfrm>
            <a:off x="5385868" y="2521722"/>
            <a:ext cx="1527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40" dirty="0">
                <a:latin typeface="Montserrat" panose="00000500000000000000" pitchFamily="2" charset="0"/>
                <a:cs typeface="Roboto Medium"/>
              </a:rPr>
              <a:t>Bank of America</a:t>
            </a:r>
            <a:endParaRPr sz="1300" dirty="0">
              <a:latin typeface="Montserrat" panose="00000500000000000000" pitchFamily="2" charset="0"/>
              <a:cs typeface="Roboto Medium"/>
            </a:endParaRPr>
          </a:p>
        </p:txBody>
      </p:sp>
      <p:sp>
        <p:nvSpPr>
          <p:cNvPr id="9" name="object 15"/>
          <p:cNvSpPr txBox="1"/>
          <p:nvPr/>
        </p:nvSpPr>
        <p:spPr>
          <a:xfrm>
            <a:off x="7462370" y="2513806"/>
            <a:ext cx="1235124"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25" dirty="0">
                <a:latin typeface="Montserrat" panose="00000500000000000000" pitchFamily="2" charset="0"/>
                <a:cs typeface="Roboto Medium"/>
              </a:rPr>
              <a:t>BNP Paribas</a:t>
            </a:r>
            <a:endParaRPr sz="1300" dirty="0">
              <a:latin typeface="Montserrat" panose="00000500000000000000" pitchFamily="2" charset="0"/>
              <a:cs typeface="Roboto Medium"/>
            </a:endParaRPr>
          </a:p>
        </p:txBody>
      </p:sp>
      <p:sp>
        <p:nvSpPr>
          <p:cNvPr id="10" name="object 16"/>
          <p:cNvSpPr txBox="1"/>
          <p:nvPr/>
        </p:nvSpPr>
        <p:spPr>
          <a:xfrm>
            <a:off x="9246871" y="2521721"/>
            <a:ext cx="887729"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35" dirty="0">
                <a:latin typeface="Montserrat" panose="00000500000000000000" pitchFamily="2" charset="0"/>
                <a:cs typeface="Roboto Medium"/>
              </a:rPr>
              <a:t>Nomura</a:t>
            </a:r>
            <a:endParaRPr sz="1300" dirty="0">
              <a:latin typeface="Montserrat" panose="00000500000000000000" pitchFamily="2" charset="0"/>
              <a:cs typeface="Roboto Medium"/>
            </a:endParaRPr>
          </a:p>
        </p:txBody>
      </p:sp>
      <p:sp>
        <p:nvSpPr>
          <p:cNvPr id="11" name="object 17"/>
          <p:cNvSpPr txBox="1"/>
          <p:nvPr/>
        </p:nvSpPr>
        <p:spPr>
          <a:xfrm>
            <a:off x="5404918" y="2224870"/>
            <a:ext cx="105204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35" dirty="0">
                <a:latin typeface="Montserrat" panose="00000500000000000000" pitchFamily="2" charset="0"/>
                <a:cs typeface="Roboto Medium"/>
              </a:rPr>
              <a:t>Julius Baer</a:t>
            </a:r>
            <a:endParaRPr sz="1300" dirty="0">
              <a:latin typeface="Montserrat" panose="00000500000000000000" pitchFamily="2" charset="0"/>
              <a:cs typeface="Roboto Medium"/>
            </a:endParaRPr>
          </a:p>
        </p:txBody>
      </p:sp>
      <p:sp>
        <p:nvSpPr>
          <p:cNvPr id="12" name="object 18"/>
          <p:cNvSpPr txBox="1"/>
          <p:nvPr/>
        </p:nvSpPr>
        <p:spPr>
          <a:xfrm>
            <a:off x="7452844" y="2217335"/>
            <a:ext cx="1235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35" dirty="0">
                <a:latin typeface="Montserrat" panose="00000500000000000000" pitchFamily="2" charset="0"/>
                <a:cs typeface="Roboto Medium"/>
              </a:rPr>
              <a:t>LGT</a:t>
            </a:r>
            <a:endParaRPr sz="1300" dirty="0">
              <a:latin typeface="Montserrat" panose="00000500000000000000" pitchFamily="2" charset="0"/>
              <a:cs typeface="Roboto Medium"/>
            </a:endParaRPr>
          </a:p>
        </p:txBody>
      </p:sp>
      <p:sp>
        <p:nvSpPr>
          <p:cNvPr id="14" name="object 16"/>
          <p:cNvSpPr txBox="1"/>
          <p:nvPr/>
        </p:nvSpPr>
        <p:spPr>
          <a:xfrm>
            <a:off x="1831823" y="2821141"/>
            <a:ext cx="1749577"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Interactive Brokers</a:t>
            </a:r>
            <a:endParaRPr sz="1300" dirty="0">
              <a:latin typeface="Montserrat" panose="00000500000000000000" pitchFamily="2" charset="0"/>
              <a:cs typeface="Roboto Medium"/>
            </a:endParaRPr>
          </a:p>
        </p:txBody>
      </p:sp>
      <p:sp>
        <p:nvSpPr>
          <p:cNvPr id="15" name="object 17"/>
          <p:cNvSpPr txBox="1"/>
          <p:nvPr/>
        </p:nvSpPr>
        <p:spPr>
          <a:xfrm>
            <a:off x="3566894" y="2818606"/>
            <a:ext cx="105204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FUTU</a:t>
            </a:r>
            <a:endParaRPr sz="1300" dirty="0">
              <a:latin typeface="Montserrat" panose="00000500000000000000" pitchFamily="2" charset="0"/>
              <a:cs typeface="Roboto Medium"/>
            </a:endParaRPr>
          </a:p>
        </p:txBody>
      </p:sp>
      <p:sp>
        <p:nvSpPr>
          <p:cNvPr id="16" name="object 14"/>
          <p:cNvSpPr txBox="1"/>
          <p:nvPr/>
        </p:nvSpPr>
        <p:spPr>
          <a:xfrm>
            <a:off x="9246871" y="4319477"/>
            <a:ext cx="1527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China Securities</a:t>
            </a:r>
            <a:endParaRPr sz="1300" dirty="0">
              <a:latin typeface="Montserrat" panose="00000500000000000000" pitchFamily="2" charset="0"/>
              <a:cs typeface="Roboto Medium"/>
            </a:endParaRPr>
          </a:p>
        </p:txBody>
      </p:sp>
      <p:sp>
        <p:nvSpPr>
          <p:cNvPr id="17" name="object 15"/>
          <p:cNvSpPr txBox="1"/>
          <p:nvPr/>
        </p:nvSpPr>
        <p:spPr>
          <a:xfrm>
            <a:off x="5385868" y="2818606"/>
            <a:ext cx="1910230"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25" dirty="0">
                <a:latin typeface="Montserrat" panose="00000500000000000000" pitchFamily="2" charset="0"/>
                <a:cs typeface="Roboto Medium"/>
              </a:rPr>
              <a:t>HAI Cloud Exchange </a:t>
            </a:r>
            <a:endParaRPr sz="1300" dirty="0">
              <a:latin typeface="Montserrat" panose="00000500000000000000" pitchFamily="2" charset="0"/>
              <a:cs typeface="Roboto Medium"/>
            </a:endParaRPr>
          </a:p>
        </p:txBody>
      </p:sp>
      <p:sp>
        <p:nvSpPr>
          <p:cNvPr id="19" name="object 14"/>
          <p:cNvSpPr txBox="1"/>
          <p:nvPr/>
        </p:nvSpPr>
        <p:spPr>
          <a:xfrm>
            <a:off x="1825675" y="4020138"/>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U</a:t>
            </a:r>
            <a:r>
              <a:rPr sz="1300" spc="-40" dirty="0">
                <a:latin typeface="Montserrat" panose="00000500000000000000" pitchFamily="2" charset="0"/>
                <a:cs typeface="Roboto Medium"/>
              </a:rPr>
              <a:t>B</a:t>
            </a:r>
            <a:r>
              <a:rPr lang="en-US" altLang="zh-TW" sz="1300" spc="-40" dirty="0">
                <a:latin typeface="Montserrat" panose="00000500000000000000" pitchFamily="2" charset="0"/>
                <a:cs typeface="Roboto Medium"/>
              </a:rPr>
              <a:t>S</a:t>
            </a:r>
            <a:endParaRPr sz="1300" dirty="0">
              <a:latin typeface="Montserrat" panose="00000500000000000000" pitchFamily="2" charset="0"/>
              <a:cs typeface="Roboto Medium"/>
            </a:endParaRPr>
          </a:p>
        </p:txBody>
      </p:sp>
      <p:sp>
        <p:nvSpPr>
          <p:cNvPr id="20" name="object 15"/>
          <p:cNvSpPr txBox="1"/>
          <p:nvPr/>
        </p:nvSpPr>
        <p:spPr>
          <a:xfrm>
            <a:off x="9234819" y="4015171"/>
            <a:ext cx="887880"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25" dirty="0">
                <a:latin typeface="Montserrat" panose="00000500000000000000" pitchFamily="2" charset="0"/>
                <a:cs typeface="Roboto Medium"/>
              </a:rPr>
              <a:t>CLSA</a:t>
            </a:r>
            <a:endParaRPr sz="1300" dirty="0">
              <a:latin typeface="Montserrat" panose="00000500000000000000" pitchFamily="2" charset="0"/>
              <a:cs typeface="Roboto Medium"/>
            </a:endParaRPr>
          </a:p>
        </p:txBody>
      </p:sp>
      <p:sp>
        <p:nvSpPr>
          <p:cNvPr id="21" name="object 18"/>
          <p:cNvSpPr txBox="1"/>
          <p:nvPr/>
        </p:nvSpPr>
        <p:spPr>
          <a:xfrm>
            <a:off x="7462370" y="4324740"/>
            <a:ext cx="17685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Huatai Int’l</a:t>
            </a:r>
            <a:endParaRPr sz="1300" dirty="0">
              <a:latin typeface="Montserrat" panose="00000500000000000000" pitchFamily="2" charset="0"/>
              <a:cs typeface="Roboto Medium"/>
            </a:endParaRPr>
          </a:p>
        </p:txBody>
      </p:sp>
      <p:sp>
        <p:nvSpPr>
          <p:cNvPr id="22" name="object 17"/>
          <p:cNvSpPr txBox="1"/>
          <p:nvPr/>
        </p:nvSpPr>
        <p:spPr>
          <a:xfrm>
            <a:off x="5401793" y="4016242"/>
            <a:ext cx="1380007"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35" dirty="0">
                <a:latin typeface="Montserrat" panose="00000500000000000000" pitchFamily="2" charset="0"/>
                <a:cs typeface="Roboto Medium"/>
              </a:rPr>
              <a:t>Goldman Sachs</a:t>
            </a:r>
            <a:endParaRPr sz="1300" dirty="0">
              <a:latin typeface="Montserrat" panose="00000500000000000000" pitchFamily="2" charset="0"/>
              <a:cs typeface="Roboto Medium"/>
            </a:endParaRPr>
          </a:p>
        </p:txBody>
      </p:sp>
      <p:sp>
        <p:nvSpPr>
          <p:cNvPr id="23" name="object 18"/>
          <p:cNvSpPr txBox="1"/>
          <p:nvPr/>
        </p:nvSpPr>
        <p:spPr>
          <a:xfrm>
            <a:off x="7449719" y="4008707"/>
            <a:ext cx="1235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sz="1300" spc="-35" dirty="0">
                <a:latin typeface="Montserrat" panose="00000500000000000000" pitchFamily="2" charset="0"/>
                <a:cs typeface="Roboto Medium"/>
              </a:rPr>
              <a:t>Barclays</a:t>
            </a:r>
            <a:endParaRPr sz="1300" dirty="0">
              <a:latin typeface="Montserrat" panose="00000500000000000000" pitchFamily="2" charset="0"/>
              <a:cs typeface="Roboto Medium"/>
            </a:endParaRPr>
          </a:p>
        </p:txBody>
      </p:sp>
      <p:sp>
        <p:nvSpPr>
          <p:cNvPr id="24" name="object 14"/>
          <p:cNvSpPr txBox="1"/>
          <p:nvPr/>
        </p:nvSpPr>
        <p:spPr>
          <a:xfrm>
            <a:off x="3414485" y="4053890"/>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JP Morgan</a:t>
            </a:r>
            <a:endParaRPr sz="1300" dirty="0">
              <a:latin typeface="Montserrat" panose="00000500000000000000" pitchFamily="2" charset="0"/>
              <a:cs typeface="Roboto Medium"/>
            </a:endParaRPr>
          </a:p>
        </p:txBody>
      </p:sp>
      <p:sp>
        <p:nvSpPr>
          <p:cNvPr id="25" name="object 14"/>
          <p:cNvSpPr txBox="1"/>
          <p:nvPr/>
        </p:nvSpPr>
        <p:spPr>
          <a:xfrm>
            <a:off x="1825675" y="4315568"/>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CICC</a:t>
            </a:r>
            <a:endParaRPr sz="1300" dirty="0">
              <a:latin typeface="Montserrat" panose="00000500000000000000" pitchFamily="2" charset="0"/>
              <a:cs typeface="Roboto Medium"/>
            </a:endParaRPr>
          </a:p>
        </p:txBody>
      </p:sp>
      <p:sp>
        <p:nvSpPr>
          <p:cNvPr id="26" name="object 17"/>
          <p:cNvSpPr txBox="1"/>
          <p:nvPr/>
        </p:nvSpPr>
        <p:spPr>
          <a:xfrm>
            <a:off x="5401793" y="4311672"/>
            <a:ext cx="1380007"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China </a:t>
            </a:r>
            <a:r>
              <a:rPr lang="en-US" altLang="zh-TW" sz="1300" spc="-35" dirty="0" err="1">
                <a:latin typeface="Montserrat" panose="00000500000000000000" pitchFamily="2" charset="0"/>
                <a:cs typeface="Roboto Medium"/>
              </a:rPr>
              <a:t>Citic</a:t>
            </a:r>
            <a:r>
              <a:rPr lang="en-US" altLang="zh-TW" sz="1300" spc="-35" dirty="0">
                <a:latin typeface="Montserrat" panose="00000500000000000000" pitchFamily="2" charset="0"/>
                <a:cs typeface="Roboto Medium"/>
              </a:rPr>
              <a:t> Bank</a:t>
            </a:r>
            <a:endParaRPr sz="1300" dirty="0">
              <a:latin typeface="Montserrat" panose="00000500000000000000" pitchFamily="2" charset="0"/>
              <a:cs typeface="Roboto Medium"/>
            </a:endParaRPr>
          </a:p>
        </p:txBody>
      </p:sp>
      <p:sp>
        <p:nvSpPr>
          <p:cNvPr id="27" name="object 14"/>
          <p:cNvSpPr txBox="1"/>
          <p:nvPr/>
        </p:nvSpPr>
        <p:spPr>
          <a:xfrm>
            <a:off x="3414485" y="4319477"/>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BOCI</a:t>
            </a:r>
            <a:endParaRPr sz="1300" dirty="0">
              <a:latin typeface="Montserrat" panose="00000500000000000000" pitchFamily="2" charset="0"/>
              <a:cs typeface="Roboto Medium"/>
            </a:endParaRPr>
          </a:p>
        </p:txBody>
      </p:sp>
      <p:sp>
        <p:nvSpPr>
          <p:cNvPr id="29" name="object 18"/>
          <p:cNvSpPr txBox="1"/>
          <p:nvPr/>
        </p:nvSpPr>
        <p:spPr>
          <a:xfrm>
            <a:off x="6705600" y="4629540"/>
            <a:ext cx="17685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Admiralty </a:t>
            </a:r>
            <a:r>
              <a:rPr lang="en-US" altLang="zh-TW" sz="1300" spc="-35" dirty="0" err="1">
                <a:latin typeface="Montserrat" panose="00000500000000000000" pitchFamily="2" charset="0"/>
                <a:cs typeface="Roboto Medium"/>
              </a:rPr>
              <a:t>Harbour</a:t>
            </a:r>
            <a:endParaRPr sz="1300" dirty="0">
              <a:latin typeface="Montserrat" panose="00000500000000000000" pitchFamily="2" charset="0"/>
              <a:cs typeface="Roboto Medium"/>
            </a:endParaRPr>
          </a:p>
        </p:txBody>
      </p:sp>
      <p:sp>
        <p:nvSpPr>
          <p:cNvPr id="30" name="object 14"/>
          <p:cNvSpPr txBox="1"/>
          <p:nvPr/>
        </p:nvSpPr>
        <p:spPr>
          <a:xfrm>
            <a:off x="1825675" y="4620368"/>
            <a:ext cx="102425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SPDB Int’l</a:t>
            </a:r>
            <a:endParaRPr sz="1300" dirty="0">
              <a:latin typeface="Montserrat" panose="00000500000000000000" pitchFamily="2" charset="0"/>
              <a:cs typeface="Roboto Medium"/>
            </a:endParaRPr>
          </a:p>
        </p:txBody>
      </p:sp>
      <p:sp>
        <p:nvSpPr>
          <p:cNvPr id="31" name="object 17"/>
          <p:cNvSpPr txBox="1"/>
          <p:nvPr/>
        </p:nvSpPr>
        <p:spPr>
          <a:xfrm>
            <a:off x="5401793" y="4616472"/>
            <a:ext cx="1380007"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Haitong</a:t>
            </a:r>
            <a:endParaRPr sz="1300" dirty="0">
              <a:latin typeface="Montserrat" panose="00000500000000000000" pitchFamily="2" charset="0"/>
              <a:cs typeface="Roboto Medium"/>
            </a:endParaRPr>
          </a:p>
        </p:txBody>
      </p:sp>
      <p:sp>
        <p:nvSpPr>
          <p:cNvPr id="32" name="object 14"/>
          <p:cNvSpPr txBox="1"/>
          <p:nvPr/>
        </p:nvSpPr>
        <p:spPr>
          <a:xfrm>
            <a:off x="3414485" y="4624277"/>
            <a:ext cx="1643289"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40" dirty="0">
                <a:latin typeface="Montserrat" panose="00000500000000000000" pitchFamily="2" charset="0"/>
                <a:cs typeface="Roboto Medium"/>
              </a:rPr>
              <a:t>CNCB Investment</a:t>
            </a:r>
            <a:endParaRPr sz="1300" dirty="0">
              <a:latin typeface="Montserrat" panose="00000500000000000000" pitchFamily="2" charset="0"/>
              <a:cs typeface="Roboto Medium"/>
            </a:endParaRPr>
          </a:p>
        </p:txBody>
      </p:sp>
      <p:sp>
        <p:nvSpPr>
          <p:cNvPr id="33" name="object 15"/>
          <p:cNvSpPr txBox="1"/>
          <p:nvPr/>
        </p:nvSpPr>
        <p:spPr>
          <a:xfrm>
            <a:off x="10008720" y="4644253"/>
            <a:ext cx="887880"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25" dirty="0">
                <a:latin typeface="Montserrat" panose="00000500000000000000" pitchFamily="2" charset="0"/>
                <a:cs typeface="Roboto Medium"/>
              </a:rPr>
              <a:t>MIZUHO</a:t>
            </a:r>
            <a:endParaRPr sz="1300" dirty="0">
              <a:latin typeface="Montserrat" panose="00000500000000000000" pitchFamily="2" charset="0"/>
              <a:cs typeface="Roboto Medium"/>
            </a:endParaRPr>
          </a:p>
        </p:txBody>
      </p:sp>
      <p:sp>
        <p:nvSpPr>
          <p:cNvPr id="34" name="object 18"/>
          <p:cNvSpPr txBox="1"/>
          <p:nvPr/>
        </p:nvSpPr>
        <p:spPr>
          <a:xfrm>
            <a:off x="8823275" y="4637789"/>
            <a:ext cx="1235125" cy="217367"/>
          </a:xfrm>
          <a:prstGeom prst="rect">
            <a:avLst/>
          </a:prstGeom>
        </p:spPr>
        <p:txBody>
          <a:bodyPr vert="horz" wrap="square" lIns="0" tIns="17145" rIns="0" bIns="0" rtlCol="0">
            <a:spAutoFit/>
          </a:bodyPr>
          <a:lstStyle>
            <a:defPPr>
              <a:defRPr kern="0"/>
            </a:defPPr>
          </a:lstStyle>
          <a:p>
            <a:pPr marL="12700">
              <a:lnSpc>
                <a:spcPct val="100000"/>
              </a:lnSpc>
              <a:spcBef>
                <a:spcPts val="135"/>
              </a:spcBef>
            </a:pPr>
            <a:r>
              <a:rPr lang="en-US" altLang="zh-TW" sz="1300" spc="-35" dirty="0">
                <a:latin typeface="Montserrat" panose="00000500000000000000" pitchFamily="2" charset="0"/>
                <a:cs typeface="Roboto Medium"/>
              </a:rPr>
              <a:t>SMBC</a:t>
            </a:r>
            <a:endParaRPr sz="1300" dirty="0">
              <a:latin typeface="Montserrat" panose="00000500000000000000" pitchFamily="2" charset="0"/>
              <a:cs typeface="Roboto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889318" y="244740"/>
            <a:ext cx="5416817" cy="651460"/>
          </a:xfrm>
          <a:prstGeom prst="rect">
            <a:avLst/>
          </a:prstGeom>
        </p:spPr>
        <p:txBody>
          <a:bodyPr vert="horz" wrap="square" lIns="0" tIns="218440" rIns="0" bIns="0" rtlCol="0">
            <a:spAutoFit/>
          </a:bodyPr>
          <a:lstStyle/>
          <a:p>
            <a:pPr marL="12700">
              <a:lnSpc>
                <a:spcPct val="100000"/>
              </a:lnSpc>
              <a:spcBef>
                <a:spcPts val="1720"/>
              </a:spcBef>
            </a:pPr>
            <a:r>
              <a:rPr lang="en-US" altLang="zh-TW" sz="2800" b="1" spc="-220" dirty="0">
                <a:solidFill>
                  <a:srgbClr val="333333"/>
                </a:solidFill>
                <a:latin typeface="Montserrat SemiBold" panose="00000700000000000000"/>
                <a:cs typeface="Montserrat SemiBold" panose="00000700000000000000"/>
              </a:rPr>
              <a:t>River Delta </a:t>
            </a:r>
            <a:r>
              <a:rPr lang="en-US" sz="2800" b="1" spc="-195" dirty="0">
                <a:solidFill>
                  <a:srgbClr val="333333"/>
                </a:solidFill>
                <a:latin typeface="Montserrat SemiBold" panose="00000700000000000000"/>
                <a:cs typeface="Montserrat SemiBold" panose="00000700000000000000"/>
              </a:rPr>
              <a:t>Third Party Partners</a:t>
            </a:r>
            <a:endParaRPr sz="2800" dirty="0">
              <a:latin typeface="Montserrat SemiBold" panose="00000700000000000000"/>
              <a:cs typeface="Montserrat SemiBold" panose="00000700000000000000"/>
            </a:endParaRPr>
          </a:p>
        </p:txBody>
      </p:sp>
      <p:sp>
        <p:nvSpPr>
          <p:cNvPr id="4" name="TextBox 3"/>
          <p:cNvSpPr txBox="1"/>
          <p:nvPr/>
        </p:nvSpPr>
        <p:spPr>
          <a:xfrm>
            <a:off x="807898" y="915943"/>
            <a:ext cx="7075804" cy="315471"/>
          </a:xfrm>
          <a:prstGeom prst="rect">
            <a:avLst/>
          </a:prstGeom>
          <a:noFill/>
        </p:spPr>
        <p:txBody>
          <a:bodyPr wrap="square">
            <a:spAutoFit/>
          </a:bodyPr>
          <a:lstStyle/>
          <a:p>
            <a:pPr marL="12700">
              <a:lnSpc>
                <a:spcPct val="100000"/>
              </a:lnSpc>
              <a:spcBef>
                <a:spcPts val="560"/>
              </a:spcBef>
            </a:pPr>
            <a:r>
              <a:rPr lang="en-US" sz="1450" spc="-70" dirty="0">
                <a:solidFill>
                  <a:srgbClr val="C7B187"/>
                </a:solidFill>
                <a:latin typeface="Montserrat" panose="00000500000000000000"/>
                <a:cs typeface="Montserrat" panose="00000500000000000000"/>
              </a:rPr>
              <a:t>Comprehensive ecosystem of trusted service providers supporting our clients </a:t>
            </a:r>
            <a:endParaRPr lang="en-US" sz="1450" dirty="0">
              <a:latin typeface="Montserrat" panose="00000500000000000000"/>
              <a:cs typeface="Montserrat" panose="00000500000000000000"/>
            </a:endParaRPr>
          </a:p>
        </p:txBody>
      </p:sp>
      <p:sp>
        <p:nvSpPr>
          <p:cNvPr id="74" name="object 10"/>
          <p:cNvSpPr txBox="1"/>
          <p:nvPr/>
        </p:nvSpPr>
        <p:spPr>
          <a:xfrm>
            <a:off x="1703248" y="2354166"/>
            <a:ext cx="1458595" cy="217367"/>
          </a:xfrm>
          <a:prstGeom prst="rect">
            <a:avLst/>
          </a:prstGeom>
        </p:spPr>
        <p:txBody>
          <a:bodyPr vert="horz" wrap="square" lIns="0" tIns="17145" rIns="0" bIns="0" rtlCol="0">
            <a:spAutoFit/>
          </a:bodyPr>
          <a:lstStyle/>
          <a:p>
            <a:pPr marL="12700">
              <a:lnSpc>
                <a:spcPct val="100000"/>
              </a:lnSpc>
              <a:spcBef>
                <a:spcPts val="135"/>
              </a:spcBef>
            </a:pPr>
            <a:r>
              <a:rPr sz="1300" spc="-25" dirty="0">
                <a:latin typeface="Montserrat" panose="00000500000000000000" pitchFamily="2" charset="0"/>
                <a:cs typeface="Arial" panose="020B0604020202020204" pitchFamily="34" charset="0"/>
              </a:rPr>
              <a:t>Ogier</a:t>
            </a:r>
            <a:r>
              <a:rPr sz="1300" spc="-40" dirty="0">
                <a:latin typeface="Montserrat" panose="00000500000000000000" pitchFamily="2" charset="0"/>
                <a:cs typeface="Arial" panose="020B0604020202020204" pitchFamily="34" charset="0"/>
              </a:rPr>
              <a:t> </a:t>
            </a:r>
            <a:r>
              <a:rPr sz="1300" spc="-35" dirty="0">
                <a:latin typeface="Montserrat" panose="00000500000000000000" pitchFamily="2" charset="0"/>
                <a:cs typeface="Arial" panose="020B0604020202020204" pitchFamily="34" charset="0"/>
              </a:rPr>
              <a:t>(Cayman)</a:t>
            </a:r>
            <a:endParaRPr sz="1300" dirty="0">
              <a:latin typeface="Montserrat" panose="00000500000000000000" pitchFamily="2" charset="0"/>
              <a:cs typeface="Arial" panose="020B0604020202020204" pitchFamily="34" charset="0"/>
            </a:endParaRPr>
          </a:p>
        </p:txBody>
      </p:sp>
      <p:sp>
        <p:nvSpPr>
          <p:cNvPr id="75" name="object 11"/>
          <p:cNvSpPr txBox="1"/>
          <p:nvPr/>
        </p:nvSpPr>
        <p:spPr>
          <a:xfrm>
            <a:off x="3855898" y="2354166"/>
            <a:ext cx="1225195" cy="217367"/>
          </a:xfrm>
          <a:prstGeom prst="rect">
            <a:avLst/>
          </a:prstGeom>
        </p:spPr>
        <p:txBody>
          <a:bodyPr vert="horz" wrap="square" lIns="0" tIns="17145" rIns="0" bIns="0" rtlCol="0">
            <a:spAutoFit/>
          </a:bodyPr>
          <a:lstStyle/>
          <a:p>
            <a:pPr marL="12700">
              <a:lnSpc>
                <a:spcPct val="100000"/>
              </a:lnSpc>
              <a:spcBef>
                <a:spcPts val="135"/>
              </a:spcBef>
            </a:pPr>
            <a:r>
              <a:rPr sz="1300" spc="-20" dirty="0">
                <a:latin typeface="Montserrat" panose="00000500000000000000" pitchFamily="2" charset="0"/>
                <a:cs typeface="Arial" panose="020B0604020202020204" pitchFamily="34" charset="0"/>
              </a:rPr>
              <a:t>Jun</a:t>
            </a:r>
            <a:r>
              <a:rPr sz="1300" spc="-50" dirty="0">
                <a:latin typeface="Montserrat" panose="00000500000000000000" pitchFamily="2" charset="0"/>
                <a:cs typeface="Arial" panose="020B0604020202020204" pitchFamily="34" charset="0"/>
              </a:rPr>
              <a:t> </a:t>
            </a:r>
            <a:r>
              <a:rPr sz="1300" spc="-30" dirty="0">
                <a:latin typeface="Montserrat" panose="00000500000000000000" pitchFamily="2" charset="0"/>
                <a:cs typeface="Arial" panose="020B0604020202020204" pitchFamily="34" charset="0"/>
              </a:rPr>
              <a:t>He</a:t>
            </a:r>
            <a:r>
              <a:rPr sz="1300" spc="-45" dirty="0">
                <a:latin typeface="Montserrat" panose="00000500000000000000" pitchFamily="2" charset="0"/>
                <a:cs typeface="Arial" panose="020B0604020202020204" pitchFamily="34" charset="0"/>
              </a:rPr>
              <a:t> </a:t>
            </a:r>
            <a:r>
              <a:rPr sz="1300" spc="-30" dirty="0">
                <a:latin typeface="Montserrat" panose="00000500000000000000" pitchFamily="2" charset="0"/>
                <a:cs typeface="Arial" panose="020B0604020202020204" pitchFamily="34" charset="0"/>
              </a:rPr>
              <a:t>(HK)</a:t>
            </a:r>
            <a:endParaRPr sz="1300" dirty="0">
              <a:latin typeface="Montserrat" panose="00000500000000000000" pitchFamily="2" charset="0"/>
              <a:cs typeface="Arial" panose="020B0604020202020204" pitchFamily="34" charset="0"/>
            </a:endParaRPr>
          </a:p>
        </p:txBody>
      </p:sp>
      <p:sp>
        <p:nvSpPr>
          <p:cNvPr id="76" name="object 12"/>
          <p:cNvSpPr txBox="1"/>
          <p:nvPr/>
        </p:nvSpPr>
        <p:spPr>
          <a:xfrm>
            <a:off x="3855898" y="3293395"/>
            <a:ext cx="1458594"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Baker McKenzie</a:t>
            </a:r>
            <a:endParaRPr sz="1300" dirty="0">
              <a:latin typeface="Montserrat" panose="00000500000000000000" pitchFamily="2" charset="0"/>
              <a:cs typeface="Arial" panose="020B0604020202020204" pitchFamily="34" charset="0"/>
            </a:endParaRPr>
          </a:p>
        </p:txBody>
      </p:sp>
      <p:sp>
        <p:nvSpPr>
          <p:cNvPr id="77" name="object 13"/>
          <p:cNvSpPr txBox="1"/>
          <p:nvPr/>
        </p:nvSpPr>
        <p:spPr>
          <a:xfrm>
            <a:off x="1703247" y="2687119"/>
            <a:ext cx="1935302" cy="217367"/>
          </a:xfrm>
          <a:prstGeom prst="rect">
            <a:avLst/>
          </a:prstGeom>
        </p:spPr>
        <p:txBody>
          <a:bodyPr vert="horz" wrap="square" lIns="0" tIns="17145" rIns="0" bIns="0" rtlCol="0">
            <a:spAutoFit/>
          </a:bodyPr>
          <a:lstStyle/>
          <a:p>
            <a:pPr marL="12700">
              <a:lnSpc>
                <a:spcPct val="100000"/>
              </a:lnSpc>
              <a:spcBef>
                <a:spcPts val="135"/>
              </a:spcBef>
            </a:pPr>
            <a:r>
              <a:rPr sz="1300" spc="-45" dirty="0">
                <a:latin typeface="Montserrat" panose="00000500000000000000" pitchFamily="2" charset="0"/>
                <a:cs typeface="Arial" panose="020B0604020202020204" pitchFamily="34" charset="0"/>
              </a:rPr>
              <a:t>King&amp;Wood</a:t>
            </a:r>
            <a:r>
              <a:rPr sz="1300" spc="5" dirty="0">
                <a:latin typeface="Montserrat" panose="00000500000000000000" pitchFamily="2" charset="0"/>
                <a:cs typeface="Arial" panose="020B0604020202020204" pitchFamily="34" charset="0"/>
              </a:rPr>
              <a:t> </a:t>
            </a:r>
            <a:r>
              <a:rPr sz="1300" spc="-30" dirty="0">
                <a:latin typeface="Montserrat" panose="00000500000000000000" pitchFamily="2" charset="0"/>
                <a:cs typeface="Arial" panose="020B0604020202020204" pitchFamily="34" charset="0"/>
              </a:rPr>
              <a:t>Mallesons</a:t>
            </a:r>
            <a:endParaRPr sz="1300" dirty="0">
              <a:latin typeface="Montserrat" panose="00000500000000000000" pitchFamily="2" charset="0"/>
              <a:cs typeface="Arial" panose="020B0604020202020204" pitchFamily="34" charset="0"/>
            </a:endParaRPr>
          </a:p>
        </p:txBody>
      </p:sp>
      <p:sp>
        <p:nvSpPr>
          <p:cNvPr id="78" name="object 14"/>
          <p:cNvSpPr txBox="1"/>
          <p:nvPr/>
        </p:nvSpPr>
        <p:spPr>
          <a:xfrm>
            <a:off x="1703247" y="2991919"/>
            <a:ext cx="1725928" cy="217367"/>
          </a:xfrm>
          <a:prstGeom prst="rect">
            <a:avLst/>
          </a:prstGeom>
        </p:spPr>
        <p:txBody>
          <a:bodyPr vert="horz" wrap="square" lIns="0" tIns="17145" rIns="0" bIns="0" rtlCol="0">
            <a:spAutoFit/>
          </a:bodyPr>
          <a:lstStyle/>
          <a:p>
            <a:pPr marL="12700">
              <a:lnSpc>
                <a:spcPct val="100000"/>
              </a:lnSpc>
              <a:spcBef>
                <a:spcPts val="135"/>
              </a:spcBef>
            </a:pPr>
            <a:r>
              <a:rPr sz="1300" spc="-30" dirty="0">
                <a:latin typeface="Montserrat" panose="00000500000000000000" pitchFamily="2" charset="0"/>
                <a:cs typeface="Arial" panose="020B0604020202020204" pitchFamily="34" charset="0"/>
              </a:rPr>
              <a:t>Zhong</a:t>
            </a:r>
            <a:r>
              <a:rPr sz="1300" spc="-50" dirty="0">
                <a:latin typeface="Montserrat" panose="00000500000000000000" pitchFamily="2" charset="0"/>
                <a:cs typeface="Arial" panose="020B0604020202020204" pitchFamily="34" charset="0"/>
              </a:rPr>
              <a:t> </a:t>
            </a:r>
            <a:r>
              <a:rPr sz="1300" spc="-25" dirty="0">
                <a:latin typeface="Montserrat" panose="00000500000000000000" pitchFamily="2" charset="0"/>
                <a:cs typeface="Arial" panose="020B0604020202020204" pitchFamily="34" charset="0"/>
              </a:rPr>
              <a:t>Lun</a:t>
            </a:r>
            <a:r>
              <a:rPr sz="1300" spc="-45" dirty="0">
                <a:latin typeface="Montserrat" panose="00000500000000000000" pitchFamily="2" charset="0"/>
                <a:cs typeface="Arial" panose="020B0604020202020204" pitchFamily="34" charset="0"/>
              </a:rPr>
              <a:t> </a:t>
            </a:r>
            <a:r>
              <a:rPr sz="1300" spc="-35" dirty="0">
                <a:latin typeface="Montserrat" panose="00000500000000000000" pitchFamily="2" charset="0"/>
                <a:cs typeface="Arial" panose="020B0604020202020204" pitchFamily="34" charset="0"/>
              </a:rPr>
              <a:t>Law</a:t>
            </a:r>
            <a:r>
              <a:rPr sz="1300" spc="-45" dirty="0">
                <a:latin typeface="Montserrat" panose="00000500000000000000" pitchFamily="2" charset="0"/>
                <a:cs typeface="Arial" panose="020B0604020202020204" pitchFamily="34" charset="0"/>
              </a:rPr>
              <a:t> </a:t>
            </a:r>
            <a:r>
              <a:rPr sz="1300" spc="-20" dirty="0">
                <a:latin typeface="Montserrat" panose="00000500000000000000" pitchFamily="2" charset="0"/>
                <a:cs typeface="Arial" panose="020B0604020202020204" pitchFamily="34" charset="0"/>
              </a:rPr>
              <a:t>Firm</a:t>
            </a:r>
            <a:endParaRPr sz="1300" dirty="0">
              <a:latin typeface="Montserrat" panose="00000500000000000000" pitchFamily="2" charset="0"/>
              <a:cs typeface="Arial" panose="020B0604020202020204" pitchFamily="34" charset="0"/>
            </a:endParaRPr>
          </a:p>
        </p:txBody>
      </p:sp>
      <p:sp>
        <p:nvSpPr>
          <p:cNvPr id="79" name="object 15"/>
          <p:cNvSpPr txBox="1"/>
          <p:nvPr/>
        </p:nvSpPr>
        <p:spPr>
          <a:xfrm>
            <a:off x="1695309" y="3315094"/>
            <a:ext cx="1842770" cy="217367"/>
          </a:xfrm>
          <a:prstGeom prst="rect">
            <a:avLst/>
          </a:prstGeom>
        </p:spPr>
        <p:txBody>
          <a:bodyPr vert="horz" wrap="square" lIns="0" tIns="17145" rIns="0" bIns="0" rtlCol="0">
            <a:spAutoFit/>
          </a:bodyPr>
          <a:lstStyle/>
          <a:p>
            <a:pPr marL="12700">
              <a:lnSpc>
                <a:spcPct val="100000"/>
              </a:lnSpc>
              <a:spcBef>
                <a:spcPts val="135"/>
              </a:spcBef>
            </a:pPr>
            <a:r>
              <a:rPr sz="1300" spc="-30" dirty="0">
                <a:latin typeface="Montserrat" panose="00000500000000000000" pitchFamily="2" charset="0"/>
                <a:cs typeface="Arial" panose="020B0604020202020204" pitchFamily="34" charset="0"/>
              </a:rPr>
              <a:t>Withers</a:t>
            </a:r>
            <a:r>
              <a:rPr sz="1300" spc="-35" dirty="0">
                <a:latin typeface="Montserrat" panose="00000500000000000000" pitchFamily="2" charset="0"/>
                <a:cs typeface="Arial" panose="020B0604020202020204" pitchFamily="34" charset="0"/>
              </a:rPr>
              <a:t> Khattarwong</a:t>
            </a:r>
            <a:endParaRPr sz="1300" dirty="0">
              <a:latin typeface="Montserrat" panose="00000500000000000000" pitchFamily="2" charset="0"/>
              <a:cs typeface="Arial" panose="020B0604020202020204" pitchFamily="34" charset="0"/>
            </a:endParaRPr>
          </a:p>
        </p:txBody>
      </p:sp>
      <p:sp>
        <p:nvSpPr>
          <p:cNvPr id="80" name="object 16"/>
          <p:cNvSpPr txBox="1"/>
          <p:nvPr/>
        </p:nvSpPr>
        <p:spPr>
          <a:xfrm>
            <a:off x="3863924" y="2647733"/>
            <a:ext cx="963752" cy="217367"/>
          </a:xfrm>
          <a:prstGeom prst="rect">
            <a:avLst/>
          </a:prstGeom>
        </p:spPr>
        <p:txBody>
          <a:bodyPr vert="horz" wrap="square" lIns="0" tIns="17145" rIns="0" bIns="0" rtlCol="0">
            <a:spAutoFit/>
          </a:bodyPr>
          <a:lstStyle/>
          <a:p>
            <a:pPr marL="12700">
              <a:lnSpc>
                <a:spcPct val="100000"/>
              </a:lnSpc>
              <a:spcBef>
                <a:spcPts val="135"/>
              </a:spcBef>
            </a:pPr>
            <a:r>
              <a:rPr sz="1300" spc="-40" dirty="0">
                <a:latin typeface="Montserrat" panose="00000500000000000000" pitchFamily="2" charset="0"/>
                <a:cs typeface="Arial" panose="020B0604020202020204" pitchFamily="34" charset="0"/>
              </a:rPr>
              <a:t>Hankun</a:t>
            </a:r>
            <a:endParaRPr sz="1300" dirty="0">
              <a:latin typeface="Montserrat" panose="00000500000000000000" pitchFamily="2" charset="0"/>
              <a:cs typeface="Arial" panose="020B0604020202020204" pitchFamily="34" charset="0"/>
            </a:endParaRPr>
          </a:p>
        </p:txBody>
      </p:sp>
      <p:sp>
        <p:nvSpPr>
          <p:cNvPr id="81" name="object 17"/>
          <p:cNvSpPr txBox="1"/>
          <p:nvPr/>
        </p:nvSpPr>
        <p:spPr>
          <a:xfrm>
            <a:off x="3863924" y="2986295"/>
            <a:ext cx="2049602"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Charles</a:t>
            </a:r>
            <a:r>
              <a:rPr sz="1300" spc="-15" dirty="0">
                <a:latin typeface="Montserrat" panose="00000500000000000000" pitchFamily="2" charset="0"/>
                <a:cs typeface="Arial" panose="020B0604020202020204" pitchFamily="34" charset="0"/>
              </a:rPr>
              <a:t> </a:t>
            </a:r>
            <a:r>
              <a:rPr sz="1300" spc="-30" dirty="0">
                <a:latin typeface="Montserrat" panose="00000500000000000000" pitchFamily="2" charset="0"/>
                <a:cs typeface="Arial" panose="020B0604020202020204" pitchFamily="34" charset="0"/>
              </a:rPr>
              <a:t>RussellSpeechlys</a:t>
            </a:r>
            <a:endParaRPr sz="1300" dirty="0">
              <a:latin typeface="Montserrat" panose="00000500000000000000" pitchFamily="2" charset="0"/>
              <a:cs typeface="Arial" panose="020B0604020202020204" pitchFamily="34" charset="0"/>
            </a:endParaRPr>
          </a:p>
        </p:txBody>
      </p:sp>
      <p:sp>
        <p:nvSpPr>
          <p:cNvPr id="82" name="object 18"/>
          <p:cNvSpPr txBox="1"/>
          <p:nvPr/>
        </p:nvSpPr>
        <p:spPr>
          <a:xfrm>
            <a:off x="1695309" y="4421286"/>
            <a:ext cx="1081719" cy="217367"/>
          </a:xfrm>
          <a:prstGeom prst="rect">
            <a:avLst/>
          </a:prstGeom>
        </p:spPr>
        <p:txBody>
          <a:bodyPr vert="horz" wrap="square" lIns="0" tIns="17145" rIns="0" bIns="0" rtlCol="0">
            <a:spAutoFit/>
          </a:bodyPr>
          <a:lstStyle/>
          <a:p>
            <a:pPr marL="12700">
              <a:lnSpc>
                <a:spcPct val="100000"/>
              </a:lnSpc>
              <a:spcBef>
                <a:spcPts val="135"/>
              </a:spcBef>
            </a:pPr>
            <a:r>
              <a:rPr sz="1300" spc="-55" dirty="0">
                <a:latin typeface="Montserrat" panose="00000500000000000000" pitchFamily="2" charset="0"/>
                <a:cs typeface="Arial" panose="020B0604020202020204" pitchFamily="34" charset="0"/>
              </a:rPr>
              <a:t>KPMG</a:t>
            </a:r>
            <a:r>
              <a:rPr sz="1300" spc="-10" dirty="0">
                <a:latin typeface="Montserrat" panose="00000500000000000000" pitchFamily="2" charset="0"/>
                <a:cs typeface="Arial" panose="020B0604020202020204" pitchFamily="34" charset="0"/>
              </a:rPr>
              <a:t> </a:t>
            </a:r>
            <a:r>
              <a:rPr sz="1300" spc="-25" dirty="0">
                <a:latin typeface="Montserrat" panose="00000500000000000000" pitchFamily="2" charset="0"/>
                <a:cs typeface="Arial" panose="020B0604020202020204" pitchFamily="34" charset="0"/>
              </a:rPr>
              <a:t>LLP</a:t>
            </a:r>
            <a:endParaRPr sz="1300" dirty="0">
              <a:latin typeface="Montserrat" panose="00000500000000000000" pitchFamily="2" charset="0"/>
              <a:cs typeface="Arial" panose="020B0604020202020204" pitchFamily="34" charset="0"/>
            </a:endParaRPr>
          </a:p>
        </p:txBody>
      </p:sp>
      <p:sp>
        <p:nvSpPr>
          <p:cNvPr id="83" name="object 19"/>
          <p:cNvSpPr txBox="1"/>
          <p:nvPr/>
        </p:nvSpPr>
        <p:spPr>
          <a:xfrm>
            <a:off x="4313097" y="4439369"/>
            <a:ext cx="734342" cy="217367"/>
          </a:xfrm>
          <a:prstGeom prst="rect">
            <a:avLst/>
          </a:prstGeom>
        </p:spPr>
        <p:txBody>
          <a:bodyPr vert="horz" wrap="square" lIns="0" tIns="17145" rIns="0" bIns="0" rtlCol="0">
            <a:spAutoFit/>
          </a:bodyPr>
          <a:lstStyle/>
          <a:p>
            <a:pPr marL="12700">
              <a:lnSpc>
                <a:spcPct val="100000"/>
              </a:lnSpc>
              <a:spcBef>
                <a:spcPts val="135"/>
              </a:spcBef>
            </a:pPr>
            <a:r>
              <a:rPr sz="1300" spc="-40" dirty="0">
                <a:latin typeface="Montserrat" panose="00000500000000000000" pitchFamily="2" charset="0"/>
                <a:cs typeface="Arial" panose="020B0604020202020204" pitchFamily="34" charset="0"/>
              </a:rPr>
              <a:t>PwC</a:t>
            </a:r>
            <a:endParaRPr sz="1300" dirty="0">
              <a:latin typeface="Montserrat" panose="00000500000000000000" pitchFamily="2" charset="0"/>
              <a:cs typeface="Arial" panose="020B0604020202020204" pitchFamily="34" charset="0"/>
            </a:endParaRPr>
          </a:p>
        </p:txBody>
      </p:sp>
      <p:sp>
        <p:nvSpPr>
          <p:cNvPr id="84" name="object 20"/>
          <p:cNvSpPr txBox="1"/>
          <p:nvPr/>
        </p:nvSpPr>
        <p:spPr>
          <a:xfrm>
            <a:off x="3221531" y="4439369"/>
            <a:ext cx="512269" cy="217367"/>
          </a:xfrm>
          <a:prstGeom prst="rect">
            <a:avLst/>
          </a:prstGeom>
        </p:spPr>
        <p:txBody>
          <a:bodyPr vert="horz" wrap="square" lIns="0" tIns="17145" rIns="0" bIns="0" rtlCol="0">
            <a:spAutoFit/>
          </a:bodyPr>
          <a:lstStyle/>
          <a:p>
            <a:pPr marL="12700">
              <a:lnSpc>
                <a:spcPct val="100000"/>
              </a:lnSpc>
              <a:spcBef>
                <a:spcPts val="135"/>
              </a:spcBef>
            </a:pPr>
            <a:r>
              <a:rPr sz="1300" spc="-25" dirty="0">
                <a:latin typeface="Montserrat" panose="00000500000000000000" pitchFamily="2" charset="0"/>
                <a:cs typeface="Arial" panose="020B0604020202020204" pitchFamily="34" charset="0"/>
              </a:rPr>
              <a:t>EY</a:t>
            </a:r>
            <a:endParaRPr sz="1300" dirty="0">
              <a:latin typeface="Montserrat" panose="00000500000000000000" pitchFamily="2" charset="0"/>
              <a:cs typeface="Arial" panose="020B0604020202020204" pitchFamily="34" charset="0"/>
            </a:endParaRPr>
          </a:p>
        </p:txBody>
      </p:sp>
      <p:sp>
        <p:nvSpPr>
          <p:cNvPr id="92" name="object 28"/>
          <p:cNvSpPr txBox="1"/>
          <p:nvPr/>
        </p:nvSpPr>
        <p:spPr>
          <a:xfrm>
            <a:off x="7110907" y="2388125"/>
            <a:ext cx="772795" cy="217367"/>
          </a:xfrm>
          <a:prstGeom prst="rect">
            <a:avLst/>
          </a:prstGeom>
        </p:spPr>
        <p:txBody>
          <a:bodyPr vert="horz" wrap="square" lIns="0" tIns="17145" rIns="0" bIns="0" rtlCol="0">
            <a:spAutoFit/>
          </a:bodyPr>
          <a:lstStyle/>
          <a:p>
            <a:pPr marL="12700">
              <a:lnSpc>
                <a:spcPct val="100000"/>
              </a:lnSpc>
              <a:spcBef>
                <a:spcPts val="135"/>
              </a:spcBef>
            </a:pPr>
            <a:r>
              <a:rPr sz="1300" spc="-40" dirty="0">
                <a:latin typeface="Montserrat" panose="00000500000000000000" pitchFamily="2" charset="0"/>
                <a:cs typeface="Arial" panose="020B0604020202020204" pitchFamily="34" charset="0"/>
              </a:rPr>
              <a:t>CSC</a:t>
            </a:r>
            <a:endParaRPr sz="1300" dirty="0">
              <a:latin typeface="Montserrat" panose="00000500000000000000" pitchFamily="2" charset="0"/>
              <a:cs typeface="Arial" panose="020B0604020202020204" pitchFamily="34" charset="0"/>
            </a:endParaRPr>
          </a:p>
        </p:txBody>
      </p:sp>
      <p:sp>
        <p:nvSpPr>
          <p:cNvPr id="93" name="object 29"/>
          <p:cNvSpPr txBox="1"/>
          <p:nvPr/>
        </p:nvSpPr>
        <p:spPr>
          <a:xfrm>
            <a:off x="9263558" y="2388125"/>
            <a:ext cx="1225194" cy="217367"/>
          </a:xfrm>
          <a:prstGeom prst="rect">
            <a:avLst/>
          </a:prstGeom>
        </p:spPr>
        <p:txBody>
          <a:bodyPr vert="horz" wrap="square" lIns="0" tIns="17145" rIns="0" bIns="0" rtlCol="0">
            <a:spAutoFit/>
          </a:bodyPr>
          <a:lstStyle/>
          <a:p>
            <a:pPr marL="12700">
              <a:lnSpc>
                <a:spcPct val="100000"/>
              </a:lnSpc>
              <a:spcBef>
                <a:spcPts val="135"/>
              </a:spcBef>
            </a:pPr>
            <a:r>
              <a:rPr sz="1300" spc="-40" dirty="0">
                <a:latin typeface="Montserrat" panose="00000500000000000000" pitchFamily="2" charset="0"/>
                <a:cs typeface="Arial" panose="020B0604020202020204" pitchFamily="34" charset="0"/>
              </a:rPr>
              <a:t>TMF</a:t>
            </a:r>
            <a:r>
              <a:rPr sz="1300" spc="-30" dirty="0">
                <a:latin typeface="Montserrat" panose="00000500000000000000" pitchFamily="2" charset="0"/>
                <a:cs typeface="Arial" panose="020B0604020202020204" pitchFamily="34" charset="0"/>
              </a:rPr>
              <a:t> </a:t>
            </a:r>
            <a:r>
              <a:rPr sz="1300" spc="-35" dirty="0">
                <a:latin typeface="Montserrat" panose="00000500000000000000" pitchFamily="2" charset="0"/>
                <a:cs typeface="Arial" panose="020B0604020202020204" pitchFamily="34" charset="0"/>
              </a:rPr>
              <a:t>Group</a:t>
            </a:r>
            <a:endParaRPr sz="1300" dirty="0">
              <a:latin typeface="Montserrat" panose="00000500000000000000" pitchFamily="2" charset="0"/>
              <a:cs typeface="Arial" panose="020B0604020202020204" pitchFamily="34" charset="0"/>
            </a:endParaRPr>
          </a:p>
        </p:txBody>
      </p:sp>
      <p:sp>
        <p:nvSpPr>
          <p:cNvPr id="94" name="object 30"/>
          <p:cNvSpPr txBox="1"/>
          <p:nvPr/>
        </p:nvSpPr>
        <p:spPr>
          <a:xfrm>
            <a:off x="7110907" y="2681391"/>
            <a:ext cx="1042492"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VISTRA</a:t>
            </a:r>
            <a:endParaRPr sz="1300" dirty="0">
              <a:latin typeface="Montserrat" panose="00000500000000000000" pitchFamily="2" charset="0"/>
              <a:cs typeface="Arial" panose="020B0604020202020204" pitchFamily="34" charset="0"/>
            </a:endParaRPr>
          </a:p>
        </p:txBody>
      </p:sp>
      <p:sp>
        <p:nvSpPr>
          <p:cNvPr id="95" name="object 31"/>
          <p:cNvSpPr txBox="1"/>
          <p:nvPr/>
        </p:nvSpPr>
        <p:spPr>
          <a:xfrm>
            <a:off x="9263558" y="2700707"/>
            <a:ext cx="1225194"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Trident</a:t>
            </a:r>
            <a:r>
              <a:rPr sz="1300" spc="-20" dirty="0">
                <a:latin typeface="Montserrat" panose="00000500000000000000" pitchFamily="2" charset="0"/>
                <a:cs typeface="Arial" panose="020B0604020202020204" pitchFamily="34" charset="0"/>
              </a:rPr>
              <a:t> </a:t>
            </a:r>
            <a:r>
              <a:rPr sz="1300" spc="-35" dirty="0">
                <a:latin typeface="Montserrat" panose="00000500000000000000" pitchFamily="2" charset="0"/>
                <a:cs typeface="Arial" panose="020B0604020202020204" pitchFamily="34" charset="0"/>
              </a:rPr>
              <a:t>Trust</a:t>
            </a:r>
            <a:endParaRPr sz="1300" dirty="0">
              <a:latin typeface="Montserrat" panose="00000500000000000000" pitchFamily="2" charset="0"/>
              <a:cs typeface="Arial" panose="020B0604020202020204" pitchFamily="34" charset="0"/>
            </a:endParaRPr>
          </a:p>
        </p:txBody>
      </p:sp>
      <p:sp>
        <p:nvSpPr>
          <p:cNvPr id="96" name="object 32"/>
          <p:cNvSpPr txBox="1"/>
          <p:nvPr/>
        </p:nvSpPr>
        <p:spPr>
          <a:xfrm>
            <a:off x="7110907" y="2981601"/>
            <a:ext cx="963752"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Lion</a:t>
            </a:r>
            <a:r>
              <a:rPr sz="1300" spc="-20" dirty="0">
                <a:latin typeface="Montserrat" panose="00000500000000000000" pitchFamily="2" charset="0"/>
                <a:cs typeface="Arial" panose="020B0604020202020204" pitchFamily="34" charset="0"/>
              </a:rPr>
              <a:t> </a:t>
            </a:r>
            <a:r>
              <a:rPr sz="1300" spc="-35" dirty="0">
                <a:latin typeface="Montserrat" panose="00000500000000000000" pitchFamily="2" charset="0"/>
                <a:cs typeface="Arial" panose="020B0604020202020204" pitchFamily="34" charset="0"/>
              </a:rPr>
              <a:t>Trust</a:t>
            </a:r>
            <a:endParaRPr sz="1300" dirty="0">
              <a:latin typeface="Montserrat" panose="00000500000000000000" pitchFamily="2" charset="0"/>
              <a:cs typeface="Arial" panose="020B0604020202020204" pitchFamily="34" charset="0"/>
            </a:endParaRPr>
          </a:p>
        </p:txBody>
      </p:sp>
      <p:sp>
        <p:nvSpPr>
          <p:cNvPr id="97" name="object 33"/>
          <p:cNvSpPr txBox="1"/>
          <p:nvPr/>
        </p:nvSpPr>
        <p:spPr>
          <a:xfrm>
            <a:off x="9273083" y="3013290"/>
            <a:ext cx="879018"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IQEQ</a:t>
            </a:r>
            <a:endParaRPr sz="1300" dirty="0">
              <a:latin typeface="Montserrat" panose="00000500000000000000" pitchFamily="2" charset="0"/>
              <a:cs typeface="Arial" panose="020B0604020202020204" pitchFamily="34" charset="0"/>
            </a:endParaRPr>
          </a:p>
        </p:txBody>
      </p:sp>
      <p:sp>
        <p:nvSpPr>
          <p:cNvPr id="98" name="object 34"/>
          <p:cNvSpPr txBox="1"/>
          <p:nvPr/>
        </p:nvSpPr>
        <p:spPr>
          <a:xfrm>
            <a:off x="7110908" y="3320360"/>
            <a:ext cx="1088847" cy="217367"/>
          </a:xfrm>
          <a:prstGeom prst="rect">
            <a:avLst/>
          </a:prstGeom>
        </p:spPr>
        <p:txBody>
          <a:bodyPr vert="horz" wrap="square" lIns="0" tIns="17145" rIns="0" bIns="0" rtlCol="0">
            <a:spAutoFit/>
          </a:bodyPr>
          <a:lstStyle/>
          <a:p>
            <a:pPr marL="12700">
              <a:lnSpc>
                <a:spcPct val="100000"/>
              </a:lnSpc>
              <a:spcBef>
                <a:spcPts val="135"/>
              </a:spcBef>
            </a:pPr>
            <a:r>
              <a:rPr sz="1300" spc="-30" dirty="0">
                <a:latin typeface="Montserrat" panose="00000500000000000000" pitchFamily="2" charset="0"/>
                <a:cs typeface="Arial" panose="020B0604020202020204" pitchFamily="34" charset="0"/>
              </a:rPr>
              <a:t>Butterfield</a:t>
            </a:r>
            <a:endParaRPr sz="1300" dirty="0">
              <a:latin typeface="Montserrat" panose="00000500000000000000" pitchFamily="2" charset="0"/>
              <a:cs typeface="Arial" panose="020B0604020202020204" pitchFamily="34" charset="0"/>
            </a:endParaRPr>
          </a:p>
        </p:txBody>
      </p:sp>
      <p:sp>
        <p:nvSpPr>
          <p:cNvPr id="99" name="object 35"/>
          <p:cNvSpPr txBox="1"/>
          <p:nvPr/>
        </p:nvSpPr>
        <p:spPr>
          <a:xfrm>
            <a:off x="7144562" y="4431321"/>
            <a:ext cx="1750059" cy="217367"/>
          </a:xfrm>
          <a:prstGeom prst="rect">
            <a:avLst/>
          </a:prstGeom>
        </p:spPr>
        <p:txBody>
          <a:bodyPr vert="horz" wrap="square" lIns="0" tIns="17145" rIns="0" bIns="0" rtlCol="0">
            <a:spAutoFit/>
          </a:bodyPr>
          <a:lstStyle/>
          <a:p>
            <a:pPr marL="12700">
              <a:lnSpc>
                <a:spcPct val="100000"/>
              </a:lnSpc>
              <a:spcBef>
                <a:spcPts val="135"/>
              </a:spcBef>
            </a:pPr>
            <a:r>
              <a:rPr sz="1300" spc="-45" dirty="0">
                <a:latin typeface="Montserrat" panose="00000500000000000000" pitchFamily="2" charset="0"/>
                <a:cs typeface="Arial" panose="020B0604020202020204" pitchFamily="34" charset="0"/>
              </a:rPr>
              <a:t>Apex</a:t>
            </a:r>
            <a:r>
              <a:rPr sz="1300" spc="-30" dirty="0">
                <a:latin typeface="Montserrat" panose="00000500000000000000" pitchFamily="2" charset="0"/>
                <a:cs typeface="Arial" panose="020B0604020202020204" pitchFamily="34" charset="0"/>
              </a:rPr>
              <a:t> Fund</a:t>
            </a:r>
            <a:r>
              <a:rPr sz="1300" spc="-25" dirty="0">
                <a:latin typeface="Montserrat" panose="00000500000000000000" pitchFamily="2" charset="0"/>
                <a:cs typeface="Arial" panose="020B0604020202020204" pitchFamily="34" charset="0"/>
              </a:rPr>
              <a:t> Services</a:t>
            </a:r>
            <a:endParaRPr sz="1300" dirty="0">
              <a:latin typeface="Montserrat" panose="00000500000000000000" pitchFamily="2" charset="0"/>
              <a:cs typeface="Arial" panose="020B0604020202020204" pitchFamily="34" charset="0"/>
            </a:endParaRPr>
          </a:p>
        </p:txBody>
      </p:sp>
      <p:sp>
        <p:nvSpPr>
          <p:cNvPr id="100" name="object 36"/>
          <p:cNvSpPr txBox="1"/>
          <p:nvPr/>
        </p:nvSpPr>
        <p:spPr>
          <a:xfrm>
            <a:off x="9339123" y="4469895"/>
            <a:ext cx="643077"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CITCO</a:t>
            </a:r>
            <a:endParaRPr sz="1300" dirty="0">
              <a:latin typeface="Montserrat" panose="00000500000000000000" pitchFamily="2" charset="0"/>
              <a:cs typeface="Arial" panose="020B0604020202020204" pitchFamily="34" charset="0"/>
            </a:endParaRPr>
          </a:p>
        </p:txBody>
      </p:sp>
      <p:sp>
        <p:nvSpPr>
          <p:cNvPr id="101" name="object 37"/>
          <p:cNvSpPr txBox="1"/>
          <p:nvPr/>
        </p:nvSpPr>
        <p:spPr>
          <a:xfrm>
            <a:off x="1703247" y="5694069"/>
            <a:ext cx="1432843" cy="217367"/>
          </a:xfrm>
          <a:prstGeom prst="rect">
            <a:avLst/>
          </a:prstGeom>
        </p:spPr>
        <p:txBody>
          <a:bodyPr vert="horz" wrap="square" lIns="0" tIns="17145" rIns="0" bIns="0" rtlCol="0">
            <a:spAutoFit/>
          </a:bodyPr>
          <a:lstStyle/>
          <a:p>
            <a:pPr marL="12700">
              <a:lnSpc>
                <a:spcPct val="100000"/>
              </a:lnSpc>
              <a:spcBef>
                <a:spcPts val="135"/>
              </a:spcBef>
            </a:pPr>
            <a:r>
              <a:rPr sz="1300" spc="-35" dirty="0">
                <a:latin typeface="Montserrat" panose="00000500000000000000" pitchFamily="2" charset="0"/>
                <a:cs typeface="Arial" panose="020B0604020202020204" pitchFamily="34" charset="0"/>
              </a:rPr>
              <a:t>CompliancePlus</a:t>
            </a:r>
            <a:endParaRPr sz="1300" dirty="0">
              <a:latin typeface="Montserrat" panose="00000500000000000000" pitchFamily="2" charset="0"/>
              <a:cs typeface="Arial" panose="020B0604020202020204" pitchFamily="34" charset="0"/>
            </a:endParaRPr>
          </a:p>
        </p:txBody>
      </p:sp>
      <p:sp>
        <p:nvSpPr>
          <p:cNvPr id="102" name="object 38"/>
          <p:cNvSpPr txBox="1"/>
          <p:nvPr/>
        </p:nvSpPr>
        <p:spPr>
          <a:xfrm>
            <a:off x="3911320" y="5703259"/>
            <a:ext cx="2184680" cy="217367"/>
          </a:xfrm>
          <a:prstGeom prst="rect">
            <a:avLst/>
          </a:prstGeom>
        </p:spPr>
        <p:txBody>
          <a:bodyPr vert="horz" wrap="square" lIns="0" tIns="17145" rIns="0" bIns="0" rtlCol="0">
            <a:spAutoFit/>
          </a:bodyPr>
          <a:lstStyle/>
          <a:p>
            <a:pPr marL="12700">
              <a:lnSpc>
                <a:spcPct val="100000"/>
              </a:lnSpc>
              <a:spcBef>
                <a:spcPts val="135"/>
              </a:spcBef>
            </a:pPr>
            <a:r>
              <a:rPr lang="en-US" altLang="zh-TW" sz="1300" spc="-50" dirty="0">
                <a:latin typeface="Montserrat" panose="00000500000000000000" pitchFamily="2" charset="0"/>
                <a:cs typeface="Arial" panose="020B0604020202020204" pitchFamily="34" charset="0"/>
              </a:rPr>
              <a:t>Compliance Asia (IQEQ)</a:t>
            </a:r>
            <a:endParaRPr sz="1300" dirty="0">
              <a:latin typeface="Montserrat" panose="00000500000000000000" pitchFamily="2" charset="0"/>
              <a:cs typeface="Arial" panose="020B0604020202020204" pitchFamily="34" charset="0"/>
            </a:endParaRPr>
          </a:p>
        </p:txBody>
      </p:sp>
      <p:grpSp>
        <p:nvGrpSpPr>
          <p:cNvPr id="108" name="object 44"/>
          <p:cNvGrpSpPr/>
          <p:nvPr/>
        </p:nvGrpSpPr>
        <p:grpSpPr>
          <a:xfrm>
            <a:off x="1219200" y="1608481"/>
            <a:ext cx="10001250" cy="4005045"/>
            <a:chOff x="1114424" y="2295524"/>
            <a:chExt cx="10001250" cy="4005045"/>
          </a:xfrm>
        </p:grpSpPr>
        <p:sp>
          <p:nvSpPr>
            <p:cNvPr id="109" name="object 45"/>
            <p:cNvSpPr/>
            <p:nvPr/>
          </p:nvSpPr>
          <p:spPr>
            <a:xfrm>
              <a:off x="1114424" y="2886074"/>
              <a:ext cx="4686300" cy="9525"/>
            </a:xfrm>
            <a:custGeom>
              <a:avLst/>
              <a:gdLst/>
              <a:ahLst/>
              <a:cxnLst/>
              <a:rect l="l" t="t" r="r" b="b"/>
              <a:pathLst>
                <a:path w="4686300" h="9525">
                  <a:moveTo>
                    <a:pt x="4686299" y="9524"/>
                  </a:moveTo>
                  <a:lnTo>
                    <a:pt x="0" y="9524"/>
                  </a:lnTo>
                  <a:lnTo>
                    <a:pt x="0" y="0"/>
                  </a:lnTo>
                  <a:lnTo>
                    <a:pt x="4686299" y="0"/>
                  </a:lnTo>
                  <a:lnTo>
                    <a:pt x="4686299" y="9524"/>
                  </a:lnTo>
                  <a:close/>
                </a:path>
              </a:pathLst>
            </a:custGeom>
            <a:solidFill>
              <a:srgbClr val="D4B08A">
                <a:alpha val="30198"/>
              </a:srgbClr>
            </a:solidFill>
          </p:spPr>
          <p:txBody>
            <a:bodyPr wrap="square" lIns="0" tIns="0" rIns="0" bIns="0" rtlCol="0"/>
            <a:lstStyle/>
            <a:p>
              <a:endParaRPr>
                <a:latin typeface="Montserrat" panose="00000500000000000000" pitchFamily="2" charset="0"/>
              </a:endParaRPr>
            </a:p>
          </p:txBody>
        </p:sp>
        <p:sp>
          <p:nvSpPr>
            <p:cNvPr id="110" name="object 46"/>
            <p:cNvSpPr/>
            <p:nvPr/>
          </p:nvSpPr>
          <p:spPr>
            <a:xfrm>
              <a:off x="1114424" y="2295524"/>
              <a:ext cx="514350" cy="514350"/>
            </a:xfrm>
            <a:custGeom>
              <a:avLst/>
              <a:gdLst/>
              <a:ahLst/>
              <a:cxnLst/>
              <a:rect l="l" t="t" r="r" b="b"/>
              <a:pathLst>
                <a:path w="514350" h="514350">
                  <a:moveTo>
                    <a:pt x="460952" y="514349"/>
                  </a:moveTo>
                  <a:lnTo>
                    <a:pt x="53397" y="514349"/>
                  </a:lnTo>
                  <a:lnTo>
                    <a:pt x="49680" y="513984"/>
                  </a:lnTo>
                  <a:lnTo>
                    <a:pt x="14085" y="494957"/>
                  </a:lnTo>
                  <a:lnTo>
                    <a:pt x="0" y="460952"/>
                  </a:lnTo>
                  <a:lnTo>
                    <a:pt x="0" y="457199"/>
                  </a:lnTo>
                  <a:lnTo>
                    <a:pt x="0" y="53397"/>
                  </a:lnTo>
                  <a:lnTo>
                    <a:pt x="19392" y="14085"/>
                  </a:lnTo>
                  <a:lnTo>
                    <a:pt x="53397" y="0"/>
                  </a:lnTo>
                  <a:lnTo>
                    <a:pt x="460952" y="0"/>
                  </a:lnTo>
                  <a:lnTo>
                    <a:pt x="500264" y="19392"/>
                  </a:lnTo>
                  <a:lnTo>
                    <a:pt x="514350" y="53397"/>
                  </a:lnTo>
                  <a:lnTo>
                    <a:pt x="514350" y="460952"/>
                  </a:lnTo>
                  <a:lnTo>
                    <a:pt x="494957" y="500264"/>
                  </a:lnTo>
                  <a:lnTo>
                    <a:pt x="464668" y="513984"/>
                  </a:lnTo>
                  <a:lnTo>
                    <a:pt x="460952" y="514349"/>
                  </a:lnTo>
                  <a:close/>
                </a:path>
              </a:pathLst>
            </a:custGeom>
            <a:solidFill>
              <a:srgbClr val="D4B08A">
                <a:alpha val="19999"/>
              </a:srgbClr>
            </a:solidFill>
          </p:spPr>
          <p:txBody>
            <a:bodyPr wrap="square" lIns="0" tIns="0" rIns="0" bIns="0" rtlCol="0"/>
            <a:lstStyle/>
            <a:p>
              <a:endParaRPr>
                <a:latin typeface="Montserrat" panose="00000500000000000000" pitchFamily="2" charset="0"/>
              </a:endParaRPr>
            </a:p>
          </p:txBody>
        </p:sp>
        <p:sp>
          <p:nvSpPr>
            <p:cNvPr id="111" name="object 47"/>
            <p:cNvSpPr/>
            <p:nvPr/>
          </p:nvSpPr>
          <p:spPr>
            <a:xfrm>
              <a:off x="1227965" y="2438399"/>
              <a:ext cx="287020" cy="228600"/>
            </a:xfrm>
            <a:custGeom>
              <a:avLst/>
              <a:gdLst/>
              <a:ahLst/>
              <a:cxnLst/>
              <a:rect l="l" t="t" r="r" b="b"/>
              <a:pathLst>
                <a:path w="287019" h="228600">
                  <a:moveTo>
                    <a:pt x="172209" y="14287"/>
                  </a:moveTo>
                  <a:lnTo>
                    <a:pt x="115059" y="14287"/>
                  </a:lnTo>
                  <a:lnTo>
                    <a:pt x="120628" y="8400"/>
                  </a:lnTo>
                  <a:lnTo>
                    <a:pt x="127404" y="3895"/>
                  </a:lnTo>
                  <a:lnTo>
                    <a:pt x="135150" y="1014"/>
                  </a:lnTo>
                  <a:lnTo>
                    <a:pt x="143634" y="0"/>
                  </a:lnTo>
                  <a:lnTo>
                    <a:pt x="152117" y="1014"/>
                  </a:lnTo>
                  <a:lnTo>
                    <a:pt x="159863" y="3895"/>
                  </a:lnTo>
                  <a:lnTo>
                    <a:pt x="166639" y="8400"/>
                  </a:lnTo>
                  <a:lnTo>
                    <a:pt x="172209" y="14287"/>
                  </a:lnTo>
                  <a:close/>
                </a:path>
                <a:path w="287019" h="228600">
                  <a:moveTo>
                    <a:pt x="237261" y="42862"/>
                  </a:moveTo>
                  <a:lnTo>
                    <a:pt x="50006" y="42862"/>
                  </a:lnTo>
                  <a:lnTo>
                    <a:pt x="43621" y="36477"/>
                  </a:lnTo>
                  <a:lnTo>
                    <a:pt x="43621" y="20672"/>
                  </a:lnTo>
                  <a:lnTo>
                    <a:pt x="50006" y="14287"/>
                  </a:lnTo>
                  <a:lnTo>
                    <a:pt x="237261" y="14287"/>
                  </a:lnTo>
                  <a:lnTo>
                    <a:pt x="243646" y="20672"/>
                  </a:lnTo>
                  <a:lnTo>
                    <a:pt x="243646" y="36477"/>
                  </a:lnTo>
                  <a:lnTo>
                    <a:pt x="237261" y="42862"/>
                  </a:lnTo>
                  <a:close/>
                </a:path>
                <a:path w="287019" h="228600">
                  <a:moveTo>
                    <a:pt x="157921" y="200025"/>
                  </a:moveTo>
                  <a:lnTo>
                    <a:pt x="129346" y="200025"/>
                  </a:lnTo>
                  <a:lnTo>
                    <a:pt x="129346" y="68446"/>
                  </a:lnTo>
                  <a:lnTo>
                    <a:pt x="122009" y="64122"/>
                  </a:lnTo>
                  <a:lnTo>
                    <a:pt x="115924" y="58232"/>
                  </a:lnTo>
                  <a:lnTo>
                    <a:pt x="111370" y="51054"/>
                  </a:lnTo>
                  <a:lnTo>
                    <a:pt x="108629" y="42862"/>
                  </a:lnTo>
                  <a:lnTo>
                    <a:pt x="178638" y="42862"/>
                  </a:lnTo>
                  <a:lnTo>
                    <a:pt x="175905" y="51054"/>
                  </a:lnTo>
                  <a:lnTo>
                    <a:pt x="171365" y="58232"/>
                  </a:lnTo>
                  <a:lnTo>
                    <a:pt x="165284" y="64122"/>
                  </a:lnTo>
                  <a:lnTo>
                    <a:pt x="157921" y="68446"/>
                  </a:lnTo>
                  <a:lnTo>
                    <a:pt x="157921" y="200025"/>
                  </a:lnTo>
                  <a:close/>
                </a:path>
                <a:path w="287019" h="228600">
                  <a:moveTo>
                    <a:pt x="57373" y="185737"/>
                  </a:moveTo>
                  <a:lnTo>
                    <a:pt x="20543" y="175641"/>
                  </a:lnTo>
                  <a:lnTo>
                    <a:pt x="0" y="145598"/>
                  </a:lnTo>
                  <a:lnTo>
                    <a:pt x="1607" y="140553"/>
                  </a:lnTo>
                  <a:lnTo>
                    <a:pt x="48890" y="59471"/>
                  </a:lnTo>
                  <a:lnTo>
                    <a:pt x="52997" y="57150"/>
                  </a:lnTo>
                  <a:lnTo>
                    <a:pt x="61838" y="57150"/>
                  </a:lnTo>
                  <a:lnTo>
                    <a:pt x="65868" y="59471"/>
                  </a:lnTo>
                  <a:lnTo>
                    <a:pt x="68178" y="63311"/>
                  </a:lnTo>
                  <a:lnTo>
                    <a:pt x="82240" y="87421"/>
                  </a:lnTo>
                  <a:lnTo>
                    <a:pt x="57373" y="87421"/>
                  </a:lnTo>
                  <a:lnTo>
                    <a:pt x="25047" y="142875"/>
                  </a:lnTo>
                  <a:lnTo>
                    <a:pt x="113968" y="142875"/>
                  </a:lnTo>
                  <a:lnTo>
                    <a:pt x="114835" y="145598"/>
                  </a:lnTo>
                  <a:lnTo>
                    <a:pt x="113674" y="150509"/>
                  </a:lnTo>
                  <a:lnTo>
                    <a:pt x="106773" y="164471"/>
                  </a:lnTo>
                  <a:lnTo>
                    <a:pt x="94230" y="175641"/>
                  </a:lnTo>
                  <a:lnTo>
                    <a:pt x="77333" y="183052"/>
                  </a:lnTo>
                  <a:lnTo>
                    <a:pt x="57373" y="185737"/>
                  </a:lnTo>
                  <a:close/>
                </a:path>
                <a:path w="287019" h="228600">
                  <a:moveTo>
                    <a:pt x="229359" y="185737"/>
                  </a:moveTo>
                  <a:lnTo>
                    <a:pt x="192507" y="175641"/>
                  </a:lnTo>
                  <a:lnTo>
                    <a:pt x="171941" y="145598"/>
                  </a:lnTo>
                  <a:lnTo>
                    <a:pt x="173548" y="140553"/>
                  </a:lnTo>
                  <a:lnTo>
                    <a:pt x="220831" y="59471"/>
                  </a:lnTo>
                  <a:lnTo>
                    <a:pt x="224938" y="57150"/>
                  </a:lnTo>
                  <a:lnTo>
                    <a:pt x="233779" y="57150"/>
                  </a:lnTo>
                  <a:lnTo>
                    <a:pt x="237809" y="59471"/>
                  </a:lnTo>
                  <a:lnTo>
                    <a:pt x="240119" y="63311"/>
                  </a:lnTo>
                  <a:lnTo>
                    <a:pt x="254181" y="87421"/>
                  </a:lnTo>
                  <a:lnTo>
                    <a:pt x="229359" y="87421"/>
                  </a:lnTo>
                  <a:lnTo>
                    <a:pt x="197033" y="142875"/>
                  </a:lnTo>
                  <a:lnTo>
                    <a:pt x="285909" y="142875"/>
                  </a:lnTo>
                  <a:lnTo>
                    <a:pt x="286776" y="145598"/>
                  </a:lnTo>
                  <a:lnTo>
                    <a:pt x="285616" y="150509"/>
                  </a:lnTo>
                  <a:lnTo>
                    <a:pt x="278740" y="164471"/>
                  </a:lnTo>
                  <a:lnTo>
                    <a:pt x="266210" y="175641"/>
                  </a:lnTo>
                  <a:lnTo>
                    <a:pt x="249318" y="183052"/>
                  </a:lnTo>
                  <a:lnTo>
                    <a:pt x="229359" y="185737"/>
                  </a:lnTo>
                  <a:close/>
                </a:path>
                <a:path w="287019" h="228600">
                  <a:moveTo>
                    <a:pt x="113968" y="142875"/>
                  </a:moveTo>
                  <a:lnTo>
                    <a:pt x="89743" y="142875"/>
                  </a:lnTo>
                  <a:lnTo>
                    <a:pt x="57373" y="87421"/>
                  </a:lnTo>
                  <a:lnTo>
                    <a:pt x="82240" y="87421"/>
                  </a:lnTo>
                  <a:lnTo>
                    <a:pt x="113228" y="140553"/>
                  </a:lnTo>
                  <a:lnTo>
                    <a:pt x="113968" y="142875"/>
                  </a:lnTo>
                  <a:close/>
                </a:path>
                <a:path w="287019" h="228600">
                  <a:moveTo>
                    <a:pt x="285909" y="142875"/>
                  </a:moveTo>
                  <a:lnTo>
                    <a:pt x="261684" y="142875"/>
                  </a:lnTo>
                  <a:lnTo>
                    <a:pt x="229359" y="87421"/>
                  </a:lnTo>
                  <a:lnTo>
                    <a:pt x="254181" y="87421"/>
                  </a:lnTo>
                  <a:lnTo>
                    <a:pt x="285169" y="140553"/>
                  </a:lnTo>
                  <a:lnTo>
                    <a:pt x="285909" y="142875"/>
                  </a:lnTo>
                  <a:close/>
                </a:path>
                <a:path w="287019" h="228600">
                  <a:moveTo>
                    <a:pt x="237261" y="228600"/>
                  </a:moveTo>
                  <a:lnTo>
                    <a:pt x="50006" y="228600"/>
                  </a:lnTo>
                  <a:lnTo>
                    <a:pt x="43621" y="222215"/>
                  </a:lnTo>
                  <a:lnTo>
                    <a:pt x="43621" y="206409"/>
                  </a:lnTo>
                  <a:lnTo>
                    <a:pt x="50006" y="200025"/>
                  </a:lnTo>
                  <a:lnTo>
                    <a:pt x="237261" y="200025"/>
                  </a:lnTo>
                  <a:lnTo>
                    <a:pt x="243646" y="206409"/>
                  </a:lnTo>
                  <a:lnTo>
                    <a:pt x="243646" y="222215"/>
                  </a:lnTo>
                  <a:lnTo>
                    <a:pt x="237261" y="228600"/>
                  </a:lnTo>
                  <a:close/>
                </a:path>
              </a:pathLst>
            </a:custGeom>
            <a:solidFill>
              <a:srgbClr val="8B6913"/>
            </a:solidFill>
          </p:spPr>
          <p:txBody>
            <a:bodyPr wrap="square" lIns="0" tIns="0" rIns="0" bIns="0" rtlCol="0"/>
            <a:lstStyle/>
            <a:p>
              <a:endParaRPr>
                <a:latin typeface="Montserrat" panose="00000500000000000000" pitchFamily="2" charset="0"/>
              </a:endParaRPr>
            </a:p>
          </p:txBody>
        </p:sp>
        <p:sp>
          <p:nvSpPr>
            <p:cNvPr id="112" name="object 48"/>
            <p:cNvSpPr/>
            <p:nvPr/>
          </p:nvSpPr>
          <p:spPr>
            <a:xfrm>
              <a:off x="1173161" y="4988389"/>
              <a:ext cx="4686300" cy="9525"/>
            </a:xfrm>
            <a:custGeom>
              <a:avLst/>
              <a:gdLst/>
              <a:ahLst/>
              <a:cxnLst/>
              <a:rect l="l" t="t" r="r" b="b"/>
              <a:pathLst>
                <a:path w="4686300" h="9525">
                  <a:moveTo>
                    <a:pt x="4686299" y="9524"/>
                  </a:moveTo>
                  <a:lnTo>
                    <a:pt x="0" y="9524"/>
                  </a:lnTo>
                  <a:lnTo>
                    <a:pt x="0" y="0"/>
                  </a:lnTo>
                  <a:lnTo>
                    <a:pt x="4686299" y="0"/>
                  </a:lnTo>
                  <a:lnTo>
                    <a:pt x="4686299" y="9524"/>
                  </a:lnTo>
                  <a:close/>
                </a:path>
              </a:pathLst>
            </a:custGeom>
            <a:solidFill>
              <a:srgbClr val="D4B08A">
                <a:alpha val="30198"/>
              </a:srgbClr>
            </a:solidFill>
          </p:spPr>
          <p:txBody>
            <a:bodyPr wrap="square" lIns="0" tIns="0" rIns="0" bIns="0" rtlCol="0"/>
            <a:lstStyle/>
            <a:p>
              <a:endParaRPr>
                <a:latin typeface="Montserrat" panose="00000500000000000000" pitchFamily="2" charset="0"/>
              </a:endParaRPr>
            </a:p>
          </p:txBody>
        </p:sp>
        <p:sp>
          <p:nvSpPr>
            <p:cNvPr id="113" name="object 49"/>
            <p:cNvSpPr/>
            <p:nvPr/>
          </p:nvSpPr>
          <p:spPr>
            <a:xfrm>
              <a:off x="1173161" y="4397839"/>
              <a:ext cx="514350" cy="514350"/>
            </a:xfrm>
            <a:custGeom>
              <a:avLst/>
              <a:gdLst/>
              <a:ahLst/>
              <a:cxnLst/>
              <a:rect l="l" t="t" r="r" b="b"/>
              <a:pathLst>
                <a:path w="514350" h="514350">
                  <a:moveTo>
                    <a:pt x="460952" y="514349"/>
                  </a:moveTo>
                  <a:lnTo>
                    <a:pt x="53397" y="514349"/>
                  </a:lnTo>
                  <a:lnTo>
                    <a:pt x="49680" y="513983"/>
                  </a:lnTo>
                  <a:lnTo>
                    <a:pt x="14085" y="494957"/>
                  </a:lnTo>
                  <a:lnTo>
                    <a:pt x="0" y="460952"/>
                  </a:lnTo>
                  <a:lnTo>
                    <a:pt x="0" y="457199"/>
                  </a:lnTo>
                  <a:lnTo>
                    <a:pt x="0" y="53397"/>
                  </a:lnTo>
                  <a:lnTo>
                    <a:pt x="19392" y="14085"/>
                  </a:lnTo>
                  <a:lnTo>
                    <a:pt x="53397" y="0"/>
                  </a:lnTo>
                  <a:lnTo>
                    <a:pt x="460952" y="0"/>
                  </a:lnTo>
                  <a:lnTo>
                    <a:pt x="500264" y="19391"/>
                  </a:lnTo>
                  <a:lnTo>
                    <a:pt x="514350" y="53397"/>
                  </a:lnTo>
                  <a:lnTo>
                    <a:pt x="514350" y="460952"/>
                  </a:lnTo>
                  <a:lnTo>
                    <a:pt x="494957" y="500264"/>
                  </a:lnTo>
                  <a:lnTo>
                    <a:pt x="464668" y="513983"/>
                  </a:lnTo>
                  <a:lnTo>
                    <a:pt x="460952" y="514349"/>
                  </a:lnTo>
                  <a:close/>
                </a:path>
              </a:pathLst>
            </a:custGeom>
            <a:solidFill>
              <a:srgbClr val="D4B08A">
                <a:alpha val="19999"/>
              </a:srgbClr>
            </a:solidFill>
          </p:spPr>
          <p:txBody>
            <a:bodyPr wrap="square" lIns="0" tIns="0" rIns="0" bIns="0" rtlCol="0"/>
            <a:lstStyle/>
            <a:p>
              <a:endParaRPr>
                <a:latin typeface="Montserrat" panose="00000500000000000000" pitchFamily="2" charset="0"/>
              </a:endParaRPr>
            </a:p>
          </p:txBody>
        </p:sp>
        <p:pic>
          <p:nvPicPr>
            <p:cNvPr id="114" name="object 50"/>
            <p:cNvPicPr/>
            <p:nvPr/>
          </p:nvPicPr>
          <p:blipFill>
            <a:blip r:embed="rId2" cstate="print"/>
            <a:stretch>
              <a:fillRect/>
            </a:stretch>
          </p:blipFill>
          <p:spPr>
            <a:xfrm>
              <a:off x="1343535" y="4515788"/>
              <a:ext cx="171450" cy="228600"/>
            </a:xfrm>
            <a:prstGeom prst="rect">
              <a:avLst/>
            </a:prstGeom>
          </p:spPr>
        </p:pic>
        <p:sp>
          <p:nvSpPr>
            <p:cNvPr id="115" name="object 51"/>
            <p:cNvSpPr/>
            <p:nvPr/>
          </p:nvSpPr>
          <p:spPr>
            <a:xfrm>
              <a:off x="6429374" y="2886074"/>
              <a:ext cx="4686300" cy="9525"/>
            </a:xfrm>
            <a:custGeom>
              <a:avLst/>
              <a:gdLst/>
              <a:ahLst/>
              <a:cxnLst/>
              <a:rect l="l" t="t" r="r" b="b"/>
              <a:pathLst>
                <a:path w="4686300" h="9525">
                  <a:moveTo>
                    <a:pt x="4686299" y="9524"/>
                  </a:moveTo>
                  <a:lnTo>
                    <a:pt x="0" y="9524"/>
                  </a:lnTo>
                  <a:lnTo>
                    <a:pt x="0" y="0"/>
                  </a:lnTo>
                  <a:lnTo>
                    <a:pt x="4686299" y="0"/>
                  </a:lnTo>
                  <a:lnTo>
                    <a:pt x="4686299" y="9524"/>
                  </a:lnTo>
                  <a:close/>
                </a:path>
              </a:pathLst>
            </a:custGeom>
            <a:solidFill>
              <a:srgbClr val="D4B08A">
                <a:alpha val="30198"/>
              </a:srgbClr>
            </a:solidFill>
          </p:spPr>
          <p:txBody>
            <a:bodyPr wrap="square" lIns="0" tIns="0" rIns="0" bIns="0" rtlCol="0"/>
            <a:lstStyle/>
            <a:p>
              <a:endParaRPr>
                <a:latin typeface="Montserrat" panose="00000500000000000000" pitchFamily="2" charset="0"/>
              </a:endParaRPr>
            </a:p>
          </p:txBody>
        </p:sp>
        <p:sp>
          <p:nvSpPr>
            <p:cNvPr id="116" name="object 52"/>
            <p:cNvSpPr/>
            <p:nvPr/>
          </p:nvSpPr>
          <p:spPr>
            <a:xfrm>
              <a:off x="6429374" y="2295524"/>
              <a:ext cx="514350" cy="514350"/>
            </a:xfrm>
            <a:custGeom>
              <a:avLst/>
              <a:gdLst/>
              <a:ahLst/>
              <a:cxnLst/>
              <a:rect l="l" t="t" r="r" b="b"/>
              <a:pathLst>
                <a:path w="514350" h="514350">
                  <a:moveTo>
                    <a:pt x="460953" y="514349"/>
                  </a:moveTo>
                  <a:lnTo>
                    <a:pt x="53397" y="514349"/>
                  </a:lnTo>
                  <a:lnTo>
                    <a:pt x="49681" y="513984"/>
                  </a:lnTo>
                  <a:lnTo>
                    <a:pt x="14085" y="494957"/>
                  </a:lnTo>
                  <a:lnTo>
                    <a:pt x="0" y="460952"/>
                  </a:lnTo>
                  <a:lnTo>
                    <a:pt x="0" y="457199"/>
                  </a:lnTo>
                  <a:lnTo>
                    <a:pt x="0" y="53397"/>
                  </a:lnTo>
                  <a:lnTo>
                    <a:pt x="19392" y="14085"/>
                  </a:lnTo>
                  <a:lnTo>
                    <a:pt x="53397" y="0"/>
                  </a:lnTo>
                  <a:lnTo>
                    <a:pt x="460953" y="0"/>
                  </a:lnTo>
                  <a:lnTo>
                    <a:pt x="500264" y="19392"/>
                  </a:lnTo>
                  <a:lnTo>
                    <a:pt x="514349" y="53397"/>
                  </a:lnTo>
                  <a:lnTo>
                    <a:pt x="514349" y="460952"/>
                  </a:lnTo>
                  <a:lnTo>
                    <a:pt x="494958" y="500264"/>
                  </a:lnTo>
                  <a:lnTo>
                    <a:pt x="464669" y="513984"/>
                  </a:lnTo>
                  <a:lnTo>
                    <a:pt x="460953" y="514349"/>
                  </a:lnTo>
                  <a:close/>
                </a:path>
              </a:pathLst>
            </a:custGeom>
            <a:solidFill>
              <a:srgbClr val="D4B08A">
                <a:alpha val="19999"/>
              </a:srgbClr>
            </a:solidFill>
          </p:spPr>
          <p:txBody>
            <a:bodyPr wrap="square" lIns="0" tIns="0" rIns="0" bIns="0" rtlCol="0"/>
            <a:lstStyle/>
            <a:p>
              <a:endParaRPr>
                <a:latin typeface="Montserrat" panose="00000500000000000000" pitchFamily="2" charset="0"/>
              </a:endParaRPr>
            </a:p>
          </p:txBody>
        </p:sp>
        <p:sp>
          <p:nvSpPr>
            <p:cNvPr id="117" name="object 53"/>
            <p:cNvSpPr/>
            <p:nvPr/>
          </p:nvSpPr>
          <p:spPr>
            <a:xfrm>
              <a:off x="6543674" y="2466974"/>
              <a:ext cx="285750" cy="171450"/>
            </a:xfrm>
            <a:custGeom>
              <a:avLst/>
              <a:gdLst/>
              <a:ahLst/>
              <a:cxnLst/>
              <a:rect l="l" t="t" r="r" b="b"/>
              <a:pathLst>
                <a:path w="285750" h="171450">
                  <a:moveTo>
                    <a:pt x="125969" y="171410"/>
                  </a:moveTo>
                  <a:lnTo>
                    <a:pt x="117847" y="170210"/>
                  </a:lnTo>
                  <a:lnTo>
                    <a:pt x="110549" y="165824"/>
                  </a:lnTo>
                  <a:lnTo>
                    <a:pt x="69740" y="128587"/>
                  </a:lnTo>
                  <a:lnTo>
                    <a:pt x="57150" y="128587"/>
                  </a:lnTo>
                  <a:lnTo>
                    <a:pt x="57150" y="28575"/>
                  </a:lnTo>
                  <a:lnTo>
                    <a:pt x="96576" y="2321"/>
                  </a:lnTo>
                  <a:lnTo>
                    <a:pt x="96890" y="2321"/>
                  </a:lnTo>
                  <a:lnTo>
                    <a:pt x="104477" y="0"/>
                  </a:lnTo>
                  <a:lnTo>
                    <a:pt x="118318" y="0"/>
                  </a:lnTo>
                  <a:lnTo>
                    <a:pt x="124122" y="1160"/>
                  </a:lnTo>
                  <a:lnTo>
                    <a:pt x="129301" y="3348"/>
                  </a:lnTo>
                  <a:lnTo>
                    <a:pt x="92154" y="33397"/>
                  </a:lnTo>
                  <a:lnTo>
                    <a:pt x="84355" y="42699"/>
                  </a:lnTo>
                  <a:lnTo>
                    <a:pt x="80696" y="53868"/>
                  </a:lnTo>
                  <a:lnTo>
                    <a:pt x="81315" y="65008"/>
                  </a:lnTo>
                  <a:lnTo>
                    <a:pt x="81348" y="65606"/>
                  </a:lnTo>
                  <a:lnTo>
                    <a:pt x="86484" y="76616"/>
                  </a:lnTo>
                  <a:lnTo>
                    <a:pt x="95983" y="85254"/>
                  </a:lnTo>
                  <a:lnTo>
                    <a:pt x="107664" y="89330"/>
                  </a:lnTo>
                  <a:lnTo>
                    <a:pt x="181109" y="89330"/>
                  </a:lnTo>
                  <a:lnTo>
                    <a:pt x="214491" y="119925"/>
                  </a:lnTo>
                  <a:lnTo>
                    <a:pt x="219490" y="126802"/>
                  </a:lnTo>
                  <a:lnTo>
                    <a:pt x="221400" y="134793"/>
                  </a:lnTo>
                  <a:lnTo>
                    <a:pt x="220179" y="142918"/>
                  </a:lnTo>
                  <a:lnTo>
                    <a:pt x="215785" y="150197"/>
                  </a:lnTo>
                  <a:lnTo>
                    <a:pt x="211372" y="153545"/>
                  </a:lnTo>
                  <a:lnTo>
                    <a:pt x="188059" y="153545"/>
                  </a:lnTo>
                  <a:lnTo>
                    <a:pt x="187580" y="154889"/>
                  </a:lnTo>
                  <a:lnTo>
                    <a:pt x="187455" y="155242"/>
                  </a:lnTo>
                  <a:lnTo>
                    <a:pt x="145777" y="155242"/>
                  </a:lnTo>
                  <a:lnTo>
                    <a:pt x="144928" y="158546"/>
                  </a:lnTo>
                  <a:lnTo>
                    <a:pt x="143276" y="161716"/>
                  </a:lnTo>
                  <a:lnTo>
                    <a:pt x="140821" y="164440"/>
                  </a:lnTo>
                  <a:lnTo>
                    <a:pt x="133950" y="169472"/>
                  </a:lnTo>
                  <a:lnTo>
                    <a:pt x="125969" y="171410"/>
                  </a:lnTo>
                  <a:close/>
                </a:path>
                <a:path w="285750" h="171450">
                  <a:moveTo>
                    <a:pt x="109656" y="75160"/>
                  </a:moveTo>
                  <a:lnTo>
                    <a:pt x="103249" y="72922"/>
                  </a:lnTo>
                  <a:lnTo>
                    <a:pt x="98047" y="68178"/>
                  </a:lnTo>
                  <a:lnTo>
                    <a:pt x="95227" y="62144"/>
                  </a:lnTo>
                  <a:lnTo>
                    <a:pt x="94872" y="55704"/>
                  </a:lnTo>
                  <a:lnTo>
                    <a:pt x="96886" y="49574"/>
                  </a:lnTo>
                  <a:lnTo>
                    <a:pt x="101173" y="44469"/>
                  </a:lnTo>
                  <a:lnTo>
                    <a:pt x="144393" y="9465"/>
                  </a:lnTo>
                  <a:lnTo>
                    <a:pt x="150412" y="5405"/>
                  </a:lnTo>
                  <a:lnTo>
                    <a:pt x="157243" y="2321"/>
                  </a:lnTo>
                  <a:lnTo>
                    <a:pt x="157432" y="2321"/>
                  </a:lnTo>
                  <a:lnTo>
                    <a:pt x="163957" y="618"/>
                  </a:lnTo>
                  <a:lnTo>
                    <a:pt x="171182" y="0"/>
                  </a:lnTo>
                  <a:lnTo>
                    <a:pt x="179308" y="0"/>
                  </a:lnTo>
                  <a:lnTo>
                    <a:pt x="187300" y="2321"/>
                  </a:lnTo>
                  <a:lnTo>
                    <a:pt x="228287" y="28575"/>
                  </a:lnTo>
                  <a:lnTo>
                    <a:pt x="228600" y="28575"/>
                  </a:lnTo>
                  <a:lnTo>
                    <a:pt x="228600" y="34781"/>
                  </a:lnTo>
                  <a:lnTo>
                    <a:pt x="170199" y="34781"/>
                  </a:lnTo>
                  <a:lnTo>
                    <a:pt x="122738" y="71660"/>
                  </a:lnTo>
                  <a:lnTo>
                    <a:pt x="116431" y="74777"/>
                  </a:lnTo>
                  <a:lnTo>
                    <a:pt x="109656" y="75160"/>
                  </a:lnTo>
                  <a:close/>
                </a:path>
                <a:path w="285750" h="171450">
                  <a:moveTo>
                    <a:pt x="228600" y="112871"/>
                  </a:moveTo>
                  <a:lnTo>
                    <a:pt x="166560" y="55704"/>
                  </a:lnTo>
                  <a:lnTo>
                    <a:pt x="175870" y="48488"/>
                  </a:lnTo>
                  <a:lnTo>
                    <a:pt x="178995" y="46032"/>
                  </a:lnTo>
                  <a:lnTo>
                    <a:pt x="179576" y="41567"/>
                  </a:lnTo>
                  <a:lnTo>
                    <a:pt x="174664" y="35316"/>
                  </a:lnTo>
                  <a:lnTo>
                    <a:pt x="170199" y="34781"/>
                  </a:lnTo>
                  <a:lnTo>
                    <a:pt x="228600" y="34781"/>
                  </a:lnTo>
                  <a:lnTo>
                    <a:pt x="228600" y="112871"/>
                  </a:lnTo>
                  <a:close/>
                </a:path>
                <a:path w="285750" h="171450">
                  <a:moveTo>
                    <a:pt x="181109" y="89330"/>
                  </a:moveTo>
                  <a:lnTo>
                    <a:pt x="107664" y="89330"/>
                  </a:lnTo>
                  <a:lnTo>
                    <a:pt x="120005" y="88634"/>
                  </a:lnTo>
                  <a:lnTo>
                    <a:pt x="131489" y="82956"/>
                  </a:lnTo>
                  <a:lnTo>
                    <a:pt x="154572" y="65008"/>
                  </a:lnTo>
                  <a:lnTo>
                    <a:pt x="181109" y="89330"/>
                  </a:lnTo>
                  <a:close/>
                </a:path>
                <a:path w="285750" h="171450">
                  <a:moveTo>
                    <a:pt x="202441" y="157028"/>
                  </a:moveTo>
                  <a:lnTo>
                    <a:pt x="195022" y="156589"/>
                  </a:lnTo>
                  <a:lnTo>
                    <a:pt x="188059" y="153545"/>
                  </a:lnTo>
                  <a:lnTo>
                    <a:pt x="211372" y="153545"/>
                  </a:lnTo>
                  <a:lnTo>
                    <a:pt x="209601" y="154889"/>
                  </a:lnTo>
                  <a:lnTo>
                    <a:pt x="202441" y="157028"/>
                  </a:lnTo>
                  <a:close/>
                </a:path>
                <a:path w="285750" h="171450">
                  <a:moveTo>
                    <a:pt x="168771" y="167822"/>
                  </a:moveTo>
                  <a:lnTo>
                    <a:pt x="160646" y="166601"/>
                  </a:lnTo>
                  <a:lnTo>
                    <a:pt x="153367" y="162207"/>
                  </a:lnTo>
                  <a:lnTo>
                    <a:pt x="145777" y="155242"/>
                  </a:lnTo>
                  <a:lnTo>
                    <a:pt x="187455" y="155242"/>
                  </a:lnTo>
                  <a:lnTo>
                    <a:pt x="187121" y="156180"/>
                  </a:lnTo>
                  <a:lnTo>
                    <a:pt x="185751" y="158546"/>
                  </a:lnTo>
                  <a:lnTo>
                    <a:pt x="185648" y="158725"/>
                  </a:lnTo>
                  <a:lnTo>
                    <a:pt x="183639" y="160912"/>
                  </a:lnTo>
                  <a:lnTo>
                    <a:pt x="176882" y="165824"/>
                  </a:lnTo>
                  <a:lnTo>
                    <a:pt x="177129" y="165824"/>
                  </a:lnTo>
                  <a:lnTo>
                    <a:pt x="168771" y="167822"/>
                  </a:lnTo>
                  <a:close/>
                </a:path>
                <a:path w="285750" h="171450">
                  <a:moveTo>
                    <a:pt x="36477" y="142875"/>
                  </a:moveTo>
                  <a:lnTo>
                    <a:pt x="6384" y="142875"/>
                  </a:lnTo>
                  <a:lnTo>
                    <a:pt x="0" y="136490"/>
                  </a:lnTo>
                  <a:lnTo>
                    <a:pt x="0" y="31789"/>
                  </a:lnTo>
                  <a:lnTo>
                    <a:pt x="3214" y="28575"/>
                  </a:lnTo>
                  <a:lnTo>
                    <a:pt x="42862" y="28575"/>
                  </a:lnTo>
                  <a:lnTo>
                    <a:pt x="42862" y="114300"/>
                  </a:lnTo>
                  <a:lnTo>
                    <a:pt x="19458" y="114300"/>
                  </a:lnTo>
                  <a:lnTo>
                    <a:pt x="17774" y="114997"/>
                  </a:lnTo>
                  <a:lnTo>
                    <a:pt x="14984" y="117787"/>
                  </a:lnTo>
                  <a:lnTo>
                    <a:pt x="14287" y="119471"/>
                  </a:lnTo>
                  <a:lnTo>
                    <a:pt x="14287" y="123416"/>
                  </a:lnTo>
                  <a:lnTo>
                    <a:pt x="14984" y="125100"/>
                  </a:lnTo>
                  <a:lnTo>
                    <a:pt x="17774" y="127890"/>
                  </a:lnTo>
                  <a:lnTo>
                    <a:pt x="19458" y="128587"/>
                  </a:lnTo>
                  <a:lnTo>
                    <a:pt x="42862" y="128587"/>
                  </a:lnTo>
                  <a:lnTo>
                    <a:pt x="42862" y="136490"/>
                  </a:lnTo>
                  <a:lnTo>
                    <a:pt x="36477" y="142875"/>
                  </a:lnTo>
                  <a:close/>
                </a:path>
                <a:path w="285750" h="171450">
                  <a:moveTo>
                    <a:pt x="42862" y="128587"/>
                  </a:moveTo>
                  <a:lnTo>
                    <a:pt x="23403" y="128587"/>
                  </a:lnTo>
                  <a:lnTo>
                    <a:pt x="25087" y="127890"/>
                  </a:lnTo>
                  <a:lnTo>
                    <a:pt x="27877" y="125100"/>
                  </a:lnTo>
                  <a:lnTo>
                    <a:pt x="28574" y="123416"/>
                  </a:lnTo>
                  <a:lnTo>
                    <a:pt x="28574" y="119471"/>
                  </a:lnTo>
                  <a:lnTo>
                    <a:pt x="27877" y="117787"/>
                  </a:lnTo>
                  <a:lnTo>
                    <a:pt x="25087" y="114997"/>
                  </a:lnTo>
                  <a:lnTo>
                    <a:pt x="23403" y="114300"/>
                  </a:lnTo>
                  <a:lnTo>
                    <a:pt x="42862" y="114300"/>
                  </a:lnTo>
                  <a:lnTo>
                    <a:pt x="42862" y="128587"/>
                  </a:lnTo>
                  <a:close/>
                </a:path>
                <a:path w="285750" h="171450">
                  <a:moveTo>
                    <a:pt x="279365" y="142875"/>
                  </a:moveTo>
                  <a:lnTo>
                    <a:pt x="249272" y="142875"/>
                  </a:lnTo>
                  <a:lnTo>
                    <a:pt x="242887" y="136490"/>
                  </a:lnTo>
                  <a:lnTo>
                    <a:pt x="242887" y="28575"/>
                  </a:lnTo>
                  <a:lnTo>
                    <a:pt x="282535" y="28575"/>
                  </a:lnTo>
                  <a:lnTo>
                    <a:pt x="285750" y="31789"/>
                  </a:lnTo>
                  <a:lnTo>
                    <a:pt x="285750" y="114300"/>
                  </a:lnTo>
                  <a:lnTo>
                    <a:pt x="262346" y="114300"/>
                  </a:lnTo>
                  <a:lnTo>
                    <a:pt x="260662" y="114997"/>
                  </a:lnTo>
                  <a:lnTo>
                    <a:pt x="257872" y="117787"/>
                  </a:lnTo>
                  <a:lnTo>
                    <a:pt x="257174" y="119471"/>
                  </a:lnTo>
                  <a:lnTo>
                    <a:pt x="257174" y="123416"/>
                  </a:lnTo>
                  <a:lnTo>
                    <a:pt x="257872" y="125100"/>
                  </a:lnTo>
                  <a:lnTo>
                    <a:pt x="260662" y="127890"/>
                  </a:lnTo>
                  <a:lnTo>
                    <a:pt x="262346" y="128587"/>
                  </a:lnTo>
                  <a:lnTo>
                    <a:pt x="285750" y="128587"/>
                  </a:lnTo>
                  <a:lnTo>
                    <a:pt x="285750" y="136490"/>
                  </a:lnTo>
                  <a:lnTo>
                    <a:pt x="279365" y="142875"/>
                  </a:lnTo>
                  <a:close/>
                </a:path>
                <a:path w="285750" h="171450">
                  <a:moveTo>
                    <a:pt x="285750" y="128587"/>
                  </a:moveTo>
                  <a:lnTo>
                    <a:pt x="266291" y="128587"/>
                  </a:lnTo>
                  <a:lnTo>
                    <a:pt x="267975" y="127890"/>
                  </a:lnTo>
                  <a:lnTo>
                    <a:pt x="270765" y="125100"/>
                  </a:lnTo>
                  <a:lnTo>
                    <a:pt x="271462" y="123416"/>
                  </a:lnTo>
                  <a:lnTo>
                    <a:pt x="271462" y="119471"/>
                  </a:lnTo>
                  <a:lnTo>
                    <a:pt x="270765" y="117787"/>
                  </a:lnTo>
                  <a:lnTo>
                    <a:pt x="267975" y="114997"/>
                  </a:lnTo>
                  <a:lnTo>
                    <a:pt x="266291" y="114300"/>
                  </a:lnTo>
                  <a:lnTo>
                    <a:pt x="285750" y="114300"/>
                  </a:lnTo>
                  <a:lnTo>
                    <a:pt x="285750" y="128587"/>
                  </a:lnTo>
                  <a:close/>
                </a:path>
              </a:pathLst>
            </a:custGeom>
            <a:solidFill>
              <a:srgbClr val="8B6913"/>
            </a:solidFill>
          </p:spPr>
          <p:txBody>
            <a:bodyPr wrap="square" lIns="0" tIns="0" rIns="0" bIns="0" rtlCol="0"/>
            <a:lstStyle/>
            <a:p>
              <a:endParaRPr>
                <a:latin typeface="Montserrat" panose="00000500000000000000" pitchFamily="2" charset="0"/>
              </a:endParaRPr>
            </a:p>
          </p:txBody>
        </p:sp>
        <p:sp>
          <p:nvSpPr>
            <p:cNvPr id="118" name="object 54"/>
            <p:cNvSpPr/>
            <p:nvPr/>
          </p:nvSpPr>
          <p:spPr>
            <a:xfrm>
              <a:off x="6429374" y="4944994"/>
              <a:ext cx="4686300" cy="9525"/>
            </a:xfrm>
            <a:custGeom>
              <a:avLst/>
              <a:gdLst/>
              <a:ahLst/>
              <a:cxnLst/>
              <a:rect l="l" t="t" r="r" b="b"/>
              <a:pathLst>
                <a:path w="4686300" h="9525">
                  <a:moveTo>
                    <a:pt x="4686299" y="9524"/>
                  </a:moveTo>
                  <a:lnTo>
                    <a:pt x="0" y="9524"/>
                  </a:lnTo>
                  <a:lnTo>
                    <a:pt x="0" y="0"/>
                  </a:lnTo>
                  <a:lnTo>
                    <a:pt x="4686299" y="0"/>
                  </a:lnTo>
                  <a:lnTo>
                    <a:pt x="4686299" y="9524"/>
                  </a:lnTo>
                  <a:close/>
                </a:path>
              </a:pathLst>
            </a:custGeom>
            <a:solidFill>
              <a:srgbClr val="D4B08A">
                <a:alpha val="30198"/>
              </a:srgbClr>
            </a:solidFill>
          </p:spPr>
          <p:txBody>
            <a:bodyPr wrap="square" lIns="0" tIns="0" rIns="0" bIns="0" rtlCol="0"/>
            <a:lstStyle/>
            <a:p>
              <a:endParaRPr>
                <a:latin typeface="Montserrat" panose="00000500000000000000" pitchFamily="2" charset="0"/>
              </a:endParaRPr>
            </a:p>
          </p:txBody>
        </p:sp>
        <p:sp>
          <p:nvSpPr>
            <p:cNvPr id="119" name="object 55"/>
            <p:cNvSpPr/>
            <p:nvPr/>
          </p:nvSpPr>
          <p:spPr>
            <a:xfrm>
              <a:off x="6429374" y="4354444"/>
              <a:ext cx="514350" cy="514350"/>
            </a:xfrm>
            <a:custGeom>
              <a:avLst/>
              <a:gdLst/>
              <a:ahLst/>
              <a:cxnLst/>
              <a:rect l="l" t="t" r="r" b="b"/>
              <a:pathLst>
                <a:path w="514350" h="514350">
                  <a:moveTo>
                    <a:pt x="460953" y="514349"/>
                  </a:moveTo>
                  <a:lnTo>
                    <a:pt x="53397" y="514349"/>
                  </a:lnTo>
                  <a:lnTo>
                    <a:pt x="49681" y="513983"/>
                  </a:lnTo>
                  <a:lnTo>
                    <a:pt x="14085" y="494957"/>
                  </a:lnTo>
                  <a:lnTo>
                    <a:pt x="0" y="460952"/>
                  </a:lnTo>
                  <a:lnTo>
                    <a:pt x="0" y="457199"/>
                  </a:lnTo>
                  <a:lnTo>
                    <a:pt x="0" y="53397"/>
                  </a:lnTo>
                  <a:lnTo>
                    <a:pt x="19392" y="14085"/>
                  </a:lnTo>
                  <a:lnTo>
                    <a:pt x="53397" y="0"/>
                  </a:lnTo>
                  <a:lnTo>
                    <a:pt x="460953" y="0"/>
                  </a:lnTo>
                  <a:lnTo>
                    <a:pt x="500264" y="19391"/>
                  </a:lnTo>
                  <a:lnTo>
                    <a:pt x="514349" y="53397"/>
                  </a:lnTo>
                  <a:lnTo>
                    <a:pt x="514349" y="460952"/>
                  </a:lnTo>
                  <a:lnTo>
                    <a:pt x="494958" y="500264"/>
                  </a:lnTo>
                  <a:lnTo>
                    <a:pt x="464669" y="513983"/>
                  </a:lnTo>
                  <a:lnTo>
                    <a:pt x="460953" y="514349"/>
                  </a:lnTo>
                  <a:close/>
                </a:path>
              </a:pathLst>
            </a:custGeom>
            <a:solidFill>
              <a:srgbClr val="D4B08A">
                <a:alpha val="19999"/>
              </a:srgbClr>
            </a:solidFill>
          </p:spPr>
          <p:txBody>
            <a:bodyPr wrap="square" lIns="0" tIns="0" rIns="0" bIns="0" rtlCol="0"/>
            <a:lstStyle/>
            <a:p>
              <a:endParaRPr>
                <a:latin typeface="Montserrat" panose="00000500000000000000" pitchFamily="2" charset="0"/>
              </a:endParaRPr>
            </a:p>
          </p:txBody>
        </p:sp>
        <p:pic>
          <p:nvPicPr>
            <p:cNvPr id="120" name="object 56"/>
            <p:cNvPicPr/>
            <p:nvPr/>
          </p:nvPicPr>
          <p:blipFill>
            <a:blip r:embed="rId3" cstate="print"/>
            <a:stretch>
              <a:fillRect/>
            </a:stretch>
          </p:blipFill>
          <p:spPr>
            <a:xfrm>
              <a:off x="6579393" y="4536734"/>
              <a:ext cx="229671" cy="194131"/>
            </a:xfrm>
            <a:prstGeom prst="rect">
              <a:avLst/>
            </a:prstGeom>
          </p:spPr>
        </p:pic>
        <p:sp>
          <p:nvSpPr>
            <p:cNvPr id="121" name="object 57"/>
            <p:cNvSpPr/>
            <p:nvPr/>
          </p:nvSpPr>
          <p:spPr>
            <a:xfrm>
              <a:off x="1118323" y="6291044"/>
              <a:ext cx="4686300" cy="9525"/>
            </a:xfrm>
            <a:custGeom>
              <a:avLst/>
              <a:gdLst/>
              <a:ahLst/>
              <a:cxnLst/>
              <a:rect l="l" t="t" r="r" b="b"/>
              <a:pathLst>
                <a:path w="4686300" h="9525">
                  <a:moveTo>
                    <a:pt x="4686299" y="9524"/>
                  </a:moveTo>
                  <a:lnTo>
                    <a:pt x="0" y="9524"/>
                  </a:lnTo>
                  <a:lnTo>
                    <a:pt x="0" y="0"/>
                  </a:lnTo>
                  <a:lnTo>
                    <a:pt x="4686299" y="0"/>
                  </a:lnTo>
                  <a:lnTo>
                    <a:pt x="4686299" y="9524"/>
                  </a:lnTo>
                  <a:close/>
                </a:path>
              </a:pathLst>
            </a:custGeom>
            <a:solidFill>
              <a:srgbClr val="D4B08A">
                <a:alpha val="30198"/>
              </a:srgbClr>
            </a:solidFill>
          </p:spPr>
          <p:txBody>
            <a:bodyPr wrap="square" lIns="0" tIns="0" rIns="0" bIns="0" rtlCol="0"/>
            <a:lstStyle/>
            <a:p>
              <a:endParaRPr dirty="0">
                <a:latin typeface="Montserrat" panose="00000500000000000000" pitchFamily="2" charset="0"/>
              </a:endParaRPr>
            </a:p>
          </p:txBody>
        </p:sp>
        <p:sp>
          <p:nvSpPr>
            <p:cNvPr id="122" name="object 58"/>
            <p:cNvSpPr/>
            <p:nvPr/>
          </p:nvSpPr>
          <p:spPr>
            <a:xfrm>
              <a:off x="1173161" y="5665331"/>
              <a:ext cx="514350" cy="514350"/>
            </a:xfrm>
            <a:custGeom>
              <a:avLst/>
              <a:gdLst/>
              <a:ahLst/>
              <a:cxnLst/>
              <a:rect l="l" t="t" r="r" b="b"/>
              <a:pathLst>
                <a:path w="514350" h="514350">
                  <a:moveTo>
                    <a:pt x="460953" y="514349"/>
                  </a:moveTo>
                  <a:lnTo>
                    <a:pt x="53397" y="514349"/>
                  </a:lnTo>
                  <a:lnTo>
                    <a:pt x="49681" y="513983"/>
                  </a:lnTo>
                  <a:lnTo>
                    <a:pt x="14085" y="494956"/>
                  </a:lnTo>
                  <a:lnTo>
                    <a:pt x="0" y="460952"/>
                  </a:lnTo>
                  <a:lnTo>
                    <a:pt x="0" y="457199"/>
                  </a:lnTo>
                  <a:lnTo>
                    <a:pt x="0" y="53397"/>
                  </a:lnTo>
                  <a:lnTo>
                    <a:pt x="19392" y="14084"/>
                  </a:lnTo>
                  <a:lnTo>
                    <a:pt x="53397" y="0"/>
                  </a:lnTo>
                  <a:lnTo>
                    <a:pt x="460953" y="0"/>
                  </a:lnTo>
                  <a:lnTo>
                    <a:pt x="500264" y="19391"/>
                  </a:lnTo>
                  <a:lnTo>
                    <a:pt x="514349" y="53397"/>
                  </a:lnTo>
                  <a:lnTo>
                    <a:pt x="514349" y="460952"/>
                  </a:lnTo>
                  <a:lnTo>
                    <a:pt x="494958" y="500263"/>
                  </a:lnTo>
                  <a:lnTo>
                    <a:pt x="464669" y="513983"/>
                  </a:lnTo>
                  <a:lnTo>
                    <a:pt x="460953" y="514349"/>
                  </a:lnTo>
                  <a:close/>
                </a:path>
              </a:pathLst>
            </a:custGeom>
            <a:solidFill>
              <a:srgbClr val="D4B08A">
                <a:alpha val="19999"/>
              </a:srgbClr>
            </a:solidFill>
          </p:spPr>
          <p:txBody>
            <a:bodyPr wrap="square" lIns="0" tIns="0" rIns="0" bIns="0" rtlCol="0"/>
            <a:lstStyle/>
            <a:p>
              <a:endParaRPr>
                <a:latin typeface="Montserrat" panose="00000500000000000000" pitchFamily="2" charset="0"/>
              </a:endParaRPr>
            </a:p>
          </p:txBody>
        </p:sp>
        <p:pic>
          <p:nvPicPr>
            <p:cNvPr id="123" name="object 59"/>
            <p:cNvPicPr/>
            <p:nvPr/>
          </p:nvPicPr>
          <p:blipFill>
            <a:blip r:embed="rId4" cstate="print"/>
            <a:stretch>
              <a:fillRect/>
            </a:stretch>
          </p:blipFill>
          <p:spPr>
            <a:xfrm>
              <a:off x="1323056" y="5808384"/>
              <a:ext cx="214312" cy="228242"/>
            </a:xfrm>
            <a:prstGeom prst="rect">
              <a:avLst/>
            </a:prstGeom>
          </p:spPr>
        </p:pic>
      </p:grpSp>
      <p:sp>
        <p:nvSpPr>
          <p:cNvPr id="124" name="object 60"/>
          <p:cNvSpPr txBox="1"/>
          <p:nvPr/>
        </p:nvSpPr>
        <p:spPr>
          <a:xfrm>
            <a:off x="1871487" y="1677624"/>
            <a:ext cx="1350044" cy="320601"/>
          </a:xfrm>
          <a:prstGeom prst="rect">
            <a:avLst/>
          </a:prstGeom>
        </p:spPr>
        <p:txBody>
          <a:bodyPr vert="horz" wrap="square" lIns="0" tIns="12700" rIns="0" bIns="0" rtlCol="0">
            <a:spAutoFit/>
          </a:bodyPr>
          <a:lstStyle/>
          <a:p>
            <a:pPr marL="12700">
              <a:lnSpc>
                <a:spcPct val="100000"/>
              </a:lnSpc>
              <a:spcBef>
                <a:spcPts val="100"/>
              </a:spcBef>
            </a:pPr>
            <a:r>
              <a:rPr sz="2000" b="0" spc="-65" dirty="0">
                <a:solidFill>
                  <a:srgbClr val="6A5644"/>
                </a:solidFill>
                <a:latin typeface="Montserrat" panose="00000500000000000000" pitchFamily="2" charset="0"/>
                <a:cs typeface="Roboto Medium"/>
              </a:rPr>
              <a:t>Legal</a:t>
            </a:r>
            <a:endParaRPr sz="2000" dirty="0">
              <a:latin typeface="Montserrat" panose="00000500000000000000" pitchFamily="2" charset="0"/>
              <a:cs typeface="Roboto Medium"/>
            </a:endParaRPr>
          </a:p>
        </p:txBody>
      </p:sp>
      <p:sp>
        <p:nvSpPr>
          <p:cNvPr id="125" name="object 61"/>
          <p:cNvSpPr txBox="1"/>
          <p:nvPr/>
        </p:nvSpPr>
        <p:spPr>
          <a:xfrm>
            <a:off x="1942306" y="3811712"/>
            <a:ext cx="1109345" cy="320601"/>
          </a:xfrm>
          <a:prstGeom prst="rect">
            <a:avLst/>
          </a:prstGeom>
        </p:spPr>
        <p:txBody>
          <a:bodyPr vert="horz" wrap="square" lIns="0" tIns="12700" rIns="0" bIns="0" rtlCol="0">
            <a:spAutoFit/>
          </a:bodyPr>
          <a:lstStyle/>
          <a:p>
            <a:pPr marL="12700">
              <a:lnSpc>
                <a:spcPct val="100000"/>
              </a:lnSpc>
              <a:spcBef>
                <a:spcPts val="100"/>
              </a:spcBef>
            </a:pPr>
            <a:r>
              <a:rPr sz="2000" b="0" spc="-55" dirty="0">
                <a:solidFill>
                  <a:srgbClr val="6A5644"/>
                </a:solidFill>
                <a:latin typeface="Montserrat" panose="00000500000000000000" pitchFamily="2" charset="0"/>
                <a:cs typeface="Roboto Medium"/>
              </a:rPr>
              <a:t>Audit</a:t>
            </a:r>
            <a:endParaRPr sz="2000" dirty="0">
              <a:latin typeface="Montserrat" panose="00000500000000000000" pitchFamily="2" charset="0"/>
              <a:cs typeface="Roboto Medium"/>
            </a:endParaRPr>
          </a:p>
        </p:txBody>
      </p:sp>
      <p:sp>
        <p:nvSpPr>
          <p:cNvPr id="126" name="object 62"/>
          <p:cNvSpPr txBox="1"/>
          <p:nvPr/>
        </p:nvSpPr>
        <p:spPr>
          <a:xfrm>
            <a:off x="7135354" y="1676708"/>
            <a:ext cx="1800225" cy="320601"/>
          </a:xfrm>
          <a:prstGeom prst="rect">
            <a:avLst/>
          </a:prstGeom>
        </p:spPr>
        <p:txBody>
          <a:bodyPr vert="horz" wrap="square" lIns="0" tIns="12700" rIns="0" bIns="0" rtlCol="0">
            <a:spAutoFit/>
          </a:bodyPr>
          <a:lstStyle/>
          <a:p>
            <a:pPr marL="12700">
              <a:lnSpc>
                <a:spcPct val="100000"/>
              </a:lnSpc>
              <a:spcBef>
                <a:spcPts val="100"/>
              </a:spcBef>
            </a:pPr>
            <a:r>
              <a:rPr sz="2000" b="0" spc="-70" dirty="0">
                <a:solidFill>
                  <a:srgbClr val="6A5644"/>
                </a:solidFill>
                <a:latin typeface="Montserrat" panose="00000500000000000000" pitchFamily="2" charset="0"/>
                <a:cs typeface="Roboto Medium"/>
              </a:rPr>
              <a:t>Trustees</a:t>
            </a:r>
            <a:endParaRPr sz="2000" dirty="0">
              <a:latin typeface="Montserrat" panose="00000500000000000000" pitchFamily="2" charset="0"/>
              <a:cs typeface="Roboto Medium"/>
            </a:endParaRPr>
          </a:p>
        </p:txBody>
      </p:sp>
      <p:sp>
        <p:nvSpPr>
          <p:cNvPr id="127" name="object 63"/>
          <p:cNvSpPr txBox="1"/>
          <p:nvPr/>
        </p:nvSpPr>
        <p:spPr>
          <a:xfrm>
            <a:off x="7135354" y="3811711"/>
            <a:ext cx="2673350" cy="320601"/>
          </a:xfrm>
          <a:prstGeom prst="rect">
            <a:avLst/>
          </a:prstGeom>
        </p:spPr>
        <p:txBody>
          <a:bodyPr vert="horz" wrap="square" lIns="0" tIns="12700" rIns="0" bIns="0" rtlCol="0">
            <a:spAutoFit/>
          </a:bodyPr>
          <a:lstStyle/>
          <a:p>
            <a:pPr marL="12700">
              <a:lnSpc>
                <a:spcPct val="100000"/>
              </a:lnSpc>
              <a:spcBef>
                <a:spcPts val="100"/>
              </a:spcBef>
            </a:pPr>
            <a:r>
              <a:rPr sz="2000" b="0" spc="-60" dirty="0">
                <a:solidFill>
                  <a:srgbClr val="6A5644"/>
                </a:solidFill>
                <a:latin typeface="Montserrat" panose="00000500000000000000" pitchFamily="2" charset="0"/>
                <a:cs typeface="Roboto Medium"/>
              </a:rPr>
              <a:t>Fund</a:t>
            </a:r>
            <a:r>
              <a:rPr sz="2000" b="0" spc="-55" dirty="0">
                <a:solidFill>
                  <a:srgbClr val="6A5644"/>
                </a:solidFill>
                <a:latin typeface="Montserrat" panose="00000500000000000000" pitchFamily="2" charset="0"/>
                <a:cs typeface="Roboto Medium"/>
              </a:rPr>
              <a:t> </a:t>
            </a:r>
            <a:r>
              <a:rPr sz="2000" b="0" spc="-60" dirty="0">
                <a:solidFill>
                  <a:srgbClr val="6A5644"/>
                </a:solidFill>
                <a:latin typeface="Montserrat" panose="00000500000000000000" pitchFamily="2" charset="0"/>
                <a:cs typeface="Roboto Medium"/>
              </a:rPr>
              <a:t>Administration</a:t>
            </a:r>
            <a:endParaRPr sz="2000" dirty="0">
              <a:latin typeface="Montserrat" panose="00000500000000000000" pitchFamily="2" charset="0"/>
              <a:cs typeface="Roboto Medium"/>
            </a:endParaRPr>
          </a:p>
        </p:txBody>
      </p:sp>
      <p:sp>
        <p:nvSpPr>
          <p:cNvPr id="128" name="object 64"/>
          <p:cNvSpPr txBox="1"/>
          <p:nvPr/>
        </p:nvSpPr>
        <p:spPr>
          <a:xfrm>
            <a:off x="1898720" y="5048018"/>
            <a:ext cx="2097687" cy="320601"/>
          </a:xfrm>
          <a:prstGeom prst="rect">
            <a:avLst/>
          </a:prstGeom>
        </p:spPr>
        <p:txBody>
          <a:bodyPr vert="horz" wrap="square" lIns="0" tIns="12700" rIns="0" bIns="0" rtlCol="0">
            <a:spAutoFit/>
          </a:bodyPr>
          <a:lstStyle/>
          <a:p>
            <a:pPr marL="12700">
              <a:lnSpc>
                <a:spcPct val="100000"/>
              </a:lnSpc>
              <a:spcBef>
                <a:spcPts val="100"/>
              </a:spcBef>
            </a:pPr>
            <a:r>
              <a:rPr sz="2000" b="0" spc="-70" dirty="0">
                <a:solidFill>
                  <a:srgbClr val="6A5644"/>
                </a:solidFill>
                <a:latin typeface="Montserrat" panose="00000500000000000000" pitchFamily="2" charset="0"/>
                <a:cs typeface="Roboto Medium"/>
              </a:rPr>
              <a:t>Compliance</a:t>
            </a:r>
            <a:endParaRPr sz="2000" dirty="0">
              <a:latin typeface="Montserrat" panose="00000500000000000000" pitchFamily="2" charset="0"/>
              <a:cs typeface="Roboto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491492" y="3047206"/>
            <a:ext cx="11404600" cy="2386013"/>
          </a:xfrm>
        </p:spPr>
        <p:txBody>
          <a:bodyPr>
            <a:noAutofit/>
          </a:bodyPr>
          <a:lstStyle/>
          <a:p>
            <a:pPr marL="65405" marR="163830" algn="dist">
              <a:lnSpc>
                <a:spcPct val="135000"/>
              </a:lnSpc>
              <a:spcBef>
                <a:spcPts val="170"/>
              </a:spcBef>
            </a:pPr>
            <a:r>
              <a:rPr lang="en-US" sz="1100" dirty="0">
                <a:latin typeface="Arial" panose="020B0604020202020204" pitchFamily="34" charset="0"/>
                <a:cs typeface="Arial" panose="020B0604020202020204" pitchFamily="34" charset="0"/>
              </a:rPr>
              <a:t>This</a:t>
            </a:r>
            <a:r>
              <a:rPr lang="en-US" sz="1100" spc="-20" dirty="0">
                <a:latin typeface="Arial" panose="020B0604020202020204" pitchFamily="34" charset="0"/>
                <a:cs typeface="Arial" panose="020B0604020202020204" pitchFamily="34" charset="0"/>
              </a:rPr>
              <a:t> document </a:t>
            </a:r>
            <a:r>
              <a:rPr lang="en-US" sz="1100" dirty="0">
                <a:latin typeface="Arial" panose="020B0604020202020204" pitchFamily="34" charset="0"/>
                <a:cs typeface="Arial" panose="020B0604020202020204" pitchFamily="34" charset="0"/>
              </a:rPr>
              <a:t>is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intended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solely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use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person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whom</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given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may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reproduced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redistributed.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 is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distribution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general</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public</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but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intended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recipients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only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may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200" dirty="0">
                <a:latin typeface="Arial" panose="020B0604020202020204" pitchFamily="34" charset="0"/>
                <a:cs typeface="Arial" panose="020B0604020202020204" pitchFamily="34" charset="0"/>
              </a:rPr>
              <a:t> </a:t>
            </a:r>
            <a:r>
              <a:rPr lang="en-US" sz="1100" spc="-10" dirty="0">
                <a:latin typeface="Arial" panose="020B0604020202020204" pitchFamily="34" charset="0"/>
                <a:cs typeface="Arial" panose="020B0604020202020204" pitchFamily="34" charset="0"/>
              </a:rPr>
              <a:t>be published, circulated, reproduced or distributed in whole or part to any other person without the written consent of River Delta Wealth Management Company Limited (“River Delta”). The entire content of this</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including</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logos,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texts,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graphs,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data,</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other</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belongs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solely</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River Delta</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protected</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by</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laws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reinforcing</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intellectual</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property.</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disclaimer</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constitutes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inseparable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distribution</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without</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quoting</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disclaimer</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strictly</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prohibited.</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has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been</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prepared</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purposes</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only</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without</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regard</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particular</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user’s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investment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objectives 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means.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construed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recommendation; 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offer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engagement;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solicitation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offer</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engagement in</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jurisdiction.</a:t>
            </a:r>
            <a:r>
              <a:rPr lang="en-US" sz="1100" spc="-15" dirty="0">
                <a:latin typeface="Arial" panose="020B0604020202020204" pitchFamily="34" charset="0"/>
                <a:cs typeface="Arial" panose="020B0604020202020204" pitchFamily="34" charset="0"/>
              </a:rPr>
              <a:t> Information in this document reflect a judgment at the original date of publication by River Delta and are subject to change without notice. </a:t>
            </a:r>
            <a:r>
              <a:rPr lang="en-US" sz="1100" dirty="0">
                <a:latin typeface="Arial" panose="020B0604020202020204" pitchFamily="34" charset="0"/>
                <a:cs typeface="Arial" panose="020B0604020202020204" pitchFamily="34" charset="0"/>
              </a:rPr>
              <a:t>River Delta</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will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responsible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loss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damage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that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could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result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from</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interception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third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parties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contained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will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directors,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officers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employees, of River Delta,</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nor</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third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will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liable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have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responsibility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kind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loss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damage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that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you</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incur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event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failure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interruption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resulting</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from</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act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omission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other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involved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making</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data</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contained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therein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available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you,</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from</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other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cause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relating</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your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access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inability</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access,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use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reliance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upon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data</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contained</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herein</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whether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a:t>
            </a:r>
            <a:r>
              <a:rPr lang="en-US" sz="1100" spc="-2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circumstances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giving</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rise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such</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cause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may</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have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been</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within</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control</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River Delta.</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event</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will</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River Delta,</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directors,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officers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employees</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2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such</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parties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liable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you</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direct,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special,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indirect,</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consequential,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incidental</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damages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other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damages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kind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even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River Delta</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other</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party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have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been</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advised</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possibility</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thereof.</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River Delta</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reserves</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1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right</a:t>
            </a:r>
            <a:r>
              <a:rPr lang="en-US" sz="1100" spc="2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amend</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any</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information</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this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Document,</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well</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terms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and</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conditions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of</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the</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Disclaimer</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at</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its</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sole</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discretion</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from</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time</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time</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without</a:t>
            </a:r>
            <a:r>
              <a:rPr lang="en-US" sz="1100" spc="-5"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notice.</a:t>
            </a:r>
          </a:p>
        </p:txBody>
      </p:sp>
      <p:sp>
        <p:nvSpPr>
          <p:cNvPr id="2" name="TextBox 1"/>
          <p:cNvSpPr txBox="1"/>
          <p:nvPr/>
        </p:nvSpPr>
        <p:spPr>
          <a:xfrm>
            <a:off x="491492" y="2789688"/>
            <a:ext cx="1375994" cy="369247"/>
          </a:xfrm>
          <a:prstGeom prst="rect">
            <a:avLst/>
          </a:prstGeom>
          <a:noFill/>
        </p:spPr>
        <p:txBody>
          <a:bodyPr wrap="square" rtlCol="0">
            <a:spAutoFit/>
          </a:bodyPr>
          <a:lstStyle/>
          <a:p>
            <a:r>
              <a:rPr lang="en-US" dirty="0">
                <a:solidFill>
                  <a:schemeClr val="bg1"/>
                </a:solidFill>
                <a:latin typeface="Roboto" panose="02000000000000000000" pitchFamily="2" charset="0"/>
                <a:ea typeface="Roboto" panose="02000000000000000000" pitchFamily="2" charset="0"/>
              </a:rPr>
              <a:t>Disclaimer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3000" y="394058"/>
            <a:ext cx="6682740" cy="446276"/>
          </a:xfrm>
          <a:prstGeom prst="rect">
            <a:avLst/>
          </a:prstGeom>
        </p:spPr>
        <p:txBody>
          <a:bodyPr vert="horz" wrap="square" lIns="0" tIns="15240" rIns="0" bIns="0" rtlCol="0">
            <a:spAutoFit/>
          </a:bodyPr>
          <a:lstStyle/>
          <a:p>
            <a:pPr marL="12700">
              <a:lnSpc>
                <a:spcPct val="100000"/>
              </a:lnSpc>
              <a:spcBef>
                <a:spcPts val="120"/>
              </a:spcBef>
            </a:pPr>
            <a:r>
              <a:rPr sz="2800" b="1" spc="-260" dirty="0">
                <a:solidFill>
                  <a:srgbClr val="333333"/>
                </a:solidFill>
                <a:latin typeface="Montserrat SemiBold" panose="00000700000000000000"/>
                <a:cs typeface="Montserrat SemiBold" panose="00000700000000000000"/>
              </a:rPr>
              <a:t>Investment</a:t>
            </a:r>
            <a:r>
              <a:rPr sz="2800" b="1" spc="-170" dirty="0">
                <a:solidFill>
                  <a:srgbClr val="333333"/>
                </a:solidFill>
                <a:latin typeface="Montserrat SemiBold" panose="00000700000000000000"/>
                <a:cs typeface="Montserrat SemiBold" panose="00000700000000000000"/>
              </a:rPr>
              <a:t> </a:t>
            </a:r>
            <a:r>
              <a:rPr sz="2800" b="1" spc="-250" dirty="0">
                <a:solidFill>
                  <a:srgbClr val="333333"/>
                </a:solidFill>
                <a:latin typeface="Montserrat SemiBold" panose="00000700000000000000"/>
                <a:cs typeface="Montserrat SemiBold" panose="00000700000000000000"/>
              </a:rPr>
              <a:t>Philosophy</a:t>
            </a:r>
            <a:r>
              <a:rPr sz="2800" b="1" spc="-160" dirty="0">
                <a:solidFill>
                  <a:srgbClr val="333333"/>
                </a:solidFill>
                <a:latin typeface="Montserrat SemiBold" panose="00000700000000000000"/>
                <a:cs typeface="Montserrat SemiBold" panose="00000700000000000000"/>
              </a:rPr>
              <a:t> </a:t>
            </a:r>
            <a:r>
              <a:rPr sz="2800" b="1" spc="-280" dirty="0">
                <a:solidFill>
                  <a:srgbClr val="333333"/>
                </a:solidFill>
                <a:latin typeface="Montserrat SemiBold" panose="00000700000000000000"/>
                <a:cs typeface="Montserrat SemiBold" panose="00000700000000000000"/>
              </a:rPr>
              <a:t>Core</a:t>
            </a:r>
            <a:r>
              <a:rPr sz="2800" b="1" spc="-160" dirty="0">
                <a:solidFill>
                  <a:srgbClr val="333333"/>
                </a:solidFill>
                <a:latin typeface="Montserrat SemiBold" panose="00000700000000000000"/>
                <a:cs typeface="Montserrat SemiBold" panose="00000700000000000000"/>
              </a:rPr>
              <a:t> </a:t>
            </a:r>
            <a:r>
              <a:rPr sz="2800" b="1" spc="-195" dirty="0">
                <a:solidFill>
                  <a:srgbClr val="333333"/>
                </a:solidFill>
                <a:latin typeface="Montserrat SemiBold" panose="00000700000000000000"/>
                <a:cs typeface="Montserrat SemiBold" panose="00000700000000000000"/>
              </a:rPr>
              <a:t>Principles</a:t>
            </a:r>
            <a:endParaRPr sz="2800" dirty="0">
              <a:latin typeface="Montserrat SemiBold" panose="00000700000000000000"/>
              <a:cs typeface="Montserrat SemiBold" panose="00000700000000000000"/>
            </a:endParaRPr>
          </a:p>
        </p:txBody>
      </p:sp>
      <p:grpSp>
        <p:nvGrpSpPr>
          <p:cNvPr id="6" name="object 6"/>
          <p:cNvGrpSpPr/>
          <p:nvPr/>
        </p:nvGrpSpPr>
        <p:grpSpPr>
          <a:xfrm>
            <a:off x="1143000" y="1504157"/>
            <a:ext cx="9906000" cy="790575"/>
            <a:chOff x="1142999" y="1790699"/>
            <a:chExt cx="9906000" cy="790575"/>
          </a:xfrm>
        </p:grpSpPr>
        <p:sp>
          <p:nvSpPr>
            <p:cNvPr id="7" name="object 7"/>
            <p:cNvSpPr/>
            <p:nvPr/>
          </p:nvSpPr>
          <p:spPr>
            <a:xfrm>
              <a:off x="1142999" y="1790699"/>
              <a:ext cx="9906000" cy="790575"/>
            </a:xfrm>
            <a:custGeom>
              <a:avLst/>
              <a:gdLst/>
              <a:ahLst/>
              <a:cxnLst/>
              <a:rect l="l" t="t" r="r" b="b"/>
              <a:pathLst>
                <a:path w="9906000" h="790575">
                  <a:moveTo>
                    <a:pt x="9905999" y="790574"/>
                  </a:moveTo>
                  <a:lnTo>
                    <a:pt x="0" y="790574"/>
                  </a:lnTo>
                  <a:lnTo>
                    <a:pt x="0" y="0"/>
                  </a:lnTo>
                  <a:lnTo>
                    <a:pt x="9905999" y="0"/>
                  </a:lnTo>
                  <a:lnTo>
                    <a:pt x="9905999" y="790574"/>
                  </a:lnTo>
                  <a:close/>
                </a:path>
              </a:pathLst>
            </a:custGeom>
            <a:solidFill>
              <a:srgbClr val="FAFAFA"/>
            </a:solidFill>
          </p:spPr>
          <p:txBody>
            <a:bodyPr wrap="square" lIns="0" tIns="0" rIns="0" bIns="0" rtlCol="0"/>
            <a:lstStyle/>
            <a:p>
              <a:endParaRPr/>
            </a:p>
          </p:txBody>
        </p:sp>
        <p:sp>
          <p:nvSpPr>
            <p:cNvPr id="8" name="object 8"/>
            <p:cNvSpPr/>
            <p:nvPr/>
          </p:nvSpPr>
          <p:spPr>
            <a:xfrm>
              <a:off x="1142999" y="1790699"/>
              <a:ext cx="28575" cy="790575"/>
            </a:xfrm>
            <a:custGeom>
              <a:avLst/>
              <a:gdLst/>
              <a:ahLst/>
              <a:cxnLst/>
              <a:rect l="l" t="t" r="r" b="b"/>
              <a:pathLst>
                <a:path w="28575" h="790575">
                  <a:moveTo>
                    <a:pt x="28574" y="790574"/>
                  </a:moveTo>
                  <a:lnTo>
                    <a:pt x="0" y="790574"/>
                  </a:lnTo>
                  <a:lnTo>
                    <a:pt x="0" y="0"/>
                  </a:lnTo>
                  <a:lnTo>
                    <a:pt x="28574" y="0"/>
                  </a:lnTo>
                  <a:lnTo>
                    <a:pt x="28574" y="790574"/>
                  </a:lnTo>
                  <a:close/>
                </a:path>
              </a:pathLst>
            </a:custGeom>
            <a:solidFill>
              <a:srgbClr val="C7B187"/>
            </a:solidFill>
          </p:spPr>
          <p:txBody>
            <a:bodyPr wrap="square" lIns="0" tIns="0" rIns="0" bIns="0" rtlCol="0"/>
            <a:lstStyle/>
            <a:p>
              <a:endParaRPr/>
            </a:p>
          </p:txBody>
        </p:sp>
        <p:sp>
          <p:nvSpPr>
            <p:cNvPr id="9" name="object 9"/>
            <p:cNvSpPr/>
            <p:nvPr/>
          </p:nvSpPr>
          <p:spPr>
            <a:xfrm>
              <a:off x="1295399" y="1800224"/>
              <a:ext cx="409575" cy="409575"/>
            </a:xfrm>
            <a:custGeom>
              <a:avLst/>
              <a:gdLst/>
              <a:ahLst/>
              <a:cxnLst/>
              <a:rect l="l" t="t" r="r" b="b"/>
              <a:pathLst>
                <a:path w="409575" h="409575">
                  <a:moveTo>
                    <a:pt x="211494" y="409574"/>
                  </a:moveTo>
                  <a:lnTo>
                    <a:pt x="198080" y="409574"/>
                  </a:lnTo>
                  <a:lnTo>
                    <a:pt x="191389" y="409245"/>
                  </a:lnTo>
                  <a:lnTo>
                    <a:pt x="151759" y="402703"/>
                  </a:lnTo>
                  <a:lnTo>
                    <a:pt x="114166" y="388555"/>
                  </a:lnTo>
                  <a:lnTo>
                    <a:pt x="80056" y="367344"/>
                  </a:lnTo>
                  <a:lnTo>
                    <a:pt x="50739" y="339887"/>
                  </a:lnTo>
                  <a:lnTo>
                    <a:pt x="27342" y="307238"/>
                  </a:lnTo>
                  <a:lnTo>
                    <a:pt x="10764" y="270652"/>
                  </a:lnTo>
                  <a:lnTo>
                    <a:pt x="1643" y="231534"/>
                  </a:lnTo>
                  <a:lnTo>
                    <a:pt x="0" y="211494"/>
                  </a:lnTo>
                  <a:lnTo>
                    <a:pt x="0" y="198080"/>
                  </a:lnTo>
                  <a:lnTo>
                    <a:pt x="5243" y="158257"/>
                  </a:lnTo>
                  <a:lnTo>
                    <a:pt x="18155" y="120221"/>
                  </a:lnTo>
                  <a:lnTo>
                    <a:pt x="38239" y="85436"/>
                  </a:lnTo>
                  <a:lnTo>
                    <a:pt x="64723" y="55238"/>
                  </a:lnTo>
                  <a:lnTo>
                    <a:pt x="96590" y="30786"/>
                  </a:lnTo>
                  <a:lnTo>
                    <a:pt x="132615" y="13021"/>
                  </a:lnTo>
                  <a:lnTo>
                    <a:pt x="171413" y="2626"/>
                  </a:lnTo>
                  <a:lnTo>
                    <a:pt x="198080" y="0"/>
                  </a:lnTo>
                  <a:lnTo>
                    <a:pt x="211494" y="0"/>
                  </a:lnTo>
                  <a:lnTo>
                    <a:pt x="251317" y="5243"/>
                  </a:lnTo>
                  <a:lnTo>
                    <a:pt x="289352" y="18154"/>
                  </a:lnTo>
                  <a:lnTo>
                    <a:pt x="324137" y="38238"/>
                  </a:lnTo>
                  <a:lnTo>
                    <a:pt x="354336" y="64723"/>
                  </a:lnTo>
                  <a:lnTo>
                    <a:pt x="378788" y="96590"/>
                  </a:lnTo>
                  <a:lnTo>
                    <a:pt x="396553" y="132614"/>
                  </a:lnTo>
                  <a:lnTo>
                    <a:pt x="406948" y="171413"/>
                  </a:lnTo>
                  <a:lnTo>
                    <a:pt x="409575" y="198080"/>
                  </a:lnTo>
                  <a:lnTo>
                    <a:pt x="409574" y="204787"/>
                  </a:lnTo>
                  <a:lnTo>
                    <a:pt x="409575" y="211494"/>
                  </a:lnTo>
                  <a:lnTo>
                    <a:pt x="404331" y="251317"/>
                  </a:lnTo>
                  <a:lnTo>
                    <a:pt x="391419" y="289352"/>
                  </a:lnTo>
                  <a:lnTo>
                    <a:pt x="371335" y="324137"/>
                  </a:lnTo>
                  <a:lnTo>
                    <a:pt x="344851" y="354336"/>
                  </a:lnTo>
                  <a:lnTo>
                    <a:pt x="312984" y="378787"/>
                  </a:lnTo>
                  <a:lnTo>
                    <a:pt x="276959" y="396552"/>
                  </a:lnTo>
                  <a:lnTo>
                    <a:pt x="238161" y="406948"/>
                  </a:lnTo>
                  <a:lnTo>
                    <a:pt x="218185" y="409245"/>
                  </a:lnTo>
                  <a:lnTo>
                    <a:pt x="211494" y="409574"/>
                  </a:lnTo>
                  <a:close/>
                </a:path>
              </a:pathLst>
            </a:custGeom>
            <a:solidFill>
              <a:srgbClr val="FFFFFF"/>
            </a:solidFill>
          </p:spPr>
          <p:txBody>
            <a:bodyPr wrap="square" lIns="0" tIns="0" rIns="0" bIns="0" rtlCol="0"/>
            <a:lstStyle/>
            <a:p>
              <a:endParaRPr/>
            </a:p>
          </p:txBody>
        </p:sp>
        <p:sp>
          <p:nvSpPr>
            <p:cNvPr id="10" name="object 10"/>
            <p:cNvSpPr/>
            <p:nvPr/>
          </p:nvSpPr>
          <p:spPr>
            <a:xfrm>
              <a:off x="1295399" y="1800224"/>
              <a:ext cx="409575" cy="409575"/>
            </a:xfrm>
            <a:custGeom>
              <a:avLst/>
              <a:gdLst/>
              <a:ahLst/>
              <a:cxnLst/>
              <a:rect l="l" t="t" r="r" b="b"/>
              <a:pathLst>
                <a:path w="409575" h="409575">
                  <a:moveTo>
                    <a:pt x="409574" y="204787"/>
                  </a:moveTo>
                  <a:lnTo>
                    <a:pt x="409575" y="211494"/>
                  </a:lnTo>
                  <a:lnTo>
                    <a:pt x="409246" y="218185"/>
                  </a:lnTo>
                  <a:lnTo>
                    <a:pt x="408588" y="224860"/>
                  </a:lnTo>
                  <a:lnTo>
                    <a:pt x="407931" y="231534"/>
                  </a:lnTo>
                  <a:lnTo>
                    <a:pt x="398809" y="270652"/>
                  </a:lnTo>
                  <a:lnTo>
                    <a:pt x="393986" y="283156"/>
                  </a:lnTo>
                  <a:lnTo>
                    <a:pt x="391419" y="289352"/>
                  </a:lnTo>
                  <a:lnTo>
                    <a:pt x="375061" y="318561"/>
                  </a:lnTo>
                  <a:lnTo>
                    <a:pt x="371335" y="324137"/>
                  </a:lnTo>
                  <a:lnTo>
                    <a:pt x="349594" y="349593"/>
                  </a:lnTo>
                  <a:lnTo>
                    <a:pt x="344851" y="354336"/>
                  </a:lnTo>
                  <a:lnTo>
                    <a:pt x="339887" y="358835"/>
                  </a:lnTo>
                  <a:lnTo>
                    <a:pt x="334703" y="363090"/>
                  </a:lnTo>
                  <a:lnTo>
                    <a:pt x="329518" y="367345"/>
                  </a:lnTo>
                  <a:lnTo>
                    <a:pt x="324137" y="371335"/>
                  </a:lnTo>
                  <a:lnTo>
                    <a:pt x="318561" y="375061"/>
                  </a:lnTo>
                  <a:lnTo>
                    <a:pt x="312984" y="378788"/>
                  </a:lnTo>
                  <a:lnTo>
                    <a:pt x="283155" y="393986"/>
                  </a:lnTo>
                  <a:lnTo>
                    <a:pt x="276959" y="396552"/>
                  </a:lnTo>
                  <a:lnTo>
                    <a:pt x="270652" y="398809"/>
                  </a:lnTo>
                  <a:lnTo>
                    <a:pt x="264233" y="400756"/>
                  </a:lnTo>
                  <a:lnTo>
                    <a:pt x="257815" y="402703"/>
                  </a:lnTo>
                  <a:lnTo>
                    <a:pt x="251317" y="404331"/>
                  </a:lnTo>
                  <a:lnTo>
                    <a:pt x="244739" y="405639"/>
                  </a:lnTo>
                  <a:lnTo>
                    <a:pt x="238161" y="406948"/>
                  </a:lnTo>
                  <a:lnTo>
                    <a:pt x="231534" y="407931"/>
                  </a:lnTo>
                  <a:lnTo>
                    <a:pt x="224860" y="408588"/>
                  </a:lnTo>
                  <a:lnTo>
                    <a:pt x="218185" y="409246"/>
                  </a:lnTo>
                  <a:lnTo>
                    <a:pt x="211494" y="409574"/>
                  </a:lnTo>
                  <a:lnTo>
                    <a:pt x="204787" y="409574"/>
                  </a:lnTo>
                  <a:lnTo>
                    <a:pt x="198080" y="409574"/>
                  </a:lnTo>
                  <a:lnTo>
                    <a:pt x="164835" y="405639"/>
                  </a:lnTo>
                  <a:lnTo>
                    <a:pt x="158257" y="404331"/>
                  </a:lnTo>
                  <a:lnTo>
                    <a:pt x="151759" y="402703"/>
                  </a:lnTo>
                  <a:lnTo>
                    <a:pt x="145340" y="400756"/>
                  </a:lnTo>
                  <a:lnTo>
                    <a:pt x="138922" y="398809"/>
                  </a:lnTo>
                  <a:lnTo>
                    <a:pt x="132615" y="396552"/>
                  </a:lnTo>
                  <a:lnTo>
                    <a:pt x="126418" y="393986"/>
                  </a:lnTo>
                  <a:lnTo>
                    <a:pt x="120222" y="391419"/>
                  </a:lnTo>
                  <a:lnTo>
                    <a:pt x="91013" y="375061"/>
                  </a:lnTo>
                  <a:lnTo>
                    <a:pt x="85436" y="371335"/>
                  </a:lnTo>
                  <a:lnTo>
                    <a:pt x="59980" y="349593"/>
                  </a:lnTo>
                  <a:lnTo>
                    <a:pt x="55238" y="344851"/>
                  </a:lnTo>
                  <a:lnTo>
                    <a:pt x="50739" y="339887"/>
                  </a:lnTo>
                  <a:lnTo>
                    <a:pt x="46484" y="334703"/>
                  </a:lnTo>
                  <a:lnTo>
                    <a:pt x="42229" y="329518"/>
                  </a:lnTo>
                  <a:lnTo>
                    <a:pt x="38239" y="324137"/>
                  </a:lnTo>
                  <a:lnTo>
                    <a:pt x="34512" y="318561"/>
                  </a:lnTo>
                  <a:lnTo>
                    <a:pt x="30786" y="312984"/>
                  </a:lnTo>
                  <a:lnTo>
                    <a:pt x="27342" y="307238"/>
                  </a:lnTo>
                  <a:lnTo>
                    <a:pt x="24181" y="301323"/>
                  </a:lnTo>
                  <a:lnTo>
                    <a:pt x="21019" y="295408"/>
                  </a:lnTo>
                  <a:lnTo>
                    <a:pt x="8817" y="264234"/>
                  </a:lnTo>
                  <a:lnTo>
                    <a:pt x="6870" y="257815"/>
                  </a:lnTo>
                  <a:lnTo>
                    <a:pt x="5243" y="251317"/>
                  </a:lnTo>
                  <a:lnTo>
                    <a:pt x="3934" y="244739"/>
                  </a:lnTo>
                  <a:lnTo>
                    <a:pt x="2626" y="238161"/>
                  </a:lnTo>
                  <a:lnTo>
                    <a:pt x="1643" y="231534"/>
                  </a:lnTo>
                  <a:lnTo>
                    <a:pt x="986" y="224860"/>
                  </a:lnTo>
                  <a:lnTo>
                    <a:pt x="328" y="218185"/>
                  </a:lnTo>
                  <a:lnTo>
                    <a:pt x="0" y="211494"/>
                  </a:lnTo>
                  <a:lnTo>
                    <a:pt x="0" y="204787"/>
                  </a:lnTo>
                  <a:lnTo>
                    <a:pt x="0" y="198080"/>
                  </a:lnTo>
                  <a:lnTo>
                    <a:pt x="328" y="191389"/>
                  </a:lnTo>
                  <a:lnTo>
                    <a:pt x="986" y="184714"/>
                  </a:lnTo>
                  <a:lnTo>
                    <a:pt x="1643" y="178040"/>
                  </a:lnTo>
                  <a:lnTo>
                    <a:pt x="8818" y="145340"/>
                  </a:lnTo>
                  <a:lnTo>
                    <a:pt x="10764" y="138922"/>
                  </a:lnTo>
                  <a:lnTo>
                    <a:pt x="27342" y="102336"/>
                  </a:lnTo>
                  <a:lnTo>
                    <a:pt x="46484" y="74871"/>
                  </a:lnTo>
                  <a:lnTo>
                    <a:pt x="50739" y="69686"/>
                  </a:lnTo>
                  <a:lnTo>
                    <a:pt x="55238" y="64723"/>
                  </a:lnTo>
                  <a:lnTo>
                    <a:pt x="59980" y="59980"/>
                  </a:lnTo>
                  <a:lnTo>
                    <a:pt x="64723" y="55238"/>
                  </a:lnTo>
                  <a:lnTo>
                    <a:pt x="96590" y="30786"/>
                  </a:lnTo>
                  <a:lnTo>
                    <a:pt x="108251" y="24181"/>
                  </a:lnTo>
                  <a:lnTo>
                    <a:pt x="114166" y="21019"/>
                  </a:lnTo>
                  <a:lnTo>
                    <a:pt x="145340" y="8818"/>
                  </a:lnTo>
                  <a:lnTo>
                    <a:pt x="151759" y="6871"/>
                  </a:lnTo>
                  <a:lnTo>
                    <a:pt x="158257" y="5243"/>
                  </a:lnTo>
                  <a:lnTo>
                    <a:pt x="164835" y="3934"/>
                  </a:lnTo>
                  <a:lnTo>
                    <a:pt x="171413" y="2626"/>
                  </a:lnTo>
                  <a:lnTo>
                    <a:pt x="204787" y="0"/>
                  </a:lnTo>
                  <a:lnTo>
                    <a:pt x="211494" y="0"/>
                  </a:lnTo>
                  <a:lnTo>
                    <a:pt x="244739" y="3934"/>
                  </a:lnTo>
                  <a:lnTo>
                    <a:pt x="251317" y="5243"/>
                  </a:lnTo>
                  <a:lnTo>
                    <a:pt x="257815" y="6871"/>
                  </a:lnTo>
                  <a:lnTo>
                    <a:pt x="264233" y="8818"/>
                  </a:lnTo>
                  <a:lnTo>
                    <a:pt x="270652" y="10765"/>
                  </a:lnTo>
                  <a:lnTo>
                    <a:pt x="307238" y="27342"/>
                  </a:lnTo>
                  <a:lnTo>
                    <a:pt x="334703" y="46484"/>
                  </a:lnTo>
                  <a:lnTo>
                    <a:pt x="339887" y="50739"/>
                  </a:lnTo>
                  <a:lnTo>
                    <a:pt x="344851" y="55238"/>
                  </a:lnTo>
                  <a:lnTo>
                    <a:pt x="349594" y="59980"/>
                  </a:lnTo>
                  <a:lnTo>
                    <a:pt x="354336" y="64723"/>
                  </a:lnTo>
                  <a:lnTo>
                    <a:pt x="378788" y="96590"/>
                  </a:lnTo>
                  <a:lnTo>
                    <a:pt x="393986" y="126418"/>
                  </a:lnTo>
                  <a:lnTo>
                    <a:pt x="396553" y="132615"/>
                  </a:lnTo>
                  <a:lnTo>
                    <a:pt x="406948" y="171413"/>
                  </a:lnTo>
                  <a:lnTo>
                    <a:pt x="408588" y="184714"/>
                  </a:lnTo>
                  <a:lnTo>
                    <a:pt x="409246" y="191389"/>
                  </a:lnTo>
                  <a:lnTo>
                    <a:pt x="409575" y="198080"/>
                  </a:lnTo>
                  <a:lnTo>
                    <a:pt x="409574" y="204787"/>
                  </a:lnTo>
                  <a:close/>
                </a:path>
              </a:pathLst>
            </a:custGeom>
            <a:ln w="19049">
              <a:solidFill>
                <a:srgbClr val="C7B187"/>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1400174" y="1904999"/>
              <a:ext cx="209549" cy="209549"/>
            </a:xfrm>
            <a:prstGeom prst="rect">
              <a:avLst/>
            </a:prstGeom>
          </p:spPr>
        </p:pic>
      </p:grpSp>
      <p:grpSp>
        <p:nvGrpSpPr>
          <p:cNvPr id="12" name="object 12"/>
          <p:cNvGrpSpPr/>
          <p:nvPr/>
        </p:nvGrpSpPr>
        <p:grpSpPr>
          <a:xfrm>
            <a:off x="1143000" y="2389982"/>
            <a:ext cx="9906000" cy="800100"/>
            <a:chOff x="1142999" y="2676524"/>
            <a:chExt cx="9906000" cy="800100"/>
          </a:xfrm>
        </p:grpSpPr>
        <p:sp>
          <p:nvSpPr>
            <p:cNvPr id="13" name="object 13"/>
            <p:cNvSpPr/>
            <p:nvPr/>
          </p:nvSpPr>
          <p:spPr>
            <a:xfrm>
              <a:off x="1142999" y="2676524"/>
              <a:ext cx="9906000" cy="800100"/>
            </a:xfrm>
            <a:custGeom>
              <a:avLst/>
              <a:gdLst/>
              <a:ahLst/>
              <a:cxnLst/>
              <a:rect l="l" t="t" r="r" b="b"/>
              <a:pathLst>
                <a:path w="9906000" h="800100">
                  <a:moveTo>
                    <a:pt x="9905999" y="800099"/>
                  </a:moveTo>
                  <a:lnTo>
                    <a:pt x="0" y="800099"/>
                  </a:lnTo>
                  <a:lnTo>
                    <a:pt x="0" y="0"/>
                  </a:lnTo>
                  <a:lnTo>
                    <a:pt x="9905999" y="0"/>
                  </a:lnTo>
                  <a:lnTo>
                    <a:pt x="9905999" y="800099"/>
                  </a:lnTo>
                  <a:close/>
                </a:path>
              </a:pathLst>
            </a:custGeom>
            <a:solidFill>
              <a:srgbClr val="FAFAFA"/>
            </a:solidFill>
          </p:spPr>
          <p:txBody>
            <a:bodyPr wrap="square" lIns="0" tIns="0" rIns="0" bIns="0" rtlCol="0"/>
            <a:lstStyle/>
            <a:p>
              <a:endParaRPr/>
            </a:p>
          </p:txBody>
        </p:sp>
        <p:sp>
          <p:nvSpPr>
            <p:cNvPr id="14" name="object 14"/>
            <p:cNvSpPr/>
            <p:nvPr/>
          </p:nvSpPr>
          <p:spPr>
            <a:xfrm>
              <a:off x="1142999" y="2676524"/>
              <a:ext cx="28575" cy="800100"/>
            </a:xfrm>
            <a:custGeom>
              <a:avLst/>
              <a:gdLst/>
              <a:ahLst/>
              <a:cxnLst/>
              <a:rect l="l" t="t" r="r" b="b"/>
              <a:pathLst>
                <a:path w="28575" h="800100">
                  <a:moveTo>
                    <a:pt x="28574" y="800099"/>
                  </a:moveTo>
                  <a:lnTo>
                    <a:pt x="0" y="800099"/>
                  </a:lnTo>
                  <a:lnTo>
                    <a:pt x="0" y="0"/>
                  </a:lnTo>
                  <a:lnTo>
                    <a:pt x="28574" y="0"/>
                  </a:lnTo>
                  <a:lnTo>
                    <a:pt x="28574" y="800099"/>
                  </a:lnTo>
                  <a:close/>
                </a:path>
              </a:pathLst>
            </a:custGeom>
            <a:solidFill>
              <a:srgbClr val="C7B187"/>
            </a:solidFill>
          </p:spPr>
          <p:txBody>
            <a:bodyPr wrap="square" lIns="0" tIns="0" rIns="0" bIns="0" rtlCol="0"/>
            <a:lstStyle/>
            <a:p>
              <a:endParaRPr/>
            </a:p>
          </p:txBody>
        </p:sp>
        <p:sp>
          <p:nvSpPr>
            <p:cNvPr id="15" name="object 15"/>
            <p:cNvSpPr/>
            <p:nvPr/>
          </p:nvSpPr>
          <p:spPr>
            <a:xfrm>
              <a:off x="1295399" y="2686050"/>
              <a:ext cx="409575" cy="409575"/>
            </a:xfrm>
            <a:custGeom>
              <a:avLst/>
              <a:gdLst/>
              <a:ahLst/>
              <a:cxnLst/>
              <a:rect l="l" t="t" r="r" b="b"/>
              <a:pathLst>
                <a:path w="409575" h="409575">
                  <a:moveTo>
                    <a:pt x="211494" y="409574"/>
                  </a:moveTo>
                  <a:lnTo>
                    <a:pt x="198080" y="409574"/>
                  </a:lnTo>
                  <a:lnTo>
                    <a:pt x="191389" y="409245"/>
                  </a:lnTo>
                  <a:lnTo>
                    <a:pt x="151759" y="402703"/>
                  </a:lnTo>
                  <a:lnTo>
                    <a:pt x="114166" y="388555"/>
                  </a:lnTo>
                  <a:lnTo>
                    <a:pt x="80056" y="367344"/>
                  </a:lnTo>
                  <a:lnTo>
                    <a:pt x="50739" y="339887"/>
                  </a:lnTo>
                  <a:lnTo>
                    <a:pt x="27342" y="307238"/>
                  </a:lnTo>
                  <a:lnTo>
                    <a:pt x="10764" y="270652"/>
                  </a:lnTo>
                  <a:lnTo>
                    <a:pt x="1643" y="231534"/>
                  </a:lnTo>
                  <a:lnTo>
                    <a:pt x="0" y="211494"/>
                  </a:lnTo>
                  <a:lnTo>
                    <a:pt x="0" y="198080"/>
                  </a:lnTo>
                  <a:lnTo>
                    <a:pt x="5243" y="158256"/>
                  </a:lnTo>
                  <a:lnTo>
                    <a:pt x="18155" y="120221"/>
                  </a:lnTo>
                  <a:lnTo>
                    <a:pt x="38239" y="85436"/>
                  </a:lnTo>
                  <a:lnTo>
                    <a:pt x="64723" y="55237"/>
                  </a:lnTo>
                  <a:lnTo>
                    <a:pt x="96590" y="30785"/>
                  </a:lnTo>
                  <a:lnTo>
                    <a:pt x="132615" y="13021"/>
                  </a:lnTo>
                  <a:lnTo>
                    <a:pt x="171413" y="2626"/>
                  </a:lnTo>
                  <a:lnTo>
                    <a:pt x="198080" y="0"/>
                  </a:lnTo>
                  <a:lnTo>
                    <a:pt x="211494" y="0"/>
                  </a:lnTo>
                  <a:lnTo>
                    <a:pt x="251317" y="5243"/>
                  </a:lnTo>
                  <a:lnTo>
                    <a:pt x="289352" y="18154"/>
                  </a:lnTo>
                  <a:lnTo>
                    <a:pt x="324137" y="38238"/>
                  </a:lnTo>
                  <a:lnTo>
                    <a:pt x="354336" y="64723"/>
                  </a:lnTo>
                  <a:lnTo>
                    <a:pt x="378788" y="96590"/>
                  </a:lnTo>
                  <a:lnTo>
                    <a:pt x="396553" y="132614"/>
                  </a:lnTo>
                  <a:lnTo>
                    <a:pt x="406948" y="171413"/>
                  </a:lnTo>
                  <a:lnTo>
                    <a:pt x="409575" y="198080"/>
                  </a:lnTo>
                  <a:lnTo>
                    <a:pt x="409574" y="204787"/>
                  </a:lnTo>
                  <a:lnTo>
                    <a:pt x="409575" y="211494"/>
                  </a:lnTo>
                  <a:lnTo>
                    <a:pt x="404331" y="251317"/>
                  </a:lnTo>
                  <a:lnTo>
                    <a:pt x="391419" y="289352"/>
                  </a:lnTo>
                  <a:lnTo>
                    <a:pt x="371335" y="324137"/>
                  </a:lnTo>
                  <a:lnTo>
                    <a:pt x="344851" y="354336"/>
                  </a:lnTo>
                  <a:lnTo>
                    <a:pt x="312984" y="378787"/>
                  </a:lnTo>
                  <a:lnTo>
                    <a:pt x="276959" y="396552"/>
                  </a:lnTo>
                  <a:lnTo>
                    <a:pt x="238161" y="406948"/>
                  </a:lnTo>
                  <a:lnTo>
                    <a:pt x="218185" y="409245"/>
                  </a:lnTo>
                  <a:lnTo>
                    <a:pt x="211494" y="409574"/>
                  </a:lnTo>
                  <a:close/>
                </a:path>
              </a:pathLst>
            </a:custGeom>
            <a:solidFill>
              <a:srgbClr val="FFFFFF"/>
            </a:solidFill>
          </p:spPr>
          <p:txBody>
            <a:bodyPr wrap="square" lIns="0" tIns="0" rIns="0" bIns="0" rtlCol="0"/>
            <a:lstStyle/>
            <a:p>
              <a:endParaRPr/>
            </a:p>
          </p:txBody>
        </p:sp>
        <p:sp>
          <p:nvSpPr>
            <p:cNvPr id="16" name="object 16"/>
            <p:cNvSpPr/>
            <p:nvPr/>
          </p:nvSpPr>
          <p:spPr>
            <a:xfrm>
              <a:off x="1295399" y="2686049"/>
              <a:ext cx="409575" cy="409575"/>
            </a:xfrm>
            <a:custGeom>
              <a:avLst/>
              <a:gdLst/>
              <a:ahLst/>
              <a:cxnLst/>
              <a:rect l="l" t="t" r="r" b="b"/>
              <a:pathLst>
                <a:path w="409575" h="409575">
                  <a:moveTo>
                    <a:pt x="409574" y="204787"/>
                  </a:moveTo>
                  <a:lnTo>
                    <a:pt x="409575" y="211494"/>
                  </a:lnTo>
                  <a:lnTo>
                    <a:pt x="409246" y="218185"/>
                  </a:lnTo>
                  <a:lnTo>
                    <a:pt x="408588" y="224860"/>
                  </a:lnTo>
                  <a:lnTo>
                    <a:pt x="407931" y="231535"/>
                  </a:lnTo>
                  <a:lnTo>
                    <a:pt x="398809" y="270652"/>
                  </a:lnTo>
                  <a:lnTo>
                    <a:pt x="393986" y="283155"/>
                  </a:lnTo>
                  <a:lnTo>
                    <a:pt x="391419" y="289352"/>
                  </a:lnTo>
                  <a:lnTo>
                    <a:pt x="375061" y="318560"/>
                  </a:lnTo>
                  <a:lnTo>
                    <a:pt x="371335" y="324137"/>
                  </a:lnTo>
                  <a:lnTo>
                    <a:pt x="349594" y="349593"/>
                  </a:lnTo>
                  <a:lnTo>
                    <a:pt x="344851" y="354336"/>
                  </a:lnTo>
                  <a:lnTo>
                    <a:pt x="312984" y="378787"/>
                  </a:lnTo>
                  <a:lnTo>
                    <a:pt x="301323" y="385393"/>
                  </a:lnTo>
                  <a:lnTo>
                    <a:pt x="295408" y="388555"/>
                  </a:lnTo>
                  <a:lnTo>
                    <a:pt x="289352" y="391419"/>
                  </a:lnTo>
                  <a:lnTo>
                    <a:pt x="283155" y="393985"/>
                  </a:lnTo>
                  <a:lnTo>
                    <a:pt x="276959" y="396552"/>
                  </a:lnTo>
                  <a:lnTo>
                    <a:pt x="244739" y="405639"/>
                  </a:lnTo>
                  <a:lnTo>
                    <a:pt x="238161" y="406948"/>
                  </a:lnTo>
                  <a:lnTo>
                    <a:pt x="231534" y="407931"/>
                  </a:lnTo>
                  <a:lnTo>
                    <a:pt x="224860" y="408588"/>
                  </a:lnTo>
                  <a:lnTo>
                    <a:pt x="218185" y="409246"/>
                  </a:lnTo>
                  <a:lnTo>
                    <a:pt x="211494" y="409574"/>
                  </a:lnTo>
                  <a:lnTo>
                    <a:pt x="204787" y="409574"/>
                  </a:lnTo>
                  <a:lnTo>
                    <a:pt x="198080" y="409574"/>
                  </a:lnTo>
                  <a:lnTo>
                    <a:pt x="191389" y="409246"/>
                  </a:lnTo>
                  <a:lnTo>
                    <a:pt x="184714" y="408588"/>
                  </a:lnTo>
                  <a:lnTo>
                    <a:pt x="178040" y="407931"/>
                  </a:lnTo>
                  <a:lnTo>
                    <a:pt x="171413" y="406948"/>
                  </a:lnTo>
                  <a:lnTo>
                    <a:pt x="164835" y="405639"/>
                  </a:lnTo>
                  <a:lnTo>
                    <a:pt x="158257" y="404331"/>
                  </a:lnTo>
                  <a:lnTo>
                    <a:pt x="126418" y="393985"/>
                  </a:lnTo>
                  <a:lnTo>
                    <a:pt x="120222" y="391419"/>
                  </a:lnTo>
                  <a:lnTo>
                    <a:pt x="85436" y="371335"/>
                  </a:lnTo>
                  <a:lnTo>
                    <a:pt x="59980" y="349593"/>
                  </a:lnTo>
                  <a:lnTo>
                    <a:pt x="55238" y="344851"/>
                  </a:lnTo>
                  <a:lnTo>
                    <a:pt x="34512" y="318560"/>
                  </a:lnTo>
                  <a:lnTo>
                    <a:pt x="30786" y="312984"/>
                  </a:lnTo>
                  <a:lnTo>
                    <a:pt x="13021" y="276959"/>
                  </a:lnTo>
                  <a:lnTo>
                    <a:pt x="8817" y="264234"/>
                  </a:lnTo>
                  <a:lnTo>
                    <a:pt x="6870" y="257815"/>
                  </a:lnTo>
                  <a:lnTo>
                    <a:pt x="5243" y="251317"/>
                  </a:lnTo>
                  <a:lnTo>
                    <a:pt x="3934" y="244739"/>
                  </a:lnTo>
                  <a:lnTo>
                    <a:pt x="2626" y="238161"/>
                  </a:lnTo>
                  <a:lnTo>
                    <a:pt x="1643" y="231535"/>
                  </a:lnTo>
                  <a:lnTo>
                    <a:pt x="986" y="224860"/>
                  </a:lnTo>
                  <a:lnTo>
                    <a:pt x="328" y="218185"/>
                  </a:lnTo>
                  <a:lnTo>
                    <a:pt x="0" y="211494"/>
                  </a:lnTo>
                  <a:lnTo>
                    <a:pt x="0" y="204787"/>
                  </a:lnTo>
                  <a:lnTo>
                    <a:pt x="0" y="198080"/>
                  </a:lnTo>
                  <a:lnTo>
                    <a:pt x="328" y="191389"/>
                  </a:lnTo>
                  <a:lnTo>
                    <a:pt x="986" y="184714"/>
                  </a:lnTo>
                  <a:lnTo>
                    <a:pt x="1643" y="178039"/>
                  </a:lnTo>
                  <a:lnTo>
                    <a:pt x="8818" y="145340"/>
                  </a:lnTo>
                  <a:lnTo>
                    <a:pt x="10764" y="138922"/>
                  </a:lnTo>
                  <a:lnTo>
                    <a:pt x="27342" y="102336"/>
                  </a:lnTo>
                  <a:lnTo>
                    <a:pt x="46484" y="74871"/>
                  </a:lnTo>
                  <a:lnTo>
                    <a:pt x="50739" y="69686"/>
                  </a:lnTo>
                  <a:lnTo>
                    <a:pt x="74871" y="46484"/>
                  </a:lnTo>
                  <a:lnTo>
                    <a:pt x="80056" y="42229"/>
                  </a:lnTo>
                  <a:lnTo>
                    <a:pt x="114166" y="21019"/>
                  </a:lnTo>
                  <a:lnTo>
                    <a:pt x="151759" y="6871"/>
                  </a:lnTo>
                  <a:lnTo>
                    <a:pt x="191389" y="329"/>
                  </a:lnTo>
                  <a:lnTo>
                    <a:pt x="204787" y="0"/>
                  </a:lnTo>
                  <a:lnTo>
                    <a:pt x="211494" y="0"/>
                  </a:lnTo>
                  <a:lnTo>
                    <a:pt x="251317" y="5243"/>
                  </a:lnTo>
                  <a:lnTo>
                    <a:pt x="289352" y="18155"/>
                  </a:lnTo>
                  <a:lnTo>
                    <a:pt x="301323" y="24180"/>
                  </a:lnTo>
                  <a:lnTo>
                    <a:pt x="307238" y="27342"/>
                  </a:lnTo>
                  <a:lnTo>
                    <a:pt x="334703" y="46484"/>
                  </a:lnTo>
                  <a:lnTo>
                    <a:pt x="339887" y="50739"/>
                  </a:lnTo>
                  <a:lnTo>
                    <a:pt x="344851" y="55237"/>
                  </a:lnTo>
                  <a:lnTo>
                    <a:pt x="349594" y="59980"/>
                  </a:lnTo>
                  <a:lnTo>
                    <a:pt x="354336" y="64723"/>
                  </a:lnTo>
                  <a:lnTo>
                    <a:pt x="378788" y="96590"/>
                  </a:lnTo>
                  <a:lnTo>
                    <a:pt x="393986" y="126418"/>
                  </a:lnTo>
                  <a:lnTo>
                    <a:pt x="396553" y="132615"/>
                  </a:lnTo>
                  <a:lnTo>
                    <a:pt x="406948" y="171413"/>
                  </a:lnTo>
                  <a:lnTo>
                    <a:pt x="408588" y="184714"/>
                  </a:lnTo>
                  <a:lnTo>
                    <a:pt x="409246" y="191389"/>
                  </a:lnTo>
                  <a:lnTo>
                    <a:pt x="409575" y="198080"/>
                  </a:lnTo>
                  <a:lnTo>
                    <a:pt x="409574" y="204787"/>
                  </a:lnTo>
                  <a:close/>
                </a:path>
              </a:pathLst>
            </a:custGeom>
            <a:ln w="19049">
              <a:solidFill>
                <a:srgbClr val="C7B187"/>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1400174" y="2803921"/>
              <a:ext cx="209550" cy="183356"/>
            </a:xfrm>
            <a:prstGeom prst="rect">
              <a:avLst/>
            </a:prstGeom>
          </p:spPr>
        </p:pic>
      </p:grpSp>
      <p:grpSp>
        <p:nvGrpSpPr>
          <p:cNvPr id="18" name="object 18"/>
          <p:cNvGrpSpPr/>
          <p:nvPr/>
        </p:nvGrpSpPr>
        <p:grpSpPr>
          <a:xfrm>
            <a:off x="1143000" y="3285332"/>
            <a:ext cx="9906000" cy="790575"/>
            <a:chOff x="1142999" y="3571874"/>
            <a:chExt cx="9906000" cy="790575"/>
          </a:xfrm>
        </p:grpSpPr>
        <p:sp>
          <p:nvSpPr>
            <p:cNvPr id="19" name="object 19"/>
            <p:cNvSpPr/>
            <p:nvPr/>
          </p:nvSpPr>
          <p:spPr>
            <a:xfrm>
              <a:off x="1142999" y="3571874"/>
              <a:ext cx="9906000" cy="790575"/>
            </a:xfrm>
            <a:custGeom>
              <a:avLst/>
              <a:gdLst/>
              <a:ahLst/>
              <a:cxnLst/>
              <a:rect l="l" t="t" r="r" b="b"/>
              <a:pathLst>
                <a:path w="9906000" h="790575">
                  <a:moveTo>
                    <a:pt x="9905999" y="790574"/>
                  </a:moveTo>
                  <a:lnTo>
                    <a:pt x="0" y="790574"/>
                  </a:lnTo>
                  <a:lnTo>
                    <a:pt x="0" y="0"/>
                  </a:lnTo>
                  <a:lnTo>
                    <a:pt x="9905999" y="0"/>
                  </a:lnTo>
                  <a:lnTo>
                    <a:pt x="9905999" y="790574"/>
                  </a:lnTo>
                  <a:close/>
                </a:path>
              </a:pathLst>
            </a:custGeom>
            <a:solidFill>
              <a:srgbClr val="FAFAFA"/>
            </a:solidFill>
          </p:spPr>
          <p:txBody>
            <a:bodyPr wrap="square" lIns="0" tIns="0" rIns="0" bIns="0" rtlCol="0"/>
            <a:lstStyle/>
            <a:p>
              <a:endParaRPr/>
            </a:p>
          </p:txBody>
        </p:sp>
        <p:sp>
          <p:nvSpPr>
            <p:cNvPr id="20" name="object 20"/>
            <p:cNvSpPr/>
            <p:nvPr/>
          </p:nvSpPr>
          <p:spPr>
            <a:xfrm>
              <a:off x="1142999" y="3571874"/>
              <a:ext cx="28575" cy="790575"/>
            </a:xfrm>
            <a:custGeom>
              <a:avLst/>
              <a:gdLst/>
              <a:ahLst/>
              <a:cxnLst/>
              <a:rect l="l" t="t" r="r" b="b"/>
              <a:pathLst>
                <a:path w="28575" h="790575">
                  <a:moveTo>
                    <a:pt x="28574" y="790574"/>
                  </a:moveTo>
                  <a:lnTo>
                    <a:pt x="0" y="790574"/>
                  </a:lnTo>
                  <a:lnTo>
                    <a:pt x="0" y="0"/>
                  </a:lnTo>
                  <a:lnTo>
                    <a:pt x="28574" y="0"/>
                  </a:lnTo>
                  <a:lnTo>
                    <a:pt x="28574" y="790574"/>
                  </a:lnTo>
                  <a:close/>
                </a:path>
              </a:pathLst>
            </a:custGeom>
            <a:solidFill>
              <a:srgbClr val="C7B187"/>
            </a:solidFill>
          </p:spPr>
          <p:txBody>
            <a:bodyPr wrap="square" lIns="0" tIns="0" rIns="0" bIns="0" rtlCol="0"/>
            <a:lstStyle/>
            <a:p>
              <a:endParaRPr/>
            </a:p>
          </p:txBody>
        </p:sp>
        <p:sp>
          <p:nvSpPr>
            <p:cNvPr id="21" name="object 21"/>
            <p:cNvSpPr/>
            <p:nvPr/>
          </p:nvSpPr>
          <p:spPr>
            <a:xfrm>
              <a:off x="1295399" y="3581399"/>
              <a:ext cx="409575" cy="409575"/>
            </a:xfrm>
            <a:custGeom>
              <a:avLst/>
              <a:gdLst/>
              <a:ahLst/>
              <a:cxnLst/>
              <a:rect l="l" t="t" r="r" b="b"/>
              <a:pathLst>
                <a:path w="409575" h="409575">
                  <a:moveTo>
                    <a:pt x="211494" y="409574"/>
                  </a:moveTo>
                  <a:lnTo>
                    <a:pt x="198080" y="409574"/>
                  </a:lnTo>
                  <a:lnTo>
                    <a:pt x="191389" y="409245"/>
                  </a:lnTo>
                  <a:lnTo>
                    <a:pt x="151759" y="402703"/>
                  </a:lnTo>
                  <a:lnTo>
                    <a:pt x="114166" y="388555"/>
                  </a:lnTo>
                  <a:lnTo>
                    <a:pt x="80056" y="367344"/>
                  </a:lnTo>
                  <a:lnTo>
                    <a:pt x="50739" y="339887"/>
                  </a:lnTo>
                  <a:lnTo>
                    <a:pt x="27342" y="307238"/>
                  </a:lnTo>
                  <a:lnTo>
                    <a:pt x="10764" y="270651"/>
                  </a:lnTo>
                  <a:lnTo>
                    <a:pt x="1643" y="231534"/>
                  </a:lnTo>
                  <a:lnTo>
                    <a:pt x="0" y="211494"/>
                  </a:lnTo>
                  <a:lnTo>
                    <a:pt x="0" y="198080"/>
                  </a:lnTo>
                  <a:lnTo>
                    <a:pt x="5243" y="158256"/>
                  </a:lnTo>
                  <a:lnTo>
                    <a:pt x="18155" y="120221"/>
                  </a:lnTo>
                  <a:lnTo>
                    <a:pt x="38239" y="85436"/>
                  </a:lnTo>
                  <a:lnTo>
                    <a:pt x="64723" y="55237"/>
                  </a:lnTo>
                  <a:lnTo>
                    <a:pt x="96590" y="30785"/>
                  </a:lnTo>
                  <a:lnTo>
                    <a:pt x="132615" y="13021"/>
                  </a:lnTo>
                  <a:lnTo>
                    <a:pt x="171413" y="2626"/>
                  </a:lnTo>
                  <a:lnTo>
                    <a:pt x="198080" y="0"/>
                  </a:lnTo>
                  <a:lnTo>
                    <a:pt x="211494" y="0"/>
                  </a:lnTo>
                  <a:lnTo>
                    <a:pt x="251317" y="5243"/>
                  </a:lnTo>
                  <a:lnTo>
                    <a:pt x="289352" y="18154"/>
                  </a:lnTo>
                  <a:lnTo>
                    <a:pt x="324137" y="38238"/>
                  </a:lnTo>
                  <a:lnTo>
                    <a:pt x="354336" y="64722"/>
                  </a:lnTo>
                  <a:lnTo>
                    <a:pt x="378788" y="96589"/>
                  </a:lnTo>
                  <a:lnTo>
                    <a:pt x="396553" y="132614"/>
                  </a:lnTo>
                  <a:lnTo>
                    <a:pt x="406948" y="171413"/>
                  </a:lnTo>
                  <a:lnTo>
                    <a:pt x="409575" y="198080"/>
                  </a:lnTo>
                  <a:lnTo>
                    <a:pt x="409574" y="204787"/>
                  </a:lnTo>
                  <a:lnTo>
                    <a:pt x="409575" y="211494"/>
                  </a:lnTo>
                  <a:lnTo>
                    <a:pt x="404331" y="251317"/>
                  </a:lnTo>
                  <a:lnTo>
                    <a:pt x="391419" y="289351"/>
                  </a:lnTo>
                  <a:lnTo>
                    <a:pt x="371335" y="324137"/>
                  </a:lnTo>
                  <a:lnTo>
                    <a:pt x="344851" y="354335"/>
                  </a:lnTo>
                  <a:lnTo>
                    <a:pt x="312984" y="378787"/>
                  </a:lnTo>
                  <a:lnTo>
                    <a:pt x="276959" y="396552"/>
                  </a:lnTo>
                  <a:lnTo>
                    <a:pt x="238161" y="406948"/>
                  </a:lnTo>
                  <a:lnTo>
                    <a:pt x="218185" y="409245"/>
                  </a:lnTo>
                  <a:lnTo>
                    <a:pt x="211494" y="409574"/>
                  </a:lnTo>
                  <a:close/>
                </a:path>
              </a:pathLst>
            </a:custGeom>
            <a:solidFill>
              <a:srgbClr val="FFFFFF"/>
            </a:solidFill>
          </p:spPr>
          <p:txBody>
            <a:bodyPr wrap="square" lIns="0" tIns="0" rIns="0" bIns="0" rtlCol="0"/>
            <a:lstStyle/>
            <a:p>
              <a:endParaRPr/>
            </a:p>
          </p:txBody>
        </p:sp>
        <p:sp>
          <p:nvSpPr>
            <p:cNvPr id="22" name="object 22"/>
            <p:cNvSpPr/>
            <p:nvPr/>
          </p:nvSpPr>
          <p:spPr>
            <a:xfrm>
              <a:off x="1295399" y="3581399"/>
              <a:ext cx="409575" cy="409575"/>
            </a:xfrm>
            <a:custGeom>
              <a:avLst/>
              <a:gdLst/>
              <a:ahLst/>
              <a:cxnLst/>
              <a:rect l="l" t="t" r="r" b="b"/>
              <a:pathLst>
                <a:path w="409575" h="409575">
                  <a:moveTo>
                    <a:pt x="409574" y="204787"/>
                  </a:moveTo>
                  <a:lnTo>
                    <a:pt x="409575" y="211494"/>
                  </a:lnTo>
                  <a:lnTo>
                    <a:pt x="409246" y="218185"/>
                  </a:lnTo>
                  <a:lnTo>
                    <a:pt x="408588" y="224860"/>
                  </a:lnTo>
                  <a:lnTo>
                    <a:pt x="407931" y="231535"/>
                  </a:lnTo>
                  <a:lnTo>
                    <a:pt x="398809" y="270652"/>
                  </a:lnTo>
                  <a:lnTo>
                    <a:pt x="393986" y="283155"/>
                  </a:lnTo>
                  <a:lnTo>
                    <a:pt x="391419" y="289352"/>
                  </a:lnTo>
                  <a:lnTo>
                    <a:pt x="375061" y="318560"/>
                  </a:lnTo>
                  <a:lnTo>
                    <a:pt x="371335" y="324137"/>
                  </a:lnTo>
                  <a:lnTo>
                    <a:pt x="344851" y="354336"/>
                  </a:lnTo>
                  <a:lnTo>
                    <a:pt x="312984" y="378787"/>
                  </a:lnTo>
                  <a:lnTo>
                    <a:pt x="301323" y="385393"/>
                  </a:lnTo>
                  <a:lnTo>
                    <a:pt x="295408" y="388555"/>
                  </a:lnTo>
                  <a:lnTo>
                    <a:pt x="289352" y="391419"/>
                  </a:lnTo>
                  <a:lnTo>
                    <a:pt x="283155" y="393986"/>
                  </a:lnTo>
                  <a:lnTo>
                    <a:pt x="276959" y="396553"/>
                  </a:lnTo>
                  <a:lnTo>
                    <a:pt x="244739" y="405639"/>
                  </a:lnTo>
                  <a:lnTo>
                    <a:pt x="238161" y="406948"/>
                  </a:lnTo>
                  <a:lnTo>
                    <a:pt x="231534" y="407931"/>
                  </a:lnTo>
                  <a:lnTo>
                    <a:pt x="224860" y="408588"/>
                  </a:lnTo>
                  <a:lnTo>
                    <a:pt x="218185" y="409246"/>
                  </a:lnTo>
                  <a:lnTo>
                    <a:pt x="211494" y="409574"/>
                  </a:lnTo>
                  <a:lnTo>
                    <a:pt x="204787" y="409574"/>
                  </a:lnTo>
                  <a:lnTo>
                    <a:pt x="198080" y="409574"/>
                  </a:lnTo>
                  <a:lnTo>
                    <a:pt x="191389" y="409246"/>
                  </a:lnTo>
                  <a:lnTo>
                    <a:pt x="184714" y="408588"/>
                  </a:lnTo>
                  <a:lnTo>
                    <a:pt x="178040" y="407931"/>
                  </a:lnTo>
                  <a:lnTo>
                    <a:pt x="171413" y="406948"/>
                  </a:lnTo>
                  <a:lnTo>
                    <a:pt x="164835" y="405639"/>
                  </a:lnTo>
                  <a:lnTo>
                    <a:pt x="158257" y="404331"/>
                  </a:lnTo>
                  <a:lnTo>
                    <a:pt x="151759" y="402703"/>
                  </a:lnTo>
                  <a:lnTo>
                    <a:pt x="145340" y="400756"/>
                  </a:lnTo>
                  <a:lnTo>
                    <a:pt x="138922" y="398809"/>
                  </a:lnTo>
                  <a:lnTo>
                    <a:pt x="132615" y="396552"/>
                  </a:lnTo>
                  <a:lnTo>
                    <a:pt x="126418" y="393985"/>
                  </a:lnTo>
                  <a:lnTo>
                    <a:pt x="120222" y="391419"/>
                  </a:lnTo>
                  <a:lnTo>
                    <a:pt x="91013" y="375061"/>
                  </a:lnTo>
                  <a:lnTo>
                    <a:pt x="85436" y="371335"/>
                  </a:lnTo>
                  <a:lnTo>
                    <a:pt x="55238" y="344851"/>
                  </a:lnTo>
                  <a:lnTo>
                    <a:pt x="46484" y="334703"/>
                  </a:lnTo>
                  <a:lnTo>
                    <a:pt x="42229" y="329518"/>
                  </a:lnTo>
                  <a:lnTo>
                    <a:pt x="38239" y="324137"/>
                  </a:lnTo>
                  <a:lnTo>
                    <a:pt x="34512" y="318560"/>
                  </a:lnTo>
                  <a:lnTo>
                    <a:pt x="30786" y="312984"/>
                  </a:lnTo>
                  <a:lnTo>
                    <a:pt x="13021" y="276959"/>
                  </a:lnTo>
                  <a:lnTo>
                    <a:pt x="8817" y="264233"/>
                  </a:lnTo>
                  <a:lnTo>
                    <a:pt x="6870" y="257815"/>
                  </a:lnTo>
                  <a:lnTo>
                    <a:pt x="5243" y="251317"/>
                  </a:lnTo>
                  <a:lnTo>
                    <a:pt x="3934" y="244739"/>
                  </a:lnTo>
                  <a:lnTo>
                    <a:pt x="2626" y="238161"/>
                  </a:lnTo>
                  <a:lnTo>
                    <a:pt x="1643" y="231535"/>
                  </a:lnTo>
                  <a:lnTo>
                    <a:pt x="986" y="224860"/>
                  </a:lnTo>
                  <a:lnTo>
                    <a:pt x="328" y="218185"/>
                  </a:lnTo>
                  <a:lnTo>
                    <a:pt x="0" y="211494"/>
                  </a:lnTo>
                  <a:lnTo>
                    <a:pt x="0" y="204787"/>
                  </a:lnTo>
                  <a:lnTo>
                    <a:pt x="0" y="198080"/>
                  </a:lnTo>
                  <a:lnTo>
                    <a:pt x="328" y="191389"/>
                  </a:lnTo>
                  <a:lnTo>
                    <a:pt x="986" y="184714"/>
                  </a:lnTo>
                  <a:lnTo>
                    <a:pt x="1643" y="178039"/>
                  </a:lnTo>
                  <a:lnTo>
                    <a:pt x="8818" y="145340"/>
                  </a:lnTo>
                  <a:lnTo>
                    <a:pt x="10764" y="138922"/>
                  </a:lnTo>
                  <a:lnTo>
                    <a:pt x="27342" y="102335"/>
                  </a:lnTo>
                  <a:lnTo>
                    <a:pt x="50739" y="69686"/>
                  </a:lnTo>
                  <a:lnTo>
                    <a:pt x="80056" y="42229"/>
                  </a:lnTo>
                  <a:lnTo>
                    <a:pt x="108251" y="24181"/>
                  </a:lnTo>
                  <a:lnTo>
                    <a:pt x="114166" y="21019"/>
                  </a:lnTo>
                  <a:lnTo>
                    <a:pt x="151759" y="6871"/>
                  </a:lnTo>
                  <a:lnTo>
                    <a:pt x="191389" y="329"/>
                  </a:lnTo>
                  <a:lnTo>
                    <a:pt x="204787" y="0"/>
                  </a:lnTo>
                  <a:lnTo>
                    <a:pt x="211494" y="0"/>
                  </a:lnTo>
                  <a:lnTo>
                    <a:pt x="251317" y="5243"/>
                  </a:lnTo>
                  <a:lnTo>
                    <a:pt x="289352" y="18155"/>
                  </a:lnTo>
                  <a:lnTo>
                    <a:pt x="301323" y="24180"/>
                  </a:lnTo>
                  <a:lnTo>
                    <a:pt x="307238" y="27342"/>
                  </a:lnTo>
                  <a:lnTo>
                    <a:pt x="339887" y="50739"/>
                  </a:lnTo>
                  <a:lnTo>
                    <a:pt x="349594" y="59980"/>
                  </a:lnTo>
                  <a:lnTo>
                    <a:pt x="354336" y="64723"/>
                  </a:lnTo>
                  <a:lnTo>
                    <a:pt x="378788" y="96589"/>
                  </a:lnTo>
                  <a:lnTo>
                    <a:pt x="393986" y="126418"/>
                  </a:lnTo>
                  <a:lnTo>
                    <a:pt x="396553" y="132614"/>
                  </a:lnTo>
                  <a:lnTo>
                    <a:pt x="406948" y="171413"/>
                  </a:lnTo>
                  <a:lnTo>
                    <a:pt x="408588" y="184714"/>
                  </a:lnTo>
                  <a:lnTo>
                    <a:pt x="409246" y="191389"/>
                  </a:lnTo>
                  <a:lnTo>
                    <a:pt x="409575" y="198080"/>
                  </a:lnTo>
                  <a:lnTo>
                    <a:pt x="409574" y="204787"/>
                  </a:lnTo>
                  <a:close/>
                </a:path>
              </a:pathLst>
            </a:custGeom>
            <a:ln w="19049">
              <a:solidFill>
                <a:srgbClr val="C7B187"/>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1406723" y="3689731"/>
              <a:ext cx="196453" cy="183386"/>
            </a:xfrm>
            <a:prstGeom prst="rect">
              <a:avLst/>
            </a:prstGeom>
          </p:spPr>
        </p:pic>
      </p:grpSp>
      <p:grpSp>
        <p:nvGrpSpPr>
          <p:cNvPr id="24" name="object 24"/>
          <p:cNvGrpSpPr/>
          <p:nvPr/>
        </p:nvGrpSpPr>
        <p:grpSpPr>
          <a:xfrm>
            <a:off x="1143000" y="4266406"/>
            <a:ext cx="9906000" cy="1728945"/>
            <a:chOff x="1142999" y="4552949"/>
            <a:chExt cx="9906000" cy="1810310"/>
          </a:xfrm>
        </p:grpSpPr>
        <p:sp>
          <p:nvSpPr>
            <p:cNvPr id="25" name="object 25"/>
            <p:cNvSpPr/>
            <p:nvPr/>
          </p:nvSpPr>
          <p:spPr>
            <a:xfrm>
              <a:off x="1142999" y="4552949"/>
              <a:ext cx="9906000" cy="1810310"/>
            </a:xfrm>
            <a:custGeom>
              <a:avLst/>
              <a:gdLst/>
              <a:ahLst/>
              <a:cxnLst/>
              <a:rect l="l" t="t" r="r" b="b"/>
              <a:pathLst>
                <a:path w="9906000" h="2028825">
                  <a:moveTo>
                    <a:pt x="9905999" y="2028824"/>
                  </a:moveTo>
                  <a:lnTo>
                    <a:pt x="0" y="2028824"/>
                  </a:lnTo>
                  <a:lnTo>
                    <a:pt x="0" y="0"/>
                  </a:lnTo>
                  <a:lnTo>
                    <a:pt x="9905999" y="0"/>
                  </a:lnTo>
                  <a:lnTo>
                    <a:pt x="9905999" y="2028824"/>
                  </a:lnTo>
                  <a:close/>
                </a:path>
              </a:pathLst>
            </a:custGeom>
            <a:solidFill>
              <a:srgbClr val="F5F5F5"/>
            </a:solidFill>
          </p:spPr>
          <p:txBody>
            <a:bodyPr wrap="square" lIns="0" tIns="0" rIns="0" bIns="0" rtlCol="0"/>
            <a:lstStyle/>
            <a:p>
              <a:pPr algn="l" rtl="0"/>
              <a:endParaRPr/>
            </a:p>
          </p:txBody>
        </p:sp>
        <p:sp>
          <p:nvSpPr>
            <p:cNvPr id="26" name="object 26"/>
            <p:cNvSpPr/>
            <p:nvPr/>
          </p:nvSpPr>
          <p:spPr>
            <a:xfrm>
              <a:off x="1142999" y="4552949"/>
              <a:ext cx="9906000" cy="19050"/>
            </a:xfrm>
            <a:custGeom>
              <a:avLst/>
              <a:gdLst/>
              <a:ahLst/>
              <a:cxnLst/>
              <a:rect l="l" t="t" r="r" b="b"/>
              <a:pathLst>
                <a:path w="9906000" h="19050">
                  <a:moveTo>
                    <a:pt x="9905999" y="19049"/>
                  </a:moveTo>
                  <a:lnTo>
                    <a:pt x="0" y="19049"/>
                  </a:lnTo>
                  <a:lnTo>
                    <a:pt x="0" y="0"/>
                  </a:lnTo>
                  <a:lnTo>
                    <a:pt x="9905999" y="0"/>
                  </a:lnTo>
                  <a:lnTo>
                    <a:pt x="9905999" y="19049"/>
                  </a:lnTo>
                  <a:close/>
                </a:path>
              </a:pathLst>
            </a:custGeom>
            <a:solidFill>
              <a:srgbClr val="C7B187"/>
            </a:solidFill>
          </p:spPr>
          <p:txBody>
            <a:bodyPr wrap="square" lIns="0" tIns="0" rIns="0" bIns="0" rtlCol="0"/>
            <a:lstStyle/>
            <a:p>
              <a:pPr algn="l" rtl="0"/>
              <a:endParaRPr/>
            </a:p>
          </p:txBody>
        </p:sp>
        <p:pic>
          <p:nvPicPr>
            <p:cNvPr id="28" name="object 28"/>
            <p:cNvPicPr/>
            <p:nvPr/>
          </p:nvPicPr>
          <p:blipFill>
            <a:blip r:embed="rId5" cstate="print"/>
            <a:stretch>
              <a:fillRect/>
            </a:stretch>
          </p:blipFill>
          <p:spPr>
            <a:xfrm>
              <a:off x="3009899" y="5591174"/>
              <a:ext cx="107156" cy="143572"/>
            </a:xfrm>
            <a:prstGeom prst="rect">
              <a:avLst/>
            </a:prstGeom>
          </p:spPr>
        </p:pic>
      </p:grpSp>
      <p:sp>
        <p:nvSpPr>
          <p:cNvPr id="35" name="object 35"/>
          <p:cNvSpPr txBox="1"/>
          <p:nvPr/>
        </p:nvSpPr>
        <p:spPr>
          <a:xfrm>
            <a:off x="1154114" y="1351758"/>
            <a:ext cx="9877425" cy="4343625"/>
          </a:xfrm>
          <a:prstGeom prst="rect">
            <a:avLst/>
          </a:prstGeom>
        </p:spPr>
        <p:txBody>
          <a:bodyPr vert="horz" wrap="square" lIns="0" tIns="12700" rIns="0" bIns="0" rtlCol="0">
            <a:spAutoFit/>
          </a:bodyPr>
          <a:lstStyle/>
          <a:p>
            <a:pPr marL="123825" marR="133350">
              <a:lnSpc>
                <a:spcPct val="105000"/>
              </a:lnSpc>
              <a:spcBef>
                <a:spcPts val="100"/>
              </a:spcBef>
            </a:pPr>
            <a:endParaRPr sz="1250" dirty="0">
              <a:latin typeface="Montserrat" panose="00000500000000000000"/>
              <a:cs typeface="Montserrat" panose="00000500000000000000"/>
            </a:endParaRPr>
          </a:p>
          <a:p>
            <a:pPr marL="685800">
              <a:lnSpc>
                <a:spcPct val="100000"/>
              </a:lnSpc>
              <a:spcBef>
                <a:spcPts val="5"/>
              </a:spcBef>
            </a:pPr>
            <a:r>
              <a:rPr lang="en-US" sz="1500" b="1" spc="-80" dirty="0">
                <a:solidFill>
                  <a:srgbClr val="C7B187"/>
                </a:solidFill>
                <a:latin typeface="Montserrat SemiBold" panose="00000700000000000000"/>
                <a:cs typeface="Montserrat SemiBold" panose="00000700000000000000"/>
              </a:rPr>
              <a:t>Global,</a:t>
            </a:r>
            <a:r>
              <a:rPr lang="en-US" sz="1500" b="1" spc="-35" dirty="0">
                <a:solidFill>
                  <a:srgbClr val="C7B187"/>
                </a:solidFill>
                <a:latin typeface="Montserrat SemiBold" panose="00000700000000000000"/>
                <a:cs typeface="Montserrat SemiBold" panose="00000700000000000000"/>
              </a:rPr>
              <a:t> </a:t>
            </a:r>
            <a:r>
              <a:rPr lang="en-US" sz="1500" b="1" spc="-95" dirty="0">
                <a:solidFill>
                  <a:srgbClr val="C7B187"/>
                </a:solidFill>
                <a:latin typeface="Montserrat SemiBold" panose="00000700000000000000"/>
                <a:cs typeface="Montserrat SemiBold" panose="00000700000000000000"/>
              </a:rPr>
              <a:t>Strategic</a:t>
            </a:r>
            <a:r>
              <a:rPr lang="en-US" sz="1500" b="1" spc="-35" dirty="0">
                <a:solidFill>
                  <a:srgbClr val="C7B187"/>
                </a:solidFill>
                <a:latin typeface="Montserrat SemiBold" panose="00000700000000000000"/>
                <a:cs typeface="Montserrat SemiBold" panose="00000700000000000000"/>
              </a:rPr>
              <a:t> </a:t>
            </a:r>
            <a:r>
              <a:rPr lang="en-US" sz="1500" b="1" spc="-10" dirty="0">
                <a:solidFill>
                  <a:srgbClr val="C7B187"/>
                </a:solidFill>
                <a:latin typeface="Montserrat SemiBold" panose="00000700000000000000"/>
                <a:cs typeface="Montserrat SemiBold" panose="00000700000000000000"/>
              </a:rPr>
              <a:t>Perspective</a:t>
            </a:r>
            <a:endParaRPr lang="en-US" sz="1500" dirty="0">
              <a:latin typeface="Montserrat SemiBold" panose="00000700000000000000"/>
              <a:cs typeface="Montserrat SemiBold" panose="00000700000000000000"/>
            </a:endParaRPr>
          </a:p>
          <a:p>
            <a:pPr marL="685800" marR="349885">
              <a:lnSpc>
                <a:spcPct val="107000"/>
              </a:lnSpc>
              <a:spcBef>
                <a:spcPts val="510"/>
              </a:spcBef>
            </a:pPr>
            <a:r>
              <a:rPr sz="1050" spc="-55" dirty="0">
                <a:solidFill>
                  <a:srgbClr val="444444"/>
                </a:solidFill>
                <a:latin typeface="Montserrat" panose="00000500000000000000"/>
                <a:cs typeface="Montserrat" panose="00000500000000000000"/>
              </a:rPr>
              <a:t>Guides</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portfolio</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construction</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every</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investment</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decision</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through</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forward-</a:t>
            </a:r>
            <a:r>
              <a:rPr sz="1050" spc="-40" dirty="0">
                <a:solidFill>
                  <a:srgbClr val="444444"/>
                </a:solidFill>
                <a:latin typeface="Montserrat" panose="00000500000000000000"/>
                <a:cs typeface="Montserrat" panose="00000500000000000000"/>
              </a:rPr>
              <a:t>looking,</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disciplined</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lens.</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Our</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approach</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leverages</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the</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structural differences</a:t>
            </a:r>
            <a:r>
              <a:rPr sz="105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across</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regions</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while</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maintaining</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strong</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diversification</a:t>
            </a:r>
            <a:r>
              <a:rPr sz="1050"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since</a:t>
            </a:r>
            <a:r>
              <a:rPr sz="1050" spc="5" dirty="0">
                <a:solidFill>
                  <a:srgbClr val="444444"/>
                </a:solidFill>
                <a:latin typeface="Montserrat" panose="00000500000000000000"/>
                <a:cs typeface="Montserrat" panose="00000500000000000000"/>
              </a:rPr>
              <a:t> </a:t>
            </a:r>
            <a:r>
              <a:rPr sz="1050" spc="-10" dirty="0">
                <a:solidFill>
                  <a:srgbClr val="444444"/>
                </a:solidFill>
                <a:latin typeface="Montserrat" panose="00000500000000000000"/>
                <a:cs typeface="Montserrat" panose="00000500000000000000"/>
              </a:rPr>
              <a:t>inception.</a:t>
            </a:r>
            <a:endParaRPr sz="1050" dirty="0">
              <a:latin typeface="Montserrat" panose="00000500000000000000"/>
              <a:cs typeface="Montserrat" panose="00000500000000000000"/>
            </a:endParaRPr>
          </a:p>
          <a:p>
            <a:pPr>
              <a:lnSpc>
                <a:spcPct val="100000"/>
              </a:lnSpc>
              <a:spcBef>
                <a:spcPts val="655"/>
              </a:spcBef>
            </a:pPr>
            <a:endParaRPr sz="950" dirty="0">
              <a:latin typeface="Montserrat" panose="00000500000000000000"/>
              <a:cs typeface="Montserrat" panose="00000500000000000000"/>
            </a:endParaRPr>
          </a:p>
          <a:p>
            <a:pPr marL="685800">
              <a:lnSpc>
                <a:spcPct val="100000"/>
              </a:lnSpc>
            </a:pPr>
            <a:r>
              <a:rPr sz="1500" b="1" spc="-105" dirty="0">
                <a:solidFill>
                  <a:srgbClr val="C7B187"/>
                </a:solidFill>
                <a:latin typeface="Montserrat SemiBold" panose="00000700000000000000"/>
                <a:cs typeface="Montserrat SemiBold" panose="00000700000000000000"/>
              </a:rPr>
              <a:t>Pure</a:t>
            </a:r>
            <a:r>
              <a:rPr sz="1500" b="1" spc="-20"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Alpha</a:t>
            </a:r>
            <a:r>
              <a:rPr sz="1500" b="1" spc="-15" dirty="0">
                <a:solidFill>
                  <a:srgbClr val="C7B187"/>
                </a:solidFill>
                <a:latin typeface="Montserrat SemiBold" panose="00000700000000000000"/>
                <a:cs typeface="Montserrat SemiBold" panose="00000700000000000000"/>
              </a:rPr>
              <a:t> </a:t>
            </a:r>
            <a:r>
              <a:rPr sz="1500" b="1" spc="-90" dirty="0">
                <a:solidFill>
                  <a:srgbClr val="C7B187"/>
                </a:solidFill>
                <a:latin typeface="Montserrat SemiBold" panose="00000700000000000000"/>
                <a:cs typeface="Montserrat SemiBold" panose="00000700000000000000"/>
              </a:rPr>
              <a:t>Oriented,</a:t>
            </a:r>
            <a:r>
              <a:rPr sz="1500" b="1" spc="-15"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Not</a:t>
            </a:r>
            <a:r>
              <a:rPr sz="1500" b="1" spc="-20" dirty="0">
                <a:solidFill>
                  <a:srgbClr val="C7B187"/>
                </a:solidFill>
                <a:latin typeface="Montserrat SemiBold" panose="00000700000000000000"/>
                <a:cs typeface="Montserrat SemiBold" panose="00000700000000000000"/>
              </a:rPr>
              <a:t> </a:t>
            </a:r>
            <a:r>
              <a:rPr sz="1500" b="1" spc="-110" dirty="0">
                <a:solidFill>
                  <a:srgbClr val="C7B187"/>
                </a:solidFill>
                <a:latin typeface="Montserrat SemiBold" panose="00000700000000000000"/>
                <a:cs typeface="Montserrat SemiBold" panose="00000700000000000000"/>
              </a:rPr>
              <a:t>Beta</a:t>
            </a:r>
            <a:r>
              <a:rPr sz="1500" b="1" spc="-15" dirty="0">
                <a:solidFill>
                  <a:srgbClr val="C7B187"/>
                </a:solidFill>
                <a:latin typeface="Montserrat SemiBold" panose="00000700000000000000"/>
                <a:cs typeface="Montserrat SemiBold" panose="00000700000000000000"/>
              </a:rPr>
              <a:t> </a:t>
            </a:r>
            <a:r>
              <a:rPr sz="1500" b="1" spc="-20" dirty="0">
                <a:solidFill>
                  <a:srgbClr val="C7B187"/>
                </a:solidFill>
                <a:latin typeface="Montserrat SemiBold" panose="00000700000000000000"/>
                <a:cs typeface="Montserrat SemiBold" panose="00000700000000000000"/>
              </a:rPr>
              <a:t>Bets</a:t>
            </a:r>
            <a:endParaRPr sz="1500" dirty="0">
              <a:latin typeface="Montserrat SemiBold" panose="00000700000000000000"/>
              <a:cs typeface="Montserrat SemiBold" panose="00000700000000000000"/>
            </a:endParaRPr>
          </a:p>
          <a:p>
            <a:pPr marL="685800">
              <a:lnSpc>
                <a:spcPct val="113000"/>
              </a:lnSpc>
              <a:spcBef>
                <a:spcPts val="435"/>
              </a:spcBef>
            </a:pPr>
            <a:r>
              <a:rPr sz="1050" spc="-60" dirty="0">
                <a:solidFill>
                  <a:srgbClr val="444444"/>
                </a:solidFill>
                <a:latin typeface="Montserrat" panose="00000500000000000000"/>
                <a:cs typeface="Montserrat" panose="00000500000000000000"/>
              </a:rPr>
              <a:t>Our</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allocations</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are</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designed</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to</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deliver</a:t>
            </a:r>
            <a:r>
              <a:rPr sz="1050"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true,</a:t>
            </a:r>
            <a:r>
              <a:rPr sz="1050" spc="-5"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skill-</a:t>
            </a:r>
            <a:r>
              <a:rPr sz="1050" spc="-60" dirty="0">
                <a:solidFill>
                  <a:srgbClr val="444444"/>
                </a:solidFill>
                <a:latin typeface="Montserrat" panose="00000500000000000000"/>
                <a:cs typeface="Montserrat" panose="00000500000000000000"/>
              </a:rPr>
              <a:t>based</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alpha</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are</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not</a:t>
            </a:r>
            <a:r>
              <a:rPr sz="1050"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intended</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to</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chase</a:t>
            </a:r>
            <a:r>
              <a:rPr sz="1050" spc="-5" dirty="0">
                <a:solidFill>
                  <a:srgbClr val="444444"/>
                </a:solidFill>
                <a:latin typeface="Montserrat" panose="00000500000000000000"/>
                <a:cs typeface="Montserrat" panose="00000500000000000000"/>
              </a:rPr>
              <a:t> </a:t>
            </a:r>
            <a:r>
              <a:rPr sz="1050" spc="-65" dirty="0">
                <a:solidFill>
                  <a:srgbClr val="444444"/>
                </a:solidFill>
                <a:latin typeface="Montserrat" panose="00000500000000000000"/>
                <a:cs typeface="Montserrat" panose="00000500000000000000"/>
              </a:rPr>
              <a:t>market</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direction</a:t>
            </a:r>
            <a:r>
              <a:rPr sz="1050" spc="-5" dirty="0">
                <a:solidFill>
                  <a:srgbClr val="444444"/>
                </a:solidFill>
                <a:latin typeface="Montserrat" panose="00000500000000000000"/>
                <a:cs typeface="Montserrat" panose="00000500000000000000"/>
              </a:rPr>
              <a:t> </a:t>
            </a:r>
            <a:r>
              <a:rPr sz="1050" spc="-30" dirty="0">
                <a:solidFill>
                  <a:srgbClr val="444444"/>
                </a:solidFill>
                <a:latin typeface="Montserrat" panose="00000500000000000000"/>
                <a:cs typeface="Montserrat" panose="00000500000000000000"/>
              </a:rPr>
              <a:t>or</a:t>
            </a:r>
            <a:r>
              <a:rPr sz="1050" dirty="0">
                <a:solidFill>
                  <a:srgbClr val="444444"/>
                </a:solidFill>
                <a:latin typeface="Montserrat" panose="00000500000000000000"/>
                <a:cs typeface="Montserrat" panose="00000500000000000000"/>
              </a:rPr>
              <a:t> </a:t>
            </a:r>
            <a:r>
              <a:rPr sz="1050" spc="-75" dirty="0">
                <a:solidFill>
                  <a:srgbClr val="444444"/>
                </a:solidFill>
                <a:latin typeface="Montserrat" panose="00000500000000000000"/>
                <a:cs typeface="Montserrat" panose="00000500000000000000"/>
              </a:rPr>
              <a:t>common</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risk</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factors.</a:t>
            </a:r>
            <a:r>
              <a:rPr sz="1050" spc="-5" dirty="0">
                <a:solidFill>
                  <a:srgbClr val="444444"/>
                </a:solidFill>
                <a:latin typeface="Montserrat" panose="00000500000000000000"/>
                <a:cs typeface="Montserrat" panose="00000500000000000000"/>
              </a:rPr>
              <a:t> </a:t>
            </a:r>
            <a:r>
              <a:rPr sz="1050" spc="-100" dirty="0">
                <a:solidFill>
                  <a:srgbClr val="444444"/>
                </a:solidFill>
                <a:latin typeface="Montserrat" panose="00000500000000000000"/>
                <a:cs typeface="Montserrat" panose="00000500000000000000"/>
              </a:rPr>
              <a:t>We</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select</a:t>
            </a:r>
            <a:r>
              <a:rPr sz="1050"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each </a:t>
            </a:r>
            <a:r>
              <a:rPr sz="1050" spc="-45" dirty="0">
                <a:solidFill>
                  <a:srgbClr val="444444"/>
                </a:solidFill>
                <a:latin typeface="Montserrat" panose="00000500000000000000"/>
                <a:cs typeface="Montserrat" panose="00000500000000000000"/>
              </a:rPr>
              <a:t>holding</a:t>
            </a:r>
            <a:r>
              <a:rPr sz="1050" spc="-10"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for</a:t>
            </a:r>
            <a:r>
              <a:rPr sz="1050" spc="-5"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skill-</a:t>
            </a:r>
            <a:r>
              <a:rPr sz="1050" spc="-60" dirty="0">
                <a:solidFill>
                  <a:srgbClr val="444444"/>
                </a:solidFill>
                <a:latin typeface="Montserrat" panose="00000500000000000000"/>
                <a:cs typeface="Montserrat" panose="00000500000000000000"/>
              </a:rPr>
              <a:t>based</a:t>
            </a:r>
            <a:r>
              <a:rPr sz="1050" spc="-1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performance</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low</a:t>
            </a:r>
            <a:r>
              <a:rPr sz="1050" spc="-1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correlation</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to</a:t>
            </a:r>
            <a:r>
              <a:rPr sz="1050" spc="-10"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indices</a:t>
            </a:r>
            <a:r>
              <a:rPr sz="1050" spc="-5" dirty="0">
                <a:solidFill>
                  <a:srgbClr val="444444"/>
                </a:solidFill>
                <a:latin typeface="Montserrat" panose="00000500000000000000"/>
                <a:cs typeface="Montserrat" panose="00000500000000000000"/>
              </a:rPr>
              <a:t> </a:t>
            </a:r>
            <a:r>
              <a:rPr sz="1050" spc="-30" dirty="0">
                <a:solidFill>
                  <a:srgbClr val="444444"/>
                </a:solidFill>
                <a:latin typeface="Montserrat" panose="00000500000000000000"/>
                <a:cs typeface="Montserrat" panose="00000500000000000000"/>
              </a:rPr>
              <a:t>or</a:t>
            </a:r>
            <a:r>
              <a:rPr sz="1050" spc="-5"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peers,</a:t>
            </a:r>
            <a:r>
              <a:rPr sz="1050" spc="-1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ensuring</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idiosyncratic</a:t>
            </a:r>
            <a:r>
              <a:rPr sz="1050" spc="-1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returns</a:t>
            </a:r>
            <a:r>
              <a:rPr sz="1050" spc="-5" dirty="0">
                <a:solidFill>
                  <a:srgbClr val="444444"/>
                </a:solidFill>
                <a:latin typeface="Montserrat" panose="00000500000000000000"/>
                <a:cs typeface="Montserrat" panose="00000500000000000000"/>
              </a:rPr>
              <a:t> </a:t>
            </a:r>
            <a:r>
              <a:rPr sz="1050" spc="-20" dirty="0">
                <a:solidFill>
                  <a:srgbClr val="444444"/>
                </a:solidFill>
                <a:latin typeface="Montserrat" panose="00000500000000000000"/>
                <a:cs typeface="Montserrat" panose="00000500000000000000"/>
              </a:rPr>
              <a:t>in</a:t>
            </a:r>
            <a:r>
              <a:rPr sz="1050" spc="-5" dirty="0">
                <a:solidFill>
                  <a:srgbClr val="444444"/>
                </a:solidFill>
                <a:latin typeface="Montserrat" panose="00000500000000000000"/>
                <a:cs typeface="Montserrat" panose="00000500000000000000"/>
              </a:rPr>
              <a:t> </a:t>
            </a:r>
            <a:r>
              <a:rPr sz="1050" spc="-20" dirty="0">
                <a:solidFill>
                  <a:srgbClr val="444444"/>
                </a:solidFill>
                <a:latin typeface="Montserrat" panose="00000500000000000000"/>
                <a:cs typeface="Montserrat" panose="00000500000000000000"/>
              </a:rPr>
              <a:t>all</a:t>
            </a:r>
            <a:r>
              <a:rPr sz="1050" spc="-1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weather</a:t>
            </a:r>
            <a:r>
              <a:rPr sz="1050" spc="-5" dirty="0">
                <a:solidFill>
                  <a:srgbClr val="444444"/>
                </a:solidFill>
                <a:latin typeface="Montserrat" panose="00000500000000000000"/>
                <a:cs typeface="Montserrat" panose="00000500000000000000"/>
              </a:rPr>
              <a:t> </a:t>
            </a:r>
            <a:r>
              <a:rPr sz="1050" spc="-10" dirty="0">
                <a:solidFill>
                  <a:srgbClr val="444444"/>
                </a:solidFill>
                <a:latin typeface="Montserrat" panose="00000500000000000000"/>
                <a:cs typeface="Montserrat" panose="00000500000000000000"/>
              </a:rPr>
              <a:t>conditions.</a:t>
            </a:r>
            <a:endParaRPr sz="1050" dirty="0">
              <a:latin typeface="Montserrat" panose="00000500000000000000"/>
              <a:cs typeface="Montserrat" panose="00000500000000000000"/>
            </a:endParaRPr>
          </a:p>
          <a:p>
            <a:pPr>
              <a:lnSpc>
                <a:spcPct val="100000"/>
              </a:lnSpc>
              <a:spcBef>
                <a:spcPts val="655"/>
              </a:spcBef>
            </a:pPr>
            <a:endParaRPr sz="950" dirty="0">
              <a:latin typeface="Montserrat" panose="00000500000000000000"/>
              <a:cs typeface="Montserrat" panose="00000500000000000000"/>
            </a:endParaRPr>
          </a:p>
          <a:p>
            <a:pPr marL="685800">
              <a:lnSpc>
                <a:spcPct val="100000"/>
              </a:lnSpc>
            </a:pPr>
            <a:r>
              <a:rPr sz="1500" b="1" spc="-80" dirty="0">
                <a:solidFill>
                  <a:srgbClr val="C7B187"/>
                </a:solidFill>
                <a:latin typeface="Montserrat SemiBold" panose="00000700000000000000"/>
                <a:cs typeface="Montserrat SemiBold" panose="00000700000000000000"/>
              </a:rPr>
              <a:t>Disciplined,</a:t>
            </a:r>
            <a:r>
              <a:rPr sz="1500" b="1" spc="-25" dirty="0">
                <a:solidFill>
                  <a:srgbClr val="C7B187"/>
                </a:solidFill>
                <a:latin typeface="Montserrat SemiBold" panose="00000700000000000000"/>
                <a:cs typeface="Montserrat SemiBold" panose="00000700000000000000"/>
              </a:rPr>
              <a:t> </a:t>
            </a:r>
            <a:r>
              <a:rPr sz="1500" b="1" spc="-100" dirty="0">
                <a:solidFill>
                  <a:srgbClr val="C7B187"/>
                </a:solidFill>
                <a:latin typeface="Montserrat SemiBold" panose="00000700000000000000"/>
                <a:cs typeface="Montserrat SemiBold" panose="00000700000000000000"/>
              </a:rPr>
              <a:t>Repeatable</a:t>
            </a:r>
            <a:r>
              <a:rPr sz="1500" b="1" spc="-20" dirty="0">
                <a:solidFill>
                  <a:srgbClr val="C7B187"/>
                </a:solidFill>
                <a:latin typeface="Montserrat SemiBold" panose="00000700000000000000"/>
                <a:cs typeface="Montserrat SemiBold" panose="00000700000000000000"/>
              </a:rPr>
              <a:t> </a:t>
            </a:r>
            <a:r>
              <a:rPr sz="1500" b="1" spc="-10" dirty="0">
                <a:solidFill>
                  <a:srgbClr val="C7B187"/>
                </a:solidFill>
                <a:latin typeface="Montserrat SemiBold" panose="00000700000000000000"/>
                <a:cs typeface="Montserrat SemiBold" panose="00000700000000000000"/>
              </a:rPr>
              <a:t>Process</a:t>
            </a:r>
            <a:endParaRPr sz="1500" dirty="0">
              <a:latin typeface="Montserrat SemiBold" panose="00000700000000000000"/>
              <a:cs typeface="Montserrat SemiBold" panose="00000700000000000000"/>
            </a:endParaRPr>
          </a:p>
          <a:p>
            <a:pPr marL="685800" marR="329565">
              <a:lnSpc>
                <a:spcPct val="107000"/>
              </a:lnSpc>
              <a:spcBef>
                <a:spcPts val="510"/>
              </a:spcBef>
            </a:pPr>
            <a:r>
              <a:rPr sz="1050" spc="-50" dirty="0">
                <a:solidFill>
                  <a:srgbClr val="444444"/>
                </a:solidFill>
                <a:latin typeface="Montserrat" panose="00000500000000000000"/>
                <a:cs typeface="Montserrat" panose="00000500000000000000"/>
              </a:rPr>
              <a:t>Risk</a:t>
            </a:r>
            <a:r>
              <a:rPr sz="105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controls</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deep</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manager</a:t>
            </a:r>
            <a:r>
              <a:rPr sz="1050"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due</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diligence</a:t>
            </a:r>
            <a:r>
              <a:rPr sz="1050"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are</a:t>
            </a:r>
            <a:r>
              <a:rPr sz="1050"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embedded</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throughout</a:t>
            </a:r>
            <a:r>
              <a:rPr sz="105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our</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operating</a:t>
            </a:r>
            <a:r>
              <a:rPr sz="1050"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model</a:t>
            </a:r>
            <a:r>
              <a:rPr sz="1050"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since</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inception.</a:t>
            </a:r>
            <a:r>
              <a:rPr sz="105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Multiple</a:t>
            </a:r>
            <a:r>
              <a:rPr sz="1050"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layers</a:t>
            </a:r>
            <a:r>
              <a:rPr sz="1050" spc="5"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of</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oversight—</a:t>
            </a:r>
            <a:r>
              <a:rPr sz="1050" spc="-25" dirty="0">
                <a:solidFill>
                  <a:srgbClr val="444444"/>
                </a:solidFill>
                <a:latin typeface="Montserrat" panose="00000500000000000000"/>
                <a:cs typeface="Montserrat" panose="00000500000000000000"/>
              </a:rPr>
              <a:t>at </a:t>
            </a:r>
            <a:r>
              <a:rPr sz="1050" spc="-50" dirty="0">
                <a:solidFill>
                  <a:srgbClr val="444444"/>
                </a:solidFill>
                <a:latin typeface="Montserrat" panose="00000500000000000000"/>
                <a:cs typeface="Montserrat" panose="00000500000000000000"/>
              </a:rPr>
              <a:t>manager,</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strategy,</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aggregate</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levels—ensure</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no</a:t>
            </a:r>
            <a:r>
              <a:rPr sz="1050"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single</a:t>
            </a:r>
            <a:r>
              <a:rPr sz="1050"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source</a:t>
            </a:r>
            <a:r>
              <a:rPr sz="1050"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of</a:t>
            </a:r>
            <a:r>
              <a:rPr sz="1050" dirty="0">
                <a:solidFill>
                  <a:srgbClr val="444444"/>
                </a:solidFill>
                <a:latin typeface="Montserrat" panose="00000500000000000000"/>
                <a:cs typeface="Montserrat" panose="00000500000000000000"/>
              </a:rPr>
              <a:t> </a:t>
            </a:r>
            <a:r>
              <a:rPr sz="1050" spc="-40" dirty="0">
                <a:solidFill>
                  <a:srgbClr val="444444"/>
                </a:solidFill>
                <a:latin typeface="Montserrat" panose="00000500000000000000"/>
                <a:cs typeface="Montserrat" panose="00000500000000000000"/>
              </a:rPr>
              <a:t>risk</a:t>
            </a:r>
            <a:r>
              <a:rPr sz="1050"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dominates</a:t>
            </a:r>
            <a:r>
              <a:rPr sz="1050" spc="-5" dirty="0">
                <a:solidFill>
                  <a:srgbClr val="444444"/>
                </a:solidFill>
                <a:latin typeface="Montserrat" panose="00000500000000000000"/>
                <a:cs typeface="Montserrat" panose="00000500000000000000"/>
              </a:rPr>
              <a:t> </a:t>
            </a:r>
            <a:r>
              <a:rPr sz="1050" spc="-10" dirty="0">
                <a:solidFill>
                  <a:srgbClr val="444444"/>
                </a:solidFill>
                <a:latin typeface="Montserrat" panose="00000500000000000000"/>
                <a:cs typeface="Montserrat" panose="00000500000000000000"/>
              </a:rPr>
              <a:t>outcomes.</a:t>
            </a:r>
            <a:endParaRPr sz="1050" dirty="0">
              <a:latin typeface="Montserrat" panose="00000500000000000000"/>
              <a:cs typeface="Montserrat" panose="00000500000000000000"/>
            </a:endParaRPr>
          </a:p>
          <a:p>
            <a:pPr>
              <a:lnSpc>
                <a:spcPct val="100000"/>
              </a:lnSpc>
            </a:pPr>
            <a:endParaRPr sz="950" dirty="0">
              <a:latin typeface="Montserrat" panose="00000500000000000000"/>
              <a:cs typeface="Montserrat" panose="00000500000000000000"/>
            </a:endParaRPr>
          </a:p>
          <a:p>
            <a:pPr>
              <a:lnSpc>
                <a:spcPct val="100000"/>
              </a:lnSpc>
              <a:spcBef>
                <a:spcPts val="545"/>
              </a:spcBef>
            </a:pPr>
            <a:endParaRPr sz="950" dirty="0">
              <a:latin typeface="Montserrat" panose="00000500000000000000"/>
              <a:cs typeface="Montserrat" panose="00000500000000000000"/>
            </a:endParaRPr>
          </a:p>
          <a:p>
            <a:pPr marR="20955" algn="ctr">
              <a:lnSpc>
                <a:spcPct val="100000"/>
              </a:lnSpc>
            </a:pPr>
            <a:r>
              <a:rPr sz="1350" b="1" spc="-100" dirty="0">
                <a:solidFill>
                  <a:srgbClr val="333333"/>
                </a:solidFill>
                <a:latin typeface="Montserrat SemiBold" panose="00000700000000000000"/>
                <a:cs typeface="Montserrat SemiBold" panose="00000700000000000000"/>
              </a:rPr>
              <a:t>Dual</a:t>
            </a:r>
            <a:r>
              <a:rPr sz="1350" b="1" spc="25" dirty="0">
                <a:solidFill>
                  <a:srgbClr val="333333"/>
                </a:solidFill>
                <a:latin typeface="Montserrat SemiBold" panose="00000700000000000000"/>
                <a:cs typeface="Montserrat SemiBold" panose="00000700000000000000"/>
              </a:rPr>
              <a:t> </a:t>
            </a:r>
            <a:r>
              <a:rPr sz="1350" b="1" spc="-95" dirty="0">
                <a:solidFill>
                  <a:srgbClr val="333333"/>
                </a:solidFill>
                <a:latin typeface="Montserrat SemiBold" panose="00000700000000000000"/>
                <a:cs typeface="Montserrat SemiBold" panose="00000700000000000000"/>
              </a:rPr>
              <a:t>Sub-</a:t>
            </a:r>
            <a:r>
              <a:rPr sz="1350" b="1" spc="-90" dirty="0">
                <a:solidFill>
                  <a:srgbClr val="333333"/>
                </a:solidFill>
                <a:latin typeface="Montserrat SemiBold" panose="00000700000000000000"/>
                <a:cs typeface="Montserrat SemiBold" panose="00000700000000000000"/>
              </a:rPr>
              <a:t>Portfolio</a:t>
            </a:r>
            <a:r>
              <a:rPr sz="1350" b="1" spc="30" dirty="0">
                <a:solidFill>
                  <a:srgbClr val="333333"/>
                </a:solidFill>
                <a:latin typeface="Montserrat SemiBold" panose="00000700000000000000"/>
                <a:cs typeface="Montserrat SemiBold" panose="00000700000000000000"/>
              </a:rPr>
              <a:t> </a:t>
            </a:r>
            <a:r>
              <a:rPr sz="1350" b="1" spc="-10" dirty="0">
                <a:solidFill>
                  <a:srgbClr val="333333"/>
                </a:solidFill>
                <a:latin typeface="Montserrat SemiBold" panose="00000700000000000000"/>
                <a:cs typeface="Montserrat SemiBold" panose="00000700000000000000"/>
              </a:rPr>
              <a:t>Approach</a:t>
            </a:r>
            <a:endParaRPr sz="1350" dirty="0">
              <a:latin typeface="Montserrat SemiBold" panose="00000700000000000000"/>
              <a:cs typeface="Montserrat SemiBold" panose="00000700000000000000"/>
            </a:endParaRPr>
          </a:p>
          <a:p>
            <a:pPr marL="85725" marR="123825">
              <a:lnSpc>
                <a:spcPct val="107000"/>
              </a:lnSpc>
              <a:spcBef>
                <a:spcPts val="765"/>
              </a:spcBef>
            </a:pPr>
            <a:r>
              <a:rPr sz="1050" spc="-55" dirty="0">
                <a:solidFill>
                  <a:srgbClr val="444444"/>
                </a:solidFill>
                <a:latin typeface="Montserrat" panose="00000500000000000000"/>
                <a:cs typeface="Montserrat" panose="00000500000000000000"/>
              </a:rPr>
              <a:t>Leveraging</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our</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team's</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experience</a:t>
            </a:r>
            <a:r>
              <a:rPr sz="1050" spc="-5" dirty="0">
                <a:solidFill>
                  <a:srgbClr val="444444"/>
                </a:solidFill>
                <a:latin typeface="Montserrat" panose="00000500000000000000"/>
                <a:cs typeface="Montserrat" panose="00000500000000000000"/>
              </a:rPr>
              <a:t> </a:t>
            </a:r>
            <a:r>
              <a:rPr sz="1050" spc="-20" dirty="0">
                <a:solidFill>
                  <a:srgbClr val="444444"/>
                </a:solidFill>
                <a:latin typeface="Montserrat" panose="00000500000000000000"/>
                <a:cs typeface="Montserrat" panose="00000500000000000000"/>
              </a:rPr>
              <a:t>in</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Asian</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hedge</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fund</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markets</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and</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pioneering</a:t>
            </a:r>
            <a:r>
              <a:rPr sz="1050" spc="-5" dirty="0">
                <a:solidFill>
                  <a:srgbClr val="444444"/>
                </a:solidFill>
                <a:latin typeface="Montserrat" panose="00000500000000000000"/>
                <a:cs typeface="Montserrat" panose="00000500000000000000"/>
              </a:rPr>
              <a:t> </a:t>
            </a:r>
            <a:r>
              <a:rPr sz="1050" spc="-20" dirty="0">
                <a:solidFill>
                  <a:srgbClr val="444444"/>
                </a:solidFill>
                <a:latin typeface="Montserrat" panose="00000500000000000000"/>
                <a:cs typeface="Montserrat" panose="00000500000000000000"/>
              </a:rPr>
              <a:t>in</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accessing</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opportunities</a:t>
            </a:r>
            <a:r>
              <a:rPr sz="1050" spc="-5" dirty="0">
                <a:solidFill>
                  <a:srgbClr val="444444"/>
                </a:solidFill>
                <a:latin typeface="Montserrat" panose="00000500000000000000"/>
                <a:cs typeface="Montserrat" panose="00000500000000000000"/>
              </a:rPr>
              <a:t> </a:t>
            </a:r>
            <a:r>
              <a:rPr sz="1050" spc="-20" dirty="0">
                <a:solidFill>
                  <a:srgbClr val="444444"/>
                </a:solidFill>
                <a:latin typeface="Montserrat" panose="00000500000000000000"/>
                <a:cs typeface="Montserrat" panose="00000500000000000000"/>
              </a:rPr>
              <a:t>in</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developed</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markets,</a:t>
            </a:r>
            <a:r>
              <a:rPr sz="1050" dirty="0">
                <a:solidFill>
                  <a:srgbClr val="444444"/>
                </a:solidFill>
                <a:latin typeface="Montserrat" panose="00000500000000000000"/>
                <a:cs typeface="Montserrat" panose="00000500000000000000"/>
              </a:rPr>
              <a:t> </a:t>
            </a:r>
            <a:r>
              <a:rPr sz="1050" spc="-75" dirty="0">
                <a:solidFill>
                  <a:srgbClr val="444444"/>
                </a:solidFill>
                <a:latin typeface="Montserrat" panose="00000500000000000000"/>
                <a:cs typeface="Montserrat" panose="00000500000000000000"/>
              </a:rPr>
              <a:t>we</a:t>
            </a:r>
            <a:r>
              <a:rPr sz="1050" spc="-5" dirty="0">
                <a:solidFill>
                  <a:srgbClr val="444444"/>
                </a:solidFill>
                <a:latin typeface="Montserrat" panose="00000500000000000000"/>
                <a:cs typeface="Montserrat" panose="00000500000000000000"/>
              </a:rPr>
              <a:t> </a:t>
            </a:r>
            <a:r>
              <a:rPr sz="1050" spc="-55" dirty="0">
                <a:solidFill>
                  <a:srgbClr val="444444"/>
                </a:solidFill>
                <a:latin typeface="Montserrat" panose="00000500000000000000"/>
                <a:cs typeface="Montserrat" panose="00000500000000000000"/>
              </a:rPr>
              <a:t>employ</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a</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strategic</a:t>
            </a:r>
            <a:r>
              <a:rPr sz="1050" spc="-5" dirty="0">
                <a:solidFill>
                  <a:srgbClr val="444444"/>
                </a:solidFill>
                <a:latin typeface="Montserrat" panose="00000500000000000000"/>
                <a:cs typeface="Montserrat" panose="00000500000000000000"/>
              </a:rPr>
              <a:t> </a:t>
            </a:r>
            <a:r>
              <a:rPr sz="1050" spc="-30" dirty="0">
                <a:solidFill>
                  <a:srgbClr val="444444"/>
                </a:solidFill>
                <a:latin typeface="Montserrat" panose="00000500000000000000"/>
                <a:cs typeface="Montserrat" panose="00000500000000000000"/>
              </a:rPr>
              <a:t>dual </a:t>
            </a:r>
            <a:r>
              <a:rPr sz="1050" spc="-55" dirty="0">
                <a:solidFill>
                  <a:srgbClr val="444444"/>
                </a:solidFill>
                <a:latin typeface="Montserrat" panose="00000500000000000000"/>
                <a:cs typeface="Montserrat" panose="00000500000000000000"/>
              </a:rPr>
              <a:t>approach</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that</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harnesses</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differentiated</a:t>
            </a:r>
            <a:r>
              <a:rPr sz="1050" spc="-5" dirty="0">
                <a:solidFill>
                  <a:srgbClr val="444444"/>
                </a:solidFill>
                <a:latin typeface="Montserrat" panose="00000500000000000000"/>
                <a:cs typeface="Montserrat" panose="00000500000000000000"/>
              </a:rPr>
              <a:t> </a:t>
            </a:r>
            <a:r>
              <a:rPr sz="1050" spc="-50" dirty="0">
                <a:solidFill>
                  <a:srgbClr val="444444"/>
                </a:solidFill>
                <a:latin typeface="Montserrat" panose="00000500000000000000"/>
                <a:cs typeface="Montserrat" panose="00000500000000000000"/>
              </a:rPr>
              <a:t>sources</a:t>
            </a:r>
            <a:r>
              <a:rPr sz="1050" spc="-5" dirty="0">
                <a:solidFill>
                  <a:srgbClr val="444444"/>
                </a:solidFill>
                <a:latin typeface="Montserrat" panose="00000500000000000000"/>
                <a:cs typeface="Montserrat" panose="00000500000000000000"/>
              </a:rPr>
              <a:t> </a:t>
            </a:r>
            <a:r>
              <a:rPr sz="1050" spc="-35" dirty="0">
                <a:solidFill>
                  <a:srgbClr val="444444"/>
                </a:solidFill>
                <a:latin typeface="Montserrat" panose="00000500000000000000"/>
                <a:cs typeface="Montserrat" panose="00000500000000000000"/>
              </a:rPr>
              <a:t>of</a:t>
            </a:r>
            <a:r>
              <a:rPr sz="1050" spc="-5" dirty="0">
                <a:solidFill>
                  <a:srgbClr val="444444"/>
                </a:solidFill>
                <a:latin typeface="Montserrat" panose="00000500000000000000"/>
                <a:cs typeface="Montserrat" panose="00000500000000000000"/>
              </a:rPr>
              <a:t> </a:t>
            </a:r>
            <a:r>
              <a:rPr sz="1050" spc="-45" dirty="0">
                <a:solidFill>
                  <a:srgbClr val="444444"/>
                </a:solidFill>
                <a:latin typeface="Montserrat" panose="00000500000000000000"/>
                <a:cs typeface="Montserrat" panose="00000500000000000000"/>
              </a:rPr>
              <a:t>alpha</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from</a:t>
            </a:r>
            <a:r>
              <a:rPr sz="1050" spc="-5" dirty="0">
                <a:solidFill>
                  <a:srgbClr val="444444"/>
                </a:solidFill>
                <a:latin typeface="Montserrat" panose="00000500000000000000"/>
                <a:cs typeface="Montserrat" panose="00000500000000000000"/>
              </a:rPr>
              <a:t> </a:t>
            </a:r>
            <a:r>
              <a:rPr sz="1050" spc="-60" dirty="0">
                <a:solidFill>
                  <a:srgbClr val="444444"/>
                </a:solidFill>
                <a:latin typeface="Montserrat" panose="00000500000000000000"/>
                <a:cs typeface="Montserrat" panose="00000500000000000000"/>
              </a:rPr>
              <a:t>each</a:t>
            </a:r>
            <a:r>
              <a:rPr sz="1050" spc="-5" dirty="0">
                <a:solidFill>
                  <a:srgbClr val="444444"/>
                </a:solidFill>
                <a:latin typeface="Montserrat" panose="00000500000000000000"/>
                <a:cs typeface="Montserrat" panose="00000500000000000000"/>
              </a:rPr>
              <a:t> </a:t>
            </a:r>
            <a:r>
              <a:rPr sz="1050" spc="-10" dirty="0">
                <a:solidFill>
                  <a:srgbClr val="444444"/>
                </a:solidFill>
                <a:latin typeface="Montserrat" panose="00000500000000000000"/>
                <a:cs typeface="Montserrat" panose="00000500000000000000"/>
              </a:rPr>
              <a:t>region.</a:t>
            </a:r>
            <a:endParaRPr sz="1050" dirty="0">
              <a:latin typeface="Montserrat" panose="00000500000000000000"/>
              <a:cs typeface="Montserrat" panose="00000500000000000000"/>
            </a:endParaRPr>
          </a:p>
          <a:p>
            <a:pPr marL="231140" algn="ctr">
              <a:lnSpc>
                <a:spcPct val="100000"/>
              </a:lnSpc>
              <a:tabLst>
                <a:tab pos="5203190" algn="l"/>
              </a:tabLst>
            </a:pPr>
            <a:endParaRPr lang="en-US" sz="950" dirty="0">
              <a:latin typeface="Montserrat" panose="00000500000000000000"/>
              <a:cs typeface="Montserrat SemiBold" panose="00000700000000000000"/>
            </a:endParaRPr>
          </a:p>
          <a:p>
            <a:pPr marL="231140" algn="ctr">
              <a:lnSpc>
                <a:spcPct val="100000"/>
              </a:lnSpc>
              <a:tabLst>
                <a:tab pos="5203190" algn="l"/>
              </a:tabLst>
            </a:pPr>
            <a:endParaRPr lang="en-US" sz="950" b="1" spc="-80" dirty="0">
              <a:solidFill>
                <a:srgbClr val="C7B187"/>
              </a:solidFill>
              <a:latin typeface="Montserrat" panose="00000500000000000000"/>
              <a:cs typeface="Montserrat SemiBold" panose="00000700000000000000"/>
            </a:endParaRPr>
          </a:p>
          <a:p>
            <a:pPr marL="231140" algn="ctr">
              <a:lnSpc>
                <a:spcPct val="100000"/>
              </a:lnSpc>
              <a:tabLst>
                <a:tab pos="5203190" algn="l"/>
              </a:tabLst>
            </a:pPr>
            <a:r>
              <a:rPr sz="1250" b="1" spc="-80" dirty="0">
                <a:solidFill>
                  <a:srgbClr val="C7B187"/>
                </a:solidFill>
                <a:latin typeface="Montserrat SemiBold" panose="00000700000000000000"/>
                <a:cs typeface="Montserrat SemiBold" panose="00000700000000000000"/>
              </a:rPr>
              <a:t>Asia</a:t>
            </a:r>
            <a:r>
              <a:rPr sz="1250" b="1" spc="-5" dirty="0">
                <a:solidFill>
                  <a:srgbClr val="C7B187"/>
                </a:solidFill>
                <a:latin typeface="Montserrat SemiBold" panose="00000700000000000000"/>
                <a:cs typeface="Montserrat SemiBold" panose="00000700000000000000"/>
              </a:rPr>
              <a:t> </a:t>
            </a:r>
            <a:r>
              <a:rPr sz="1250" b="1" spc="-10" dirty="0">
                <a:solidFill>
                  <a:srgbClr val="C7B187"/>
                </a:solidFill>
                <a:latin typeface="Montserrat SemiBold" panose="00000700000000000000"/>
                <a:cs typeface="Montserrat SemiBold" panose="00000700000000000000"/>
              </a:rPr>
              <a:t>Portfolio</a:t>
            </a:r>
            <a:r>
              <a:rPr sz="1250" b="1" dirty="0">
                <a:solidFill>
                  <a:srgbClr val="C7B187"/>
                </a:solidFill>
                <a:latin typeface="Montserrat SemiBold" panose="00000700000000000000"/>
                <a:cs typeface="Montserrat SemiBold" panose="00000700000000000000"/>
              </a:rPr>
              <a:t>	</a:t>
            </a:r>
            <a:r>
              <a:rPr sz="1250" b="1" spc="-90" dirty="0">
                <a:solidFill>
                  <a:srgbClr val="C7B187"/>
                </a:solidFill>
                <a:latin typeface="Montserrat SemiBold" panose="00000700000000000000"/>
                <a:cs typeface="Montserrat SemiBold" panose="00000700000000000000"/>
              </a:rPr>
              <a:t>US/EU</a:t>
            </a:r>
            <a:r>
              <a:rPr sz="1250" b="1" spc="-5" dirty="0">
                <a:solidFill>
                  <a:srgbClr val="C7B187"/>
                </a:solidFill>
                <a:latin typeface="Montserrat SemiBold" panose="00000700000000000000"/>
                <a:cs typeface="Montserrat SemiBold" panose="00000700000000000000"/>
              </a:rPr>
              <a:t> </a:t>
            </a:r>
            <a:r>
              <a:rPr sz="1250" b="1" spc="-10" dirty="0">
                <a:solidFill>
                  <a:srgbClr val="C7B187"/>
                </a:solidFill>
                <a:latin typeface="Montserrat SemiBold" panose="00000700000000000000"/>
                <a:cs typeface="Montserrat SemiBold" panose="00000700000000000000"/>
              </a:rPr>
              <a:t>Portfolio</a:t>
            </a:r>
            <a:endParaRPr sz="1250" dirty="0">
              <a:latin typeface="Montserrat SemiBold" panose="00000700000000000000"/>
              <a:cs typeface="Montserrat SemiBold" panose="00000700000000000000"/>
            </a:endParaRPr>
          </a:p>
          <a:p>
            <a:pPr marL="257175" algn="ctr">
              <a:lnSpc>
                <a:spcPct val="100000"/>
              </a:lnSpc>
              <a:spcBef>
                <a:spcPts val="550"/>
              </a:spcBef>
              <a:tabLst>
                <a:tab pos="5003165" algn="l"/>
              </a:tabLst>
            </a:pPr>
            <a:r>
              <a:rPr sz="1000" i="1" spc="-90" dirty="0">
                <a:solidFill>
                  <a:srgbClr val="545454"/>
                </a:solidFill>
                <a:latin typeface="Verdana" panose="020B0604030504040204"/>
                <a:cs typeface="Verdana" panose="020B0604030504040204"/>
              </a:rPr>
              <a:t>Core-</a:t>
            </a:r>
            <a:r>
              <a:rPr sz="1000" i="1" spc="-65" dirty="0">
                <a:solidFill>
                  <a:srgbClr val="545454"/>
                </a:solidFill>
                <a:latin typeface="Verdana" panose="020B0604030504040204"/>
                <a:cs typeface="Verdana" panose="020B0604030504040204"/>
              </a:rPr>
              <a:t>Satellite</a:t>
            </a:r>
            <a:r>
              <a:rPr sz="1000" i="1" spc="-15" dirty="0">
                <a:solidFill>
                  <a:srgbClr val="545454"/>
                </a:solidFill>
                <a:latin typeface="Verdana" panose="020B0604030504040204"/>
                <a:cs typeface="Verdana" panose="020B0604030504040204"/>
              </a:rPr>
              <a:t> </a:t>
            </a:r>
            <a:r>
              <a:rPr sz="1000" i="1" spc="-10" dirty="0">
                <a:solidFill>
                  <a:srgbClr val="545454"/>
                </a:solidFill>
                <a:latin typeface="Verdana" panose="020B0604030504040204"/>
                <a:cs typeface="Verdana" panose="020B0604030504040204"/>
              </a:rPr>
              <a:t>Structure</a:t>
            </a:r>
            <a:r>
              <a:rPr sz="1000" i="1" dirty="0">
                <a:solidFill>
                  <a:srgbClr val="545454"/>
                </a:solidFill>
                <a:latin typeface="Verdana" panose="020B0604030504040204"/>
                <a:cs typeface="Verdana" panose="020B0604030504040204"/>
              </a:rPr>
              <a:t>	</a:t>
            </a:r>
            <a:r>
              <a:rPr sz="1000" i="1" spc="-50" dirty="0">
                <a:solidFill>
                  <a:srgbClr val="545454"/>
                </a:solidFill>
                <a:latin typeface="Verdana" panose="020B0604030504040204"/>
                <a:cs typeface="Verdana" panose="020B0604030504040204"/>
              </a:rPr>
              <a:t>Multi-Dimensional</a:t>
            </a:r>
            <a:r>
              <a:rPr sz="1000" i="1" dirty="0">
                <a:solidFill>
                  <a:srgbClr val="545454"/>
                </a:solidFill>
                <a:latin typeface="Verdana" panose="020B0604030504040204"/>
                <a:cs typeface="Verdana" panose="020B0604030504040204"/>
              </a:rPr>
              <a:t> </a:t>
            </a:r>
            <a:r>
              <a:rPr sz="1000" i="1" spc="-10" dirty="0">
                <a:solidFill>
                  <a:srgbClr val="545454"/>
                </a:solidFill>
                <a:latin typeface="Verdana" panose="020B0604030504040204"/>
                <a:cs typeface="Verdana" panose="020B0604030504040204"/>
              </a:rPr>
              <a:t>Diversification</a:t>
            </a:r>
            <a:endParaRPr sz="1000" dirty="0">
              <a:latin typeface="Verdana" panose="020B0604030504040204"/>
              <a:cs typeface="Verdana" panose="020B0604030504040204"/>
            </a:endParaRPr>
          </a:p>
        </p:txBody>
      </p:sp>
      <p:sp>
        <p:nvSpPr>
          <p:cNvPr id="29" name="TextBox 28"/>
          <p:cNvSpPr txBox="1"/>
          <p:nvPr/>
        </p:nvSpPr>
        <p:spPr>
          <a:xfrm>
            <a:off x="1079500" y="864042"/>
            <a:ext cx="8013700" cy="315471"/>
          </a:xfrm>
          <a:prstGeom prst="rect">
            <a:avLst/>
          </a:prstGeom>
          <a:noFill/>
        </p:spPr>
        <p:txBody>
          <a:bodyPr wrap="square">
            <a:spAutoFit/>
          </a:bodyPr>
          <a:lstStyle/>
          <a:p>
            <a:r>
              <a:rPr lang="en-US" sz="1450" spc="-90" dirty="0">
                <a:solidFill>
                  <a:srgbClr val="C7B187"/>
                </a:solidFill>
                <a:latin typeface="Montserrat" panose="00000500000000000000" pitchFamily="2" charset="0"/>
                <a:cs typeface="Verdana" panose="020B0604030504040204"/>
              </a:rPr>
              <a:t>Robust,</a:t>
            </a:r>
            <a:r>
              <a:rPr lang="en-US" sz="1450" spc="-80" dirty="0">
                <a:solidFill>
                  <a:srgbClr val="C7B187"/>
                </a:solidFill>
                <a:latin typeface="Montserrat" panose="00000500000000000000" pitchFamily="2" charset="0"/>
                <a:cs typeface="Verdana" panose="020B0604030504040204"/>
              </a:rPr>
              <a:t> </a:t>
            </a:r>
            <a:r>
              <a:rPr lang="en-US" sz="1450" spc="-100" dirty="0">
                <a:solidFill>
                  <a:srgbClr val="C7B187"/>
                </a:solidFill>
                <a:latin typeface="Montserrat" panose="00000500000000000000" pitchFamily="2" charset="0"/>
                <a:cs typeface="Verdana" panose="020B0604030504040204"/>
              </a:rPr>
              <a:t>risk-</a:t>
            </a:r>
            <a:r>
              <a:rPr lang="en-US" sz="1450" spc="-75" dirty="0">
                <a:solidFill>
                  <a:srgbClr val="C7B187"/>
                </a:solidFill>
                <a:latin typeface="Montserrat" panose="00000500000000000000" pitchFamily="2" charset="0"/>
                <a:cs typeface="Verdana" panose="020B0604030504040204"/>
              </a:rPr>
              <a:t>adjusted</a:t>
            </a:r>
            <a:r>
              <a:rPr lang="en-US" sz="1450" spc="-85" dirty="0">
                <a:solidFill>
                  <a:srgbClr val="C7B187"/>
                </a:solidFill>
                <a:latin typeface="Montserrat" panose="00000500000000000000" pitchFamily="2" charset="0"/>
                <a:cs typeface="Verdana" panose="020B0604030504040204"/>
              </a:rPr>
              <a:t> </a:t>
            </a:r>
            <a:r>
              <a:rPr lang="en-US" sz="1450" spc="-80" dirty="0">
                <a:solidFill>
                  <a:srgbClr val="C7B187"/>
                </a:solidFill>
                <a:latin typeface="Montserrat" panose="00000500000000000000" pitchFamily="2" charset="0"/>
                <a:cs typeface="Verdana" panose="020B0604030504040204"/>
              </a:rPr>
              <a:t>returns </a:t>
            </a:r>
            <a:r>
              <a:rPr lang="en-US" sz="1450" spc="-90" dirty="0">
                <a:solidFill>
                  <a:srgbClr val="C7B187"/>
                </a:solidFill>
                <a:latin typeface="Montserrat" panose="00000500000000000000" pitchFamily="2" charset="0"/>
                <a:cs typeface="Verdana" panose="020B0604030504040204"/>
              </a:rPr>
              <a:t>by</a:t>
            </a:r>
            <a:r>
              <a:rPr lang="en-US" sz="1450" spc="-85" dirty="0">
                <a:solidFill>
                  <a:srgbClr val="C7B187"/>
                </a:solidFill>
                <a:latin typeface="Montserrat" panose="00000500000000000000" pitchFamily="2" charset="0"/>
                <a:cs typeface="Verdana" panose="020B0604030504040204"/>
              </a:rPr>
              <a:t> </a:t>
            </a:r>
            <a:r>
              <a:rPr lang="en-US" sz="1450" spc="-95" dirty="0">
                <a:solidFill>
                  <a:srgbClr val="C7B187"/>
                </a:solidFill>
                <a:latin typeface="Montserrat" panose="00000500000000000000" pitchFamily="2" charset="0"/>
                <a:cs typeface="Verdana" panose="020B0604030504040204"/>
              </a:rPr>
              <a:t>a</a:t>
            </a:r>
            <a:r>
              <a:rPr lang="en-US" sz="1450" spc="-80" dirty="0">
                <a:solidFill>
                  <a:srgbClr val="C7B187"/>
                </a:solidFill>
                <a:latin typeface="Montserrat" panose="00000500000000000000" pitchFamily="2" charset="0"/>
                <a:cs typeface="Verdana" panose="020B0604030504040204"/>
              </a:rPr>
              <a:t> </a:t>
            </a:r>
            <a:r>
              <a:rPr lang="en-US" sz="1450" spc="-65" dirty="0">
                <a:solidFill>
                  <a:srgbClr val="C7B187"/>
                </a:solidFill>
                <a:latin typeface="Montserrat" panose="00000500000000000000" pitchFamily="2" charset="0"/>
                <a:cs typeface="Verdana" panose="020B0604030504040204"/>
              </a:rPr>
              <a:t>globally</a:t>
            </a:r>
            <a:r>
              <a:rPr lang="en-US" sz="1450" spc="-85" dirty="0">
                <a:solidFill>
                  <a:srgbClr val="C7B187"/>
                </a:solidFill>
                <a:latin typeface="Montserrat" panose="00000500000000000000" pitchFamily="2" charset="0"/>
                <a:cs typeface="Verdana" panose="020B0604030504040204"/>
              </a:rPr>
              <a:t> </a:t>
            </a:r>
            <a:r>
              <a:rPr lang="en-US" sz="1450" spc="-75" dirty="0">
                <a:solidFill>
                  <a:srgbClr val="C7B187"/>
                </a:solidFill>
                <a:latin typeface="Montserrat" panose="00000500000000000000" pitchFamily="2" charset="0"/>
                <a:cs typeface="Verdana" panose="020B0604030504040204"/>
              </a:rPr>
              <a:t>diversified</a:t>
            </a:r>
            <a:r>
              <a:rPr lang="en-US" sz="1450" spc="-85" dirty="0">
                <a:solidFill>
                  <a:srgbClr val="C7B187"/>
                </a:solidFill>
                <a:latin typeface="Montserrat" panose="00000500000000000000" pitchFamily="2" charset="0"/>
                <a:cs typeface="Verdana" panose="020B0604030504040204"/>
              </a:rPr>
              <a:t> </a:t>
            </a:r>
            <a:r>
              <a:rPr lang="en-US" sz="1450" spc="-65" dirty="0">
                <a:solidFill>
                  <a:srgbClr val="C7B187"/>
                </a:solidFill>
                <a:latin typeface="Montserrat" panose="00000500000000000000" pitchFamily="2" charset="0"/>
                <a:cs typeface="Verdana" panose="020B0604030504040204"/>
              </a:rPr>
              <a:t>portfolio</a:t>
            </a:r>
            <a:r>
              <a:rPr lang="en-US" sz="1450" spc="-80" dirty="0">
                <a:solidFill>
                  <a:srgbClr val="C7B187"/>
                </a:solidFill>
                <a:latin typeface="Montserrat" panose="00000500000000000000" pitchFamily="2" charset="0"/>
                <a:cs typeface="Verdana" panose="020B0604030504040204"/>
              </a:rPr>
              <a:t> </a:t>
            </a:r>
            <a:endParaRPr lang="en-US" sz="1450" dirty="0">
              <a:solidFill>
                <a:srgbClr val="C7B187"/>
              </a:solidFill>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335741"/>
            <a:ext cx="7023100" cy="447558"/>
          </a:xfrm>
          <a:prstGeom prst="rect">
            <a:avLst/>
          </a:prstGeom>
        </p:spPr>
        <p:txBody>
          <a:bodyPr vert="horz" wrap="square" lIns="0" tIns="16510" rIns="0" bIns="0" rtlCol="0">
            <a:spAutoFit/>
          </a:bodyPr>
          <a:lstStyle/>
          <a:p>
            <a:pPr marL="12700">
              <a:lnSpc>
                <a:spcPct val="100000"/>
              </a:lnSpc>
              <a:spcBef>
                <a:spcPts val="130"/>
              </a:spcBef>
            </a:pPr>
            <a:r>
              <a:rPr sz="2800" b="1" spc="-215" dirty="0">
                <a:solidFill>
                  <a:srgbClr val="333333"/>
                </a:solidFill>
                <a:latin typeface="Montserrat SemiBold" panose="00000700000000000000"/>
                <a:cs typeface="Montserrat SemiBold" panose="00000700000000000000"/>
              </a:rPr>
              <a:t>Asset</a:t>
            </a:r>
            <a:r>
              <a:rPr sz="2800" b="1" spc="-135" dirty="0">
                <a:solidFill>
                  <a:srgbClr val="333333"/>
                </a:solidFill>
                <a:latin typeface="Montserrat SemiBold" panose="00000700000000000000"/>
                <a:cs typeface="Montserrat SemiBold" panose="00000700000000000000"/>
              </a:rPr>
              <a:t> </a:t>
            </a:r>
            <a:r>
              <a:rPr sz="2800" b="1" spc="-204" dirty="0">
                <a:solidFill>
                  <a:srgbClr val="333333"/>
                </a:solidFill>
                <a:latin typeface="Montserrat SemiBold" panose="00000700000000000000"/>
                <a:cs typeface="Montserrat SemiBold" panose="00000700000000000000"/>
              </a:rPr>
              <a:t>Allocation</a:t>
            </a:r>
            <a:r>
              <a:rPr sz="2800" b="1" spc="-130" dirty="0">
                <a:solidFill>
                  <a:srgbClr val="333333"/>
                </a:solidFill>
                <a:latin typeface="Montserrat SemiBold" panose="00000700000000000000"/>
                <a:cs typeface="Montserrat SemiBold" panose="00000700000000000000"/>
              </a:rPr>
              <a:t> </a:t>
            </a:r>
            <a:r>
              <a:rPr sz="2800" b="1" spc="-235" dirty="0">
                <a:solidFill>
                  <a:srgbClr val="333333"/>
                </a:solidFill>
                <a:latin typeface="Montserrat SemiBold" panose="00000700000000000000"/>
                <a:cs typeface="Montserrat SemiBold" panose="00000700000000000000"/>
              </a:rPr>
              <a:t>Methodology</a:t>
            </a:r>
            <a:r>
              <a:rPr sz="2800" b="1" spc="-130" dirty="0">
                <a:solidFill>
                  <a:srgbClr val="333333"/>
                </a:solidFill>
                <a:latin typeface="Montserrat SemiBold" panose="00000700000000000000"/>
                <a:cs typeface="Montserrat SemiBold" panose="00000700000000000000"/>
              </a:rPr>
              <a:t> </a:t>
            </a:r>
            <a:r>
              <a:rPr sz="2800" b="1" spc="-235" dirty="0">
                <a:solidFill>
                  <a:srgbClr val="333333"/>
                </a:solidFill>
                <a:latin typeface="Montserrat SemiBold" panose="00000700000000000000"/>
                <a:cs typeface="Montserrat SemiBold" panose="00000700000000000000"/>
              </a:rPr>
              <a:t>&amp;</a:t>
            </a:r>
            <a:r>
              <a:rPr sz="2800" b="1" spc="-135" dirty="0">
                <a:solidFill>
                  <a:srgbClr val="333333"/>
                </a:solidFill>
                <a:latin typeface="Montserrat SemiBold" panose="00000700000000000000"/>
                <a:cs typeface="Montserrat SemiBold" panose="00000700000000000000"/>
              </a:rPr>
              <a:t> </a:t>
            </a:r>
            <a:r>
              <a:rPr sz="2800" b="1" spc="-180" dirty="0">
                <a:solidFill>
                  <a:srgbClr val="333333"/>
                </a:solidFill>
                <a:latin typeface="Montserrat SemiBold" panose="00000700000000000000"/>
                <a:cs typeface="Montserrat SemiBold" panose="00000700000000000000"/>
              </a:rPr>
              <a:t>Philosophy</a:t>
            </a:r>
            <a:endParaRPr sz="2800" dirty="0">
              <a:latin typeface="Montserrat SemiBold" panose="00000700000000000000"/>
              <a:cs typeface="Montserrat SemiBold" panose="00000700000000000000"/>
            </a:endParaRPr>
          </a:p>
        </p:txBody>
      </p:sp>
      <p:sp>
        <p:nvSpPr>
          <p:cNvPr id="6" name="object 6"/>
          <p:cNvSpPr txBox="1"/>
          <p:nvPr/>
        </p:nvSpPr>
        <p:spPr>
          <a:xfrm>
            <a:off x="1089909" y="2849998"/>
            <a:ext cx="2070100" cy="259045"/>
          </a:xfrm>
          <a:prstGeom prst="rect">
            <a:avLst/>
          </a:prstGeom>
        </p:spPr>
        <p:txBody>
          <a:bodyPr vert="horz" wrap="square" lIns="0" tIns="12700" rIns="0" bIns="0" rtlCol="0">
            <a:spAutoFit/>
          </a:bodyPr>
          <a:lstStyle/>
          <a:p>
            <a:pPr marL="12700">
              <a:lnSpc>
                <a:spcPct val="100000"/>
              </a:lnSpc>
              <a:spcBef>
                <a:spcPts val="100"/>
              </a:spcBef>
            </a:pPr>
            <a:r>
              <a:rPr sz="1500" b="1" spc="-100" dirty="0">
                <a:solidFill>
                  <a:srgbClr val="C7B187"/>
                </a:solidFill>
                <a:latin typeface="Montserrat SemiBold" panose="00000700000000000000"/>
                <a:cs typeface="Montserrat SemiBold" panose="00000700000000000000"/>
              </a:rPr>
              <a:t>Asia</a:t>
            </a:r>
            <a:r>
              <a:rPr sz="1500" b="1" spc="-10" dirty="0">
                <a:solidFill>
                  <a:srgbClr val="C7B187"/>
                </a:solidFill>
                <a:latin typeface="Montserrat SemiBold" panose="00000700000000000000"/>
                <a:cs typeface="Montserrat SemiBold" panose="00000700000000000000"/>
              </a:rPr>
              <a:t> </a:t>
            </a:r>
            <a:r>
              <a:rPr sz="1500" b="1" spc="-75" dirty="0">
                <a:solidFill>
                  <a:srgbClr val="C7B187"/>
                </a:solidFill>
                <a:latin typeface="Montserrat SemiBold" panose="00000700000000000000"/>
                <a:cs typeface="Montserrat SemiBold" panose="00000700000000000000"/>
              </a:rPr>
              <a:t>Portfolio</a:t>
            </a:r>
            <a:r>
              <a:rPr lang="en-US" sz="1500" b="1" spc="-75" dirty="0">
                <a:solidFill>
                  <a:srgbClr val="C7B187"/>
                </a:solidFill>
                <a:latin typeface="Montserrat SemiBold" panose="00000700000000000000"/>
                <a:cs typeface="Montserrat SemiBold" panose="00000700000000000000"/>
              </a:rPr>
              <a:t>  </a:t>
            </a:r>
            <a:r>
              <a:rPr sz="1600" b="1" spc="-75" dirty="0">
                <a:solidFill>
                  <a:srgbClr val="C7B187"/>
                </a:solidFill>
                <a:latin typeface="Montserrat" panose="00000500000000000000"/>
                <a:cs typeface="Montserrat" panose="00000500000000000000"/>
              </a:rPr>
              <a:t>50%</a:t>
            </a:r>
            <a:endParaRPr sz="1600" dirty="0">
              <a:latin typeface="Montserrat" panose="00000500000000000000"/>
              <a:cs typeface="Montserrat" panose="00000500000000000000"/>
            </a:endParaRPr>
          </a:p>
        </p:txBody>
      </p:sp>
      <p:sp>
        <p:nvSpPr>
          <p:cNvPr id="17" name="object 17"/>
          <p:cNvSpPr txBox="1"/>
          <p:nvPr/>
        </p:nvSpPr>
        <p:spPr>
          <a:xfrm>
            <a:off x="6138157" y="2849998"/>
            <a:ext cx="2584451" cy="259045"/>
          </a:xfrm>
          <a:prstGeom prst="rect">
            <a:avLst/>
          </a:prstGeom>
        </p:spPr>
        <p:txBody>
          <a:bodyPr vert="horz" wrap="square" lIns="0" tIns="12700" rIns="0" bIns="0" rtlCol="0">
            <a:spAutoFit/>
          </a:bodyPr>
          <a:lstStyle/>
          <a:p>
            <a:pPr marL="12700">
              <a:lnSpc>
                <a:spcPct val="100000"/>
              </a:lnSpc>
              <a:spcBef>
                <a:spcPts val="100"/>
              </a:spcBef>
            </a:pPr>
            <a:r>
              <a:rPr sz="1500" b="1" spc="-105" dirty="0">
                <a:solidFill>
                  <a:srgbClr val="C7B187"/>
                </a:solidFill>
                <a:latin typeface="Montserrat SemiBold" panose="00000700000000000000"/>
                <a:cs typeface="Montserrat SemiBold" panose="00000700000000000000"/>
              </a:rPr>
              <a:t>US/EU</a:t>
            </a:r>
            <a:r>
              <a:rPr sz="1500" b="1" spc="-20" dirty="0">
                <a:solidFill>
                  <a:srgbClr val="C7B187"/>
                </a:solidFill>
                <a:latin typeface="Montserrat SemiBold" panose="00000700000000000000"/>
                <a:cs typeface="Montserrat SemiBold" panose="00000700000000000000"/>
              </a:rPr>
              <a:t> </a:t>
            </a:r>
            <a:r>
              <a:rPr sz="1500" b="1" spc="-75" dirty="0">
                <a:solidFill>
                  <a:srgbClr val="C7B187"/>
                </a:solidFill>
                <a:latin typeface="Montserrat SemiBold" panose="00000700000000000000"/>
                <a:cs typeface="Montserrat SemiBold" panose="00000700000000000000"/>
              </a:rPr>
              <a:t>Portfolio</a:t>
            </a:r>
            <a:r>
              <a:rPr lang="en-US" sz="1500" b="1" spc="-75" dirty="0">
                <a:solidFill>
                  <a:srgbClr val="C7B187"/>
                </a:solidFill>
                <a:latin typeface="Montserrat SemiBold" panose="00000700000000000000"/>
                <a:cs typeface="Montserrat SemiBold" panose="00000700000000000000"/>
              </a:rPr>
              <a:t>  </a:t>
            </a:r>
            <a:r>
              <a:rPr sz="1600" b="1" spc="-75" dirty="0">
                <a:solidFill>
                  <a:srgbClr val="C7B187"/>
                </a:solidFill>
                <a:latin typeface="Montserrat" panose="00000500000000000000"/>
                <a:cs typeface="Montserrat" panose="00000500000000000000"/>
              </a:rPr>
              <a:t>50%</a:t>
            </a:r>
            <a:endParaRPr sz="1600" dirty="0">
              <a:solidFill>
                <a:srgbClr val="C7B187"/>
              </a:solidFill>
              <a:latin typeface="Montserrat" panose="00000500000000000000"/>
              <a:cs typeface="Montserrat" panose="00000500000000000000"/>
            </a:endParaRPr>
          </a:p>
        </p:txBody>
      </p:sp>
      <p:pic>
        <p:nvPicPr>
          <p:cNvPr id="36" name="object 36"/>
          <p:cNvPicPr/>
          <p:nvPr/>
        </p:nvPicPr>
        <p:blipFill>
          <a:blip r:embed="rId2" cstate="print"/>
          <a:stretch>
            <a:fillRect/>
          </a:stretch>
        </p:blipFill>
        <p:spPr>
          <a:xfrm>
            <a:off x="1178808" y="1142206"/>
            <a:ext cx="4800599" cy="1657398"/>
          </a:xfrm>
          <a:prstGeom prst="rect">
            <a:avLst/>
          </a:prstGeom>
        </p:spPr>
      </p:pic>
      <p:sp>
        <p:nvSpPr>
          <p:cNvPr id="37" name="object 37"/>
          <p:cNvSpPr txBox="1"/>
          <p:nvPr/>
        </p:nvSpPr>
        <p:spPr>
          <a:xfrm>
            <a:off x="2033776" y="1225395"/>
            <a:ext cx="3090545" cy="207645"/>
          </a:xfrm>
          <a:prstGeom prst="rect">
            <a:avLst/>
          </a:prstGeom>
        </p:spPr>
        <p:txBody>
          <a:bodyPr vert="horz" wrap="square" lIns="0" tIns="12065" rIns="0" bIns="0" rtlCol="0">
            <a:spAutoFit/>
          </a:bodyPr>
          <a:lstStyle/>
          <a:p>
            <a:pPr marL="12700">
              <a:lnSpc>
                <a:spcPct val="100000"/>
              </a:lnSpc>
              <a:spcBef>
                <a:spcPts val="95"/>
              </a:spcBef>
            </a:pPr>
            <a:r>
              <a:rPr sz="1200" b="1" spc="-105" dirty="0">
                <a:solidFill>
                  <a:srgbClr val="C7B187"/>
                </a:solidFill>
                <a:latin typeface="Montserrat SemiBold" panose="00000700000000000000"/>
                <a:cs typeface="Montserrat SemiBold" panose="00000700000000000000"/>
              </a:rPr>
              <a:t>ASIA</a:t>
            </a:r>
            <a:r>
              <a:rPr sz="1200" b="1" spc="-15" dirty="0">
                <a:solidFill>
                  <a:srgbClr val="C7B187"/>
                </a:solidFill>
                <a:latin typeface="Montserrat SemiBold" panose="00000700000000000000"/>
                <a:cs typeface="Montserrat SemiBold" panose="00000700000000000000"/>
              </a:rPr>
              <a:t> </a:t>
            </a:r>
            <a:r>
              <a:rPr sz="1200" b="1" spc="-80" dirty="0">
                <a:solidFill>
                  <a:srgbClr val="C7B187"/>
                </a:solidFill>
                <a:latin typeface="Montserrat SemiBold" panose="00000700000000000000"/>
                <a:cs typeface="Montserrat SemiBold" panose="00000700000000000000"/>
              </a:rPr>
              <a:t>Portfolio</a:t>
            </a:r>
            <a:r>
              <a:rPr sz="1200" b="1" spc="-15" dirty="0">
                <a:solidFill>
                  <a:srgbClr val="C7B187"/>
                </a:solidFill>
                <a:latin typeface="Montserrat SemiBold" panose="00000700000000000000"/>
                <a:cs typeface="Montserrat SemiBold" panose="00000700000000000000"/>
              </a:rPr>
              <a:t> </a:t>
            </a:r>
            <a:r>
              <a:rPr sz="1200" b="1" spc="-85" dirty="0">
                <a:solidFill>
                  <a:srgbClr val="C7B187"/>
                </a:solidFill>
                <a:latin typeface="Montserrat SemiBold" panose="00000700000000000000"/>
                <a:cs typeface="Montserrat SemiBold" panose="00000700000000000000"/>
              </a:rPr>
              <a:t>(50%):</a:t>
            </a:r>
            <a:r>
              <a:rPr sz="1200" b="1" spc="-10" dirty="0">
                <a:solidFill>
                  <a:srgbClr val="C7B187"/>
                </a:solidFill>
                <a:latin typeface="Montserrat SemiBold" panose="00000700000000000000"/>
                <a:cs typeface="Montserrat SemiBold" panose="00000700000000000000"/>
              </a:rPr>
              <a:t> </a:t>
            </a:r>
            <a:r>
              <a:rPr sz="1200" b="1" spc="-105" dirty="0">
                <a:solidFill>
                  <a:srgbClr val="C7B187"/>
                </a:solidFill>
                <a:latin typeface="Montserrat SemiBold" panose="00000700000000000000"/>
                <a:cs typeface="Montserrat SemiBold" panose="00000700000000000000"/>
              </a:rPr>
              <a:t>Core-</a:t>
            </a:r>
            <a:r>
              <a:rPr sz="1200" b="1" spc="-80" dirty="0">
                <a:solidFill>
                  <a:srgbClr val="C7B187"/>
                </a:solidFill>
                <a:latin typeface="Montserrat SemiBold" panose="00000700000000000000"/>
                <a:cs typeface="Montserrat SemiBold" panose="00000700000000000000"/>
              </a:rPr>
              <a:t>Satellite</a:t>
            </a:r>
            <a:r>
              <a:rPr sz="1200" b="1" spc="-15" dirty="0">
                <a:solidFill>
                  <a:srgbClr val="C7B187"/>
                </a:solidFill>
                <a:latin typeface="Montserrat SemiBold" panose="00000700000000000000"/>
                <a:cs typeface="Montserrat SemiBold" panose="00000700000000000000"/>
              </a:rPr>
              <a:t> </a:t>
            </a:r>
            <a:r>
              <a:rPr sz="1200" b="1" spc="-85" dirty="0">
                <a:solidFill>
                  <a:srgbClr val="C7B187"/>
                </a:solidFill>
                <a:latin typeface="Montserrat SemiBold" panose="00000700000000000000"/>
                <a:cs typeface="Montserrat SemiBold" panose="00000700000000000000"/>
              </a:rPr>
              <a:t>Approach</a:t>
            </a:r>
            <a:endParaRPr sz="1200">
              <a:latin typeface="Montserrat SemiBold" panose="00000700000000000000"/>
              <a:cs typeface="Montserrat SemiBold" panose="00000700000000000000"/>
            </a:endParaRPr>
          </a:p>
        </p:txBody>
      </p:sp>
      <p:sp>
        <p:nvSpPr>
          <p:cNvPr id="38" name="object 38"/>
          <p:cNvSpPr txBox="1"/>
          <p:nvPr/>
        </p:nvSpPr>
        <p:spPr>
          <a:xfrm>
            <a:off x="2613015" y="2654173"/>
            <a:ext cx="875030" cy="139065"/>
          </a:xfrm>
          <a:prstGeom prst="rect">
            <a:avLst/>
          </a:prstGeom>
        </p:spPr>
        <p:txBody>
          <a:bodyPr vert="horz" wrap="square" lIns="0" tIns="12065" rIns="0" bIns="0" rtlCol="0">
            <a:spAutoFit/>
          </a:bodyPr>
          <a:lstStyle/>
          <a:p>
            <a:pPr marL="12700">
              <a:lnSpc>
                <a:spcPct val="100000"/>
              </a:lnSpc>
              <a:spcBef>
                <a:spcPts val="95"/>
              </a:spcBef>
            </a:pPr>
            <a:r>
              <a:rPr sz="750" spc="-55" dirty="0">
                <a:solidFill>
                  <a:srgbClr val="333333"/>
                </a:solidFill>
                <a:latin typeface="Montserrat" panose="00000500000000000000"/>
                <a:cs typeface="Montserrat" panose="00000500000000000000"/>
              </a:rPr>
              <a:t>Core</a:t>
            </a:r>
            <a:r>
              <a:rPr sz="750" dirty="0">
                <a:solidFill>
                  <a:srgbClr val="333333"/>
                </a:solidFill>
                <a:latin typeface="Montserrat" panose="00000500000000000000"/>
                <a:cs typeface="Montserrat" panose="00000500000000000000"/>
              </a:rPr>
              <a:t> </a:t>
            </a:r>
            <a:r>
              <a:rPr sz="750" spc="-50" dirty="0">
                <a:solidFill>
                  <a:srgbClr val="333333"/>
                </a:solidFill>
                <a:latin typeface="Montserrat" panose="00000500000000000000"/>
                <a:cs typeface="Montserrat" panose="00000500000000000000"/>
              </a:rPr>
              <a:t>Holdings</a:t>
            </a:r>
            <a:r>
              <a:rPr sz="750" spc="5" dirty="0">
                <a:solidFill>
                  <a:srgbClr val="333333"/>
                </a:solidFill>
                <a:latin typeface="Montserrat" panose="00000500000000000000"/>
                <a:cs typeface="Montserrat" panose="00000500000000000000"/>
              </a:rPr>
              <a:t> </a:t>
            </a:r>
            <a:r>
              <a:rPr sz="700" b="1" spc="-20" dirty="0">
                <a:solidFill>
                  <a:srgbClr val="333333"/>
                </a:solidFill>
                <a:latin typeface="Montserrat SemiBold" panose="00000700000000000000"/>
                <a:cs typeface="Montserrat SemiBold" panose="00000700000000000000"/>
              </a:rPr>
              <a:t>~35%</a:t>
            </a:r>
            <a:endParaRPr sz="700">
              <a:latin typeface="Montserrat SemiBold" panose="00000700000000000000"/>
              <a:cs typeface="Montserrat SemiBold" panose="00000700000000000000"/>
            </a:endParaRPr>
          </a:p>
        </p:txBody>
      </p:sp>
      <p:sp>
        <p:nvSpPr>
          <p:cNvPr id="39" name="object 39"/>
          <p:cNvSpPr txBox="1"/>
          <p:nvPr/>
        </p:nvSpPr>
        <p:spPr>
          <a:xfrm>
            <a:off x="3624600" y="2654173"/>
            <a:ext cx="1006475" cy="139065"/>
          </a:xfrm>
          <a:prstGeom prst="rect">
            <a:avLst/>
          </a:prstGeom>
        </p:spPr>
        <p:txBody>
          <a:bodyPr vert="horz" wrap="square" lIns="0" tIns="12065" rIns="0" bIns="0" rtlCol="0">
            <a:spAutoFit/>
          </a:bodyPr>
          <a:lstStyle/>
          <a:p>
            <a:pPr marL="12700">
              <a:lnSpc>
                <a:spcPct val="100000"/>
              </a:lnSpc>
              <a:spcBef>
                <a:spcPts val="95"/>
              </a:spcBef>
            </a:pPr>
            <a:r>
              <a:rPr sz="750" spc="-45" dirty="0">
                <a:solidFill>
                  <a:srgbClr val="333333"/>
                </a:solidFill>
                <a:latin typeface="Montserrat" panose="00000500000000000000"/>
                <a:cs typeface="Montserrat" panose="00000500000000000000"/>
              </a:rPr>
              <a:t>Satellite</a:t>
            </a:r>
            <a:r>
              <a:rPr sz="750" spc="20" dirty="0">
                <a:solidFill>
                  <a:srgbClr val="333333"/>
                </a:solidFill>
                <a:latin typeface="Montserrat" panose="00000500000000000000"/>
                <a:cs typeface="Montserrat" panose="00000500000000000000"/>
              </a:rPr>
              <a:t> </a:t>
            </a:r>
            <a:r>
              <a:rPr sz="750" spc="-45" dirty="0">
                <a:solidFill>
                  <a:srgbClr val="333333"/>
                </a:solidFill>
                <a:latin typeface="Montserrat" panose="00000500000000000000"/>
                <a:cs typeface="Montserrat" panose="00000500000000000000"/>
              </a:rPr>
              <a:t>Positions</a:t>
            </a:r>
            <a:r>
              <a:rPr sz="750" spc="25" dirty="0">
                <a:solidFill>
                  <a:srgbClr val="333333"/>
                </a:solidFill>
                <a:latin typeface="Montserrat" panose="00000500000000000000"/>
                <a:cs typeface="Montserrat" panose="00000500000000000000"/>
              </a:rPr>
              <a:t> </a:t>
            </a:r>
            <a:r>
              <a:rPr sz="700" b="1" spc="-20" dirty="0">
                <a:solidFill>
                  <a:srgbClr val="333333"/>
                </a:solidFill>
                <a:latin typeface="Montserrat SemiBold" panose="00000700000000000000"/>
                <a:cs typeface="Montserrat SemiBold" panose="00000700000000000000"/>
              </a:rPr>
              <a:t>~15%</a:t>
            </a:r>
            <a:endParaRPr sz="700">
              <a:latin typeface="Montserrat SemiBold" panose="00000700000000000000"/>
              <a:cs typeface="Montserrat SemiBold" panose="00000700000000000000"/>
            </a:endParaRPr>
          </a:p>
        </p:txBody>
      </p:sp>
      <p:pic>
        <p:nvPicPr>
          <p:cNvPr id="40" name="object 40"/>
          <p:cNvPicPr/>
          <p:nvPr/>
        </p:nvPicPr>
        <p:blipFill>
          <a:blip r:embed="rId3" cstate="print"/>
          <a:stretch>
            <a:fillRect/>
          </a:stretch>
        </p:blipFill>
        <p:spPr>
          <a:xfrm>
            <a:off x="6131807" y="1142206"/>
            <a:ext cx="4800600" cy="1657398"/>
          </a:xfrm>
          <a:prstGeom prst="rect">
            <a:avLst/>
          </a:prstGeom>
        </p:spPr>
      </p:pic>
      <p:sp>
        <p:nvSpPr>
          <p:cNvPr id="41" name="object 41"/>
          <p:cNvSpPr txBox="1"/>
          <p:nvPr/>
        </p:nvSpPr>
        <p:spPr>
          <a:xfrm>
            <a:off x="6758921" y="1225395"/>
            <a:ext cx="3546475" cy="207645"/>
          </a:xfrm>
          <a:prstGeom prst="rect">
            <a:avLst/>
          </a:prstGeom>
        </p:spPr>
        <p:txBody>
          <a:bodyPr vert="horz" wrap="square" lIns="0" tIns="12065" rIns="0" bIns="0" rtlCol="0">
            <a:spAutoFit/>
          </a:bodyPr>
          <a:lstStyle/>
          <a:p>
            <a:pPr marL="12700">
              <a:lnSpc>
                <a:spcPct val="100000"/>
              </a:lnSpc>
              <a:spcBef>
                <a:spcPts val="95"/>
              </a:spcBef>
            </a:pPr>
            <a:r>
              <a:rPr sz="1200" b="1" spc="-110" dirty="0">
                <a:solidFill>
                  <a:srgbClr val="4A5467"/>
                </a:solidFill>
                <a:latin typeface="Montserrat SemiBold" panose="00000700000000000000"/>
                <a:cs typeface="Montserrat SemiBold" panose="00000700000000000000"/>
              </a:rPr>
              <a:t>US/EU</a:t>
            </a:r>
            <a:r>
              <a:rPr sz="1200" b="1" spc="-10" dirty="0">
                <a:solidFill>
                  <a:srgbClr val="4A5467"/>
                </a:solidFill>
                <a:latin typeface="Montserrat SemiBold" panose="00000700000000000000"/>
                <a:cs typeface="Montserrat SemiBold" panose="00000700000000000000"/>
              </a:rPr>
              <a:t> </a:t>
            </a:r>
            <a:r>
              <a:rPr sz="1200" b="1" spc="-80" dirty="0">
                <a:solidFill>
                  <a:srgbClr val="4A5467"/>
                </a:solidFill>
                <a:latin typeface="Montserrat SemiBold" panose="00000700000000000000"/>
                <a:cs typeface="Montserrat SemiBold" panose="00000700000000000000"/>
              </a:rPr>
              <a:t>Portfolio</a:t>
            </a:r>
            <a:r>
              <a:rPr sz="1200" b="1" spc="-10" dirty="0">
                <a:solidFill>
                  <a:srgbClr val="4A5467"/>
                </a:solidFill>
                <a:latin typeface="Montserrat SemiBold" panose="00000700000000000000"/>
                <a:cs typeface="Montserrat SemiBold" panose="00000700000000000000"/>
              </a:rPr>
              <a:t> </a:t>
            </a:r>
            <a:r>
              <a:rPr sz="1200" b="1" spc="-85" dirty="0">
                <a:solidFill>
                  <a:srgbClr val="4A5467"/>
                </a:solidFill>
                <a:latin typeface="Montserrat SemiBold" panose="00000700000000000000"/>
                <a:cs typeface="Montserrat SemiBold" panose="00000700000000000000"/>
              </a:rPr>
              <a:t>(50%):</a:t>
            </a:r>
            <a:r>
              <a:rPr sz="1200" b="1" spc="-5" dirty="0">
                <a:solidFill>
                  <a:srgbClr val="4A5467"/>
                </a:solidFill>
                <a:latin typeface="Montserrat SemiBold" panose="00000700000000000000"/>
                <a:cs typeface="Montserrat SemiBold" panose="00000700000000000000"/>
              </a:rPr>
              <a:t> </a:t>
            </a:r>
            <a:r>
              <a:rPr sz="1200" b="1" spc="-85" dirty="0">
                <a:solidFill>
                  <a:srgbClr val="4A5467"/>
                </a:solidFill>
                <a:latin typeface="Montserrat SemiBold" panose="00000700000000000000"/>
                <a:cs typeface="Montserrat SemiBold" panose="00000700000000000000"/>
              </a:rPr>
              <a:t>Multi-</a:t>
            </a:r>
            <a:r>
              <a:rPr sz="1200" b="1" spc="-95" dirty="0">
                <a:solidFill>
                  <a:srgbClr val="4A5467"/>
                </a:solidFill>
                <a:latin typeface="Montserrat SemiBold" panose="00000700000000000000"/>
                <a:cs typeface="Montserrat SemiBold" panose="00000700000000000000"/>
              </a:rPr>
              <a:t>Dimensional</a:t>
            </a:r>
            <a:r>
              <a:rPr sz="1200" b="1" spc="-10" dirty="0">
                <a:solidFill>
                  <a:srgbClr val="4A5467"/>
                </a:solidFill>
                <a:latin typeface="Montserrat SemiBold" panose="00000700000000000000"/>
                <a:cs typeface="Montserrat SemiBold" panose="00000700000000000000"/>
              </a:rPr>
              <a:t> </a:t>
            </a:r>
            <a:r>
              <a:rPr sz="1200" b="1" spc="-80" dirty="0">
                <a:solidFill>
                  <a:srgbClr val="4A5467"/>
                </a:solidFill>
                <a:latin typeface="Montserrat SemiBold" panose="00000700000000000000"/>
                <a:cs typeface="Montserrat SemiBold" panose="00000700000000000000"/>
              </a:rPr>
              <a:t>Approach</a:t>
            </a:r>
            <a:endParaRPr sz="1200">
              <a:latin typeface="Montserrat SemiBold" panose="00000700000000000000"/>
              <a:cs typeface="Montserrat SemiBold" panose="00000700000000000000"/>
            </a:endParaRPr>
          </a:p>
        </p:txBody>
      </p:sp>
      <p:sp>
        <p:nvSpPr>
          <p:cNvPr id="42" name="object 42"/>
          <p:cNvSpPr txBox="1"/>
          <p:nvPr/>
        </p:nvSpPr>
        <p:spPr>
          <a:xfrm>
            <a:off x="7862928" y="2654173"/>
            <a:ext cx="1424305" cy="139065"/>
          </a:xfrm>
          <a:prstGeom prst="rect">
            <a:avLst/>
          </a:prstGeom>
        </p:spPr>
        <p:txBody>
          <a:bodyPr vert="horz" wrap="square" lIns="0" tIns="12065" rIns="0" bIns="0" rtlCol="0">
            <a:spAutoFit/>
          </a:bodyPr>
          <a:lstStyle/>
          <a:p>
            <a:pPr marL="12700">
              <a:lnSpc>
                <a:spcPct val="100000"/>
              </a:lnSpc>
              <a:spcBef>
                <a:spcPts val="95"/>
              </a:spcBef>
            </a:pPr>
            <a:r>
              <a:rPr sz="750" spc="-45" dirty="0">
                <a:solidFill>
                  <a:srgbClr val="333333"/>
                </a:solidFill>
                <a:latin typeface="Montserrat" panose="00000500000000000000"/>
                <a:cs typeface="Montserrat" panose="00000500000000000000"/>
              </a:rPr>
              <a:t>Diversified</a:t>
            </a:r>
            <a:r>
              <a:rPr sz="750" spc="15" dirty="0">
                <a:solidFill>
                  <a:srgbClr val="333333"/>
                </a:solidFill>
                <a:latin typeface="Montserrat" panose="00000500000000000000"/>
                <a:cs typeface="Montserrat" panose="00000500000000000000"/>
              </a:rPr>
              <a:t> </a:t>
            </a:r>
            <a:r>
              <a:rPr sz="750" spc="-45" dirty="0">
                <a:solidFill>
                  <a:srgbClr val="333333"/>
                </a:solidFill>
                <a:latin typeface="Montserrat" panose="00000500000000000000"/>
                <a:cs typeface="Montserrat" panose="00000500000000000000"/>
              </a:rPr>
              <a:t>Strategies</a:t>
            </a:r>
            <a:r>
              <a:rPr sz="750" spc="20" dirty="0">
                <a:solidFill>
                  <a:srgbClr val="333333"/>
                </a:solidFill>
                <a:latin typeface="Montserrat" panose="00000500000000000000"/>
                <a:cs typeface="Montserrat" panose="00000500000000000000"/>
              </a:rPr>
              <a:t> </a:t>
            </a:r>
            <a:r>
              <a:rPr sz="750" spc="-60" dirty="0">
                <a:solidFill>
                  <a:srgbClr val="333333"/>
                </a:solidFill>
                <a:latin typeface="Montserrat" panose="00000500000000000000"/>
                <a:cs typeface="Montserrat" panose="00000500000000000000"/>
              </a:rPr>
              <a:t>each</a:t>
            </a:r>
            <a:r>
              <a:rPr sz="750" spc="20" dirty="0">
                <a:solidFill>
                  <a:srgbClr val="333333"/>
                </a:solidFill>
                <a:latin typeface="Montserrat" panose="00000500000000000000"/>
                <a:cs typeface="Montserrat" panose="00000500000000000000"/>
              </a:rPr>
              <a:t> </a:t>
            </a:r>
            <a:r>
              <a:rPr sz="700" b="1" spc="-20" dirty="0">
                <a:solidFill>
                  <a:srgbClr val="333333"/>
                </a:solidFill>
                <a:latin typeface="Montserrat SemiBold" panose="00000700000000000000"/>
                <a:cs typeface="Montserrat SemiBold" panose="00000700000000000000"/>
              </a:rPr>
              <a:t>~2.5%</a:t>
            </a:r>
            <a:endParaRPr sz="700">
              <a:latin typeface="Montserrat SemiBold" panose="00000700000000000000"/>
              <a:cs typeface="Montserrat SemiBold" panose="00000700000000000000"/>
            </a:endParaRPr>
          </a:p>
        </p:txBody>
      </p:sp>
      <p:grpSp>
        <p:nvGrpSpPr>
          <p:cNvPr id="34" name="object 27"/>
          <p:cNvGrpSpPr/>
          <p:nvPr/>
        </p:nvGrpSpPr>
        <p:grpSpPr>
          <a:xfrm>
            <a:off x="1081505" y="5354279"/>
            <a:ext cx="4933950" cy="1000125"/>
            <a:chOff x="1142999" y="6134099"/>
            <a:chExt cx="4933950" cy="1000125"/>
          </a:xfrm>
        </p:grpSpPr>
        <p:sp>
          <p:nvSpPr>
            <p:cNvPr id="44" name="object 28"/>
            <p:cNvSpPr/>
            <p:nvPr/>
          </p:nvSpPr>
          <p:spPr>
            <a:xfrm>
              <a:off x="1157287" y="6134099"/>
              <a:ext cx="4919980" cy="1000125"/>
            </a:xfrm>
            <a:custGeom>
              <a:avLst/>
              <a:gdLst/>
              <a:ahLst/>
              <a:cxnLst/>
              <a:rect l="l" t="t" r="r" b="b"/>
              <a:pathLst>
                <a:path w="4919980" h="1000125">
                  <a:moveTo>
                    <a:pt x="4878352" y="1000124"/>
                  </a:moveTo>
                  <a:lnTo>
                    <a:pt x="28916" y="1000124"/>
                  </a:lnTo>
                  <a:lnTo>
                    <a:pt x="24663" y="998916"/>
                  </a:lnTo>
                  <a:lnTo>
                    <a:pt x="845" y="964889"/>
                  </a:lnTo>
                  <a:lnTo>
                    <a:pt x="0" y="958815"/>
                  </a:lnTo>
                  <a:lnTo>
                    <a:pt x="0" y="952499"/>
                  </a:lnTo>
                  <a:lnTo>
                    <a:pt x="0" y="41309"/>
                  </a:lnTo>
                  <a:lnTo>
                    <a:pt x="16495" y="6041"/>
                  </a:lnTo>
                  <a:lnTo>
                    <a:pt x="28916" y="0"/>
                  </a:lnTo>
                  <a:lnTo>
                    <a:pt x="4878352" y="0"/>
                  </a:lnTo>
                  <a:lnTo>
                    <a:pt x="4913619" y="23563"/>
                  </a:lnTo>
                  <a:lnTo>
                    <a:pt x="4919661" y="41309"/>
                  </a:lnTo>
                  <a:lnTo>
                    <a:pt x="4919661" y="958815"/>
                  </a:lnTo>
                  <a:lnTo>
                    <a:pt x="4896096" y="994082"/>
                  </a:lnTo>
                  <a:lnTo>
                    <a:pt x="4884427" y="998916"/>
                  </a:lnTo>
                  <a:lnTo>
                    <a:pt x="4878352" y="1000124"/>
                  </a:lnTo>
                  <a:close/>
                </a:path>
              </a:pathLst>
            </a:custGeom>
            <a:solidFill>
              <a:srgbClr val="F9F9F9"/>
            </a:solidFill>
          </p:spPr>
          <p:txBody>
            <a:bodyPr wrap="square" lIns="0" tIns="0" rIns="0" bIns="0" rtlCol="0"/>
            <a:lstStyle/>
            <a:p>
              <a:endParaRPr/>
            </a:p>
          </p:txBody>
        </p:sp>
        <p:sp>
          <p:nvSpPr>
            <p:cNvPr id="45" name="object 29"/>
            <p:cNvSpPr/>
            <p:nvPr/>
          </p:nvSpPr>
          <p:spPr>
            <a:xfrm>
              <a:off x="1142999" y="6134629"/>
              <a:ext cx="41910" cy="999490"/>
            </a:xfrm>
            <a:custGeom>
              <a:avLst/>
              <a:gdLst/>
              <a:ahLst/>
              <a:cxnLst/>
              <a:rect l="l" t="t" r="r" b="b"/>
              <a:pathLst>
                <a:path w="41909" h="999490">
                  <a:moveTo>
                    <a:pt x="41853" y="999065"/>
                  </a:moveTo>
                  <a:lnTo>
                    <a:pt x="7846" y="978310"/>
                  </a:lnTo>
                  <a:lnTo>
                    <a:pt x="0" y="951970"/>
                  </a:lnTo>
                  <a:lnTo>
                    <a:pt x="0" y="47095"/>
                  </a:lnTo>
                  <a:lnTo>
                    <a:pt x="21284" y="7316"/>
                  </a:lnTo>
                  <a:lnTo>
                    <a:pt x="41853" y="0"/>
                  </a:lnTo>
                  <a:lnTo>
                    <a:pt x="37874" y="4119"/>
                  </a:lnTo>
                  <a:lnTo>
                    <a:pt x="34154" y="13419"/>
                  </a:lnTo>
                  <a:lnTo>
                    <a:pt x="31713" y="20754"/>
                  </a:lnTo>
                  <a:lnTo>
                    <a:pt x="29969" y="28812"/>
                  </a:lnTo>
                  <a:lnTo>
                    <a:pt x="28923" y="37592"/>
                  </a:lnTo>
                  <a:lnTo>
                    <a:pt x="28575" y="47095"/>
                  </a:lnTo>
                  <a:lnTo>
                    <a:pt x="28575" y="951970"/>
                  </a:lnTo>
                  <a:lnTo>
                    <a:pt x="37874" y="994945"/>
                  </a:lnTo>
                  <a:lnTo>
                    <a:pt x="41853" y="999065"/>
                  </a:lnTo>
                  <a:close/>
                </a:path>
              </a:pathLst>
            </a:custGeom>
            <a:solidFill>
              <a:srgbClr val="C7B187"/>
            </a:solidFill>
          </p:spPr>
          <p:txBody>
            <a:bodyPr wrap="square" lIns="0" tIns="0" rIns="0" bIns="0" rtlCol="0"/>
            <a:lstStyle/>
            <a:p>
              <a:endParaRPr/>
            </a:p>
          </p:txBody>
        </p:sp>
        <p:pic>
          <p:nvPicPr>
            <p:cNvPr id="46" name="object 30"/>
            <p:cNvPicPr/>
            <p:nvPr/>
          </p:nvPicPr>
          <p:blipFill>
            <a:blip r:embed="rId4" cstate="print"/>
            <a:stretch>
              <a:fillRect/>
            </a:stretch>
          </p:blipFill>
          <p:spPr>
            <a:xfrm>
              <a:off x="1247774" y="6496049"/>
              <a:ext cx="95249" cy="95249"/>
            </a:xfrm>
            <a:prstGeom prst="rect">
              <a:avLst/>
            </a:prstGeom>
          </p:spPr>
        </p:pic>
        <p:pic>
          <p:nvPicPr>
            <p:cNvPr id="47" name="object 31"/>
            <p:cNvPicPr/>
            <p:nvPr/>
          </p:nvPicPr>
          <p:blipFill>
            <a:blip r:embed="rId4" cstate="print"/>
            <a:stretch>
              <a:fillRect/>
            </a:stretch>
          </p:blipFill>
          <p:spPr>
            <a:xfrm>
              <a:off x="1247774" y="6696074"/>
              <a:ext cx="95249" cy="95249"/>
            </a:xfrm>
            <a:prstGeom prst="rect">
              <a:avLst/>
            </a:prstGeom>
          </p:spPr>
        </p:pic>
        <p:pic>
          <p:nvPicPr>
            <p:cNvPr id="48" name="object 32"/>
            <p:cNvPicPr/>
            <p:nvPr/>
          </p:nvPicPr>
          <p:blipFill>
            <a:blip r:embed="rId4" cstate="print"/>
            <a:stretch>
              <a:fillRect/>
            </a:stretch>
          </p:blipFill>
          <p:spPr>
            <a:xfrm>
              <a:off x="1247774" y="6896099"/>
              <a:ext cx="95249" cy="95249"/>
            </a:xfrm>
            <a:prstGeom prst="rect">
              <a:avLst/>
            </a:prstGeom>
          </p:spPr>
        </p:pic>
      </p:grpSp>
      <p:sp>
        <p:nvSpPr>
          <p:cNvPr id="49" name="object 33"/>
          <p:cNvSpPr txBox="1"/>
          <p:nvPr/>
        </p:nvSpPr>
        <p:spPr>
          <a:xfrm>
            <a:off x="1316455" y="5322085"/>
            <a:ext cx="3025140" cy="918210"/>
          </a:xfrm>
          <a:prstGeom prst="rect">
            <a:avLst/>
          </a:prstGeom>
        </p:spPr>
        <p:txBody>
          <a:bodyPr vert="horz" wrap="square" lIns="0" tIns="98425" rIns="0" bIns="0" rtlCol="0">
            <a:spAutoFit/>
          </a:bodyPr>
          <a:lstStyle/>
          <a:p>
            <a:pPr marL="1475105">
              <a:lnSpc>
                <a:spcPct val="100000"/>
              </a:lnSpc>
              <a:spcBef>
                <a:spcPts val="775"/>
              </a:spcBef>
            </a:pPr>
            <a:r>
              <a:rPr sz="1200" b="1" spc="-105" dirty="0">
                <a:solidFill>
                  <a:srgbClr val="C7B187"/>
                </a:solidFill>
                <a:latin typeface="Montserrat SemiBold" panose="00000700000000000000"/>
                <a:cs typeface="Montserrat SemiBold" panose="00000700000000000000"/>
              </a:rPr>
              <a:t>Core-</a:t>
            </a:r>
            <a:r>
              <a:rPr sz="1200" b="1" spc="-80" dirty="0">
                <a:solidFill>
                  <a:srgbClr val="C7B187"/>
                </a:solidFill>
                <a:latin typeface="Montserrat SemiBold" panose="00000700000000000000"/>
                <a:cs typeface="Montserrat SemiBold" panose="00000700000000000000"/>
              </a:rPr>
              <a:t>Satellite</a:t>
            </a:r>
            <a:r>
              <a:rPr sz="1200" b="1" spc="15" dirty="0">
                <a:solidFill>
                  <a:srgbClr val="C7B187"/>
                </a:solidFill>
                <a:latin typeface="Montserrat SemiBold" panose="00000700000000000000"/>
                <a:cs typeface="Montserrat SemiBold" panose="00000700000000000000"/>
              </a:rPr>
              <a:t> </a:t>
            </a:r>
            <a:r>
              <a:rPr sz="1200" b="1" spc="-85" dirty="0">
                <a:solidFill>
                  <a:srgbClr val="C7B187"/>
                </a:solidFill>
                <a:latin typeface="Montserrat SemiBold" panose="00000700000000000000"/>
                <a:cs typeface="Montserrat SemiBold" panose="00000700000000000000"/>
              </a:rPr>
              <a:t>Strategy</a:t>
            </a:r>
            <a:endParaRPr sz="1200" dirty="0">
              <a:latin typeface="Montserrat SemiBold" panose="00000700000000000000"/>
              <a:cs typeface="Montserrat SemiBold" panose="00000700000000000000"/>
            </a:endParaRPr>
          </a:p>
          <a:p>
            <a:pPr marL="12700" marR="814705">
              <a:lnSpc>
                <a:spcPct val="131000"/>
              </a:lnSpc>
              <a:spcBef>
                <a:spcPts val="185"/>
              </a:spcBef>
            </a:pPr>
            <a:r>
              <a:rPr sz="1000" spc="-60" dirty="0">
                <a:solidFill>
                  <a:srgbClr val="333333"/>
                </a:solidFill>
                <a:latin typeface="Montserrat" panose="00000500000000000000"/>
                <a:cs typeface="Montserrat" panose="00000500000000000000"/>
              </a:rPr>
              <a:t>Higher</a:t>
            </a:r>
            <a:r>
              <a:rPr sz="1000" spc="-10"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concentration</a:t>
            </a:r>
            <a:r>
              <a:rPr sz="1000" spc="-1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in</a:t>
            </a:r>
            <a:r>
              <a:rPr sz="1000" spc="-5"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core</a:t>
            </a:r>
            <a:r>
              <a:rPr sz="1000" spc="-10"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positions </a:t>
            </a:r>
            <a:r>
              <a:rPr sz="1000" spc="-65" dirty="0">
                <a:solidFill>
                  <a:srgbClr val="333333"/>
                </a:solidFill>
                <a:latin typeface="Montserrat" panose="00000500000000000000"/>
                <a:cs typeface="Montserrat" panose="00000500000000000000"/>
              </a:rPr>
              <a:t>Local</a:t>
            </a:r>
            <a:r>
              <a:rPr sz="1000" spc="1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information</a:t>
            </a:r>
            <a:r>
              <a:rPr sz="1000" spc="15"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advantage</a:t>
            </a:r>
            <a:endParaRPr sz="1000" dirty="0">
              <a:latin typeface="Montserrat" panose="00000500000000000000"/>
              <a:cs typeface="Montserrat" panose="00000500000000000000"/>
            </a:endParaRPr>
          </a:p>
          <a:p>
            <a:pPr marL="12700">
              <a:lnSpc>
                <a:spcPct val="100000"/>
              </a:lnSpc>
              <a:spcBef>
                <a:spcPts val="375"/>
              </a:spcBef>
            </a:pPr>
            <a:r>
              <a:rPr sz="1000" spc="-55" dirty="0">
                <a:solidFill>
                  <a:srgbClr val="333333"/>
                </a:solidFill>
                <a:latin typeface="Montserrat" panose="00000500000000000000"/>
                <a:cs typeface="Montserrat" panose="00000500000000000000"/>
              </a:rPr>
              <a:t>Early</a:t>
            </a:r>
            <a:r>
              <a:rPr sz="1000" spc="-2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access</a:t>
            </a:r>
            <a:r>
              <a:rPr sz="1000" spc="-20" dirty="0">
                <a:solidFill>
                  <a:srgbClr val="333333"/>
                </a:solidFill>
                <a:latin typeface="Montserrat" panose="00000500000000000000"/>
                <a:cs typeface="Montserrat" panose="00000500000000000000"/>
              </a:rPr>
              <a:t> </a:t>
            </a:r>
            <a:r>
              <a:rPr sz="1000" spc="-70" dirty="0">
                <a:solidFill>
                  <a:srgbClr val="333333"/>
                </a:solidFill>
                <a:latin typeface="Montserrat" panose="00000500000000000000"/>
                <a:cs typeface="Montserrat" panose="00000500000000000000"/>
              </a:rPr>
              <a:t>to</a:t>
            </a:r>
            <a:r>
              <a:rPr sz="1000" spc="-20" dirty="0">
                <a:solidFill>
                  <a:srgbClr val="333333"/>
                </a:solidFill>
                <a:latin typeface="Montserrat" panose="00000500000000000000"/>
                <a:cs typeface="Montserrat" panose="00000500000000000000"/>
              </a:rPr>
              <a:t> </a:t>
            </a:r>
            <a:r>
              <a:rPr sz="1000" spc="-65" dirty="0">
                <a:solidFill>
                  <a:srgbClr val="333333"/>
                </a:solidFill>
                <a:latin typeface="Montserrat" panose="00000500000000000000"/>
                <a:cs typeface="Montserrat" panose="00000500000000000000"/>
              </a:rPr>
              <a:t>emerging</a:t>
            </a:r>
            <a:r>
              <a:rPr sz="1000" spc="-20"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managers</a:t>
            </a:r>
            <a:endParaRPr sz="1000" dirty="0">
              <a:latin typeface="Montserrat" panose="00000500000000000000"/>
              <a:cs typeface="Montserrat" panose="00000500000000000000"/>
            </a:endParaRPr>
          </a:p>
        </p:txBody>
      </p:sp>
      <p:grpSp>
        <p:nvGrpSpPr>
          <p:cNvPr id="50" name="object 34"/>
          <p:cNvGrpSpPr/>
          <p:nvPr/>
        </p:nvGrpSpPr>
        <p:grpSpPr>
          <a:xfrm>
            <a:off x="6063080" y="5354279"/>
            <a:ext cx="4924425" cy="1000125"/>
            <a:chOff x="6124574" y="6134099"/>
            <a:chExt cx="4924425" cy="1000125"/>
          </a:xfrm>
        </p:grpSpPr>
        <p:sp>
          <p:nvSpPr>
            <p:cNvPr id="51" name="object 35"/>
            <p:cNvSpPr/>
            <p:nvPr/>
          </p:nvSpPr>
          <p:spPr>
            <a:xfrm>
              <a:off x="6138862" y="6134099"/>
              <a:ext cx="4910455" cy="1000125"/>
            </a:xfrm>
            <a:custGeom>
              <a:avLst/>
              <a:gdLst/>
              <a:ahLst/>
              <a:cxnLst/>
              <a:rect l="l" t="t" r="r" b="b"/>
              <a:pathLst>
                <a:path w="4910455" h="1000125">
                  <a:moveTo>
                    <a:pt x="4868826" y="1000124"/>
                  </a:moveTo>
                  <a:lnTo>
                    <a:pt x="28916" y="1000124"/>
                  </a:lnTo>
                  <a:lnTo>
                    <a:pt x="24662" y="998916"/>
                  </a:lnTo>
                  <a:lnTo>
                    <a:pt x="845" y="964889"/>
                  </a:lnTo>
                  <a:lnTo>
                    <a:pt x="0" y="958815"/>
                  </a:lnTo>
                  <a:lnTo>
                    <a:pt x="0" y="952499"/>
                  </a:lnTo>
                  <a:lnTo>
                    <a:pt x="0" y="41309"/>
                  </a:lnTo>
                  <a:lnTo>
                    <a:pt x="16494" y="6041"/>
                  </a:lnTo>
                  <a:lnTo>
                    <a:pt x="28916" y="0"/>
                  </a:lnTo>
                  <a:lnTo>
                    <a:pt x="4868826" y="0"/>
                  </a:lnTo>
                  <a:lnTo>
                    <a:pt x="4904094" y="23563"/>
                  </a:lnTo>
                  <a:lnTo>
                    <a:pt x="4910135" y="41309"/>
                  </a:lnTo>
                  <a:lnTo>
                    <a:pt x="4910135" y="958815"/>
                  </a:lnTo>
                  <a:lnTo>
                    <a:pt x="4886571" y="994082"/>
                  </a:lnTo>
                  <a:lnTo>
                    <a:pt x="4874900" y="998916"/>
                  </a:lnTo>
                  <a:lnTo>
                    <a:pt x="4868826" y="1000124"/>
                  </a:lnTo>
                  <a:close/>
                </a:path>
              </a:pathLst>
            </a:custGeom>
            <a:solidFill>
              <a:srgbClr val="F9F9F9"/>
            </a:solidFill>
          </p:spPr>
          <p:txBody>
            <a:bodyPr wrap="square" lIns="0" tIns="0" rIns="0" bIns="0" rtlCol="0"/>
            <a:lstStyle/>
            <a:p>
              <a:endParaRPr/>
            </a:p>
          </p:txBody>
        </p:sp>
        <p:sp>
          <p:nvSpPr>
            <p:cNvPr id="52" name="object 36"/>
            <p:cNvSpPr/>
            <p:nvPr/>
          </p:nvSpPr>
          <p:spPr>
            <a:xfrm>
              <a:off x="6124574" y="6134629"/>
              <a:ext cx="41910" cy="999490"/>
            </a:xfrm>
            <a:custGeom>
              <a:avLst/>
              <a:gdLst/>
              <a:ahLst/>
              <a:cxnLst/>
              <a:rect l="l" t="t" r="r" b="b"/>
              <a:pathLst>
                <a:path w="41910" h="999490">
                  <a:moveTo>
                    <a:pt x="41853" y="999065"/>
                  </a:moveTo>
                  <a:lnTo>
                    <a:pt x="7846" y="978310"/>
                  </a:lnTo>
                  <a:lnTo>
                    <a:pt x="0" y="951970"/>
                  </a:lnTo>
                  <a:lnTo>
                    <a:pt x="0" y="47095"/>
                  </a:lnTo>
                  <a:lnTo>
                    <a:pt x="21284" y="7316"/>
                  </a:lnTo>
                  <a:lnTo>
                    <a:pt x="41853" y="0"/>
                  </a:lnTo>
                  <a:lnTo>
                    <a:pt x="37874" y="4119"/>
                  </a:lnTo>
                  <a:lnTo>
                    <a:pt x="34154" y="13419"/>
                  </a:lnTo>
                  <a:lnTo>
                    <a:pt x="31713" y="20754"/>
                  </a:lnTo>
                  <a:lnTo>
                    <a:pt x="29969" y="28812"/>
                  </a:lnTo>
                  <a:lnTo>
                    <a:pt x="28923" y="37592"/>
                  </a:lnTo>
                  <a:lnTo>
                    <a:pt x="28575" y="47095"/>
                  </a:lnTo>
                  <a:lnTo>
                    <a:pt x="28575" y="951970"/>
                  </a:lnTo>
                  <a:lnTo>
                    <a:pt x="37874" y="994945"/>
                  </a:lnTo>
                  <a:lnTo>
                    <a:pt x="41853" y="999065"/>
                  </a:lnTo>
                  <a:close/>
                </a:path>
              </a:pathLst>
            </a:custGeom>
            <a:solidFill>
              <a:srgbClr val="4A5467"/>
            </a:solidFill>
          </p:spPr>
          <p:txBody>
            <a:bodyPr wrap="square" lIns="0" tIns="0" rIns="0" bIns="0" rtlCol="0"/>
            <a:lstStyle/>
            <a:p>
              <a:endParaRPr/>
            </a:p>
          </p:txBody>
        </p:sp>
        <p:pic>
          <p:nvPicPr>
            <p:cNvPr id="53" name="object 37"/>
            <p:cNvPicPr/>
            <p:nvPr/>
          </p:nvPicPr>
          <p:blipFill>
            <a:blip r:embed="rId4" cstate="print"/>
            <a:stretch>
              <a:fillRect/>
            </a:stretch>
          </p:blipFill>
          <p:spPr>
            <a:xfrm>
              <a:off x="6229349" y="6496049"/>
              <a:ext cx="95249" cy="95249"/>
            </a:xfrm>
            <a:prstGeom prst="rect">
              <a:avLst/>
            </a:prstGeom>
          </p:spPr>
        </p:pic>
        <p:pic>
          <p:nvPicPr>
            <p:cNvPr id="54" name="object 38"/>
            <p:cNvPicPr/>
            <p:nvPr/>
          </p:nvPicPr>
          <p:blipFill>
            <a:blip r:embed="rId4" cstate="print"/>
            <a:stretch>
              <a:fillRect/>
            </a:stretch>
          </p:blipFill>
          <p:spPr>
            <a:xfrm>
              <a:off x="6229349" y="6696074"/>
              <a:ext cx="95249" cy="95249"/>
            </a:xfrm>
            <a:prstGeom prst="rect">
              <a:avLst/>
            </a:prstGeom>
          </p:spPr>
        </p:pic>
        <p:pic>
          <p:nvPicPr>
            <p:cNvPr id="55" name="object 39"/>
            <p:cNvPicPr/>
            <p:nvPr/>
          </p:nvPicPr>
          <p:blipFill>
            <a:blip r:embed="rId4" cstate="print"/>
            <a:stretch>
              <a:fillRect/>
            </a:stretch>
          </p:blipFill>
          <p:spPr>
            <a:xfrm>
              <a:off x="6229349" y="6896099"/>
              <a:ext cx="95249" cy="95249"/>
            </a:xfrm>
            <a:prstGeom prst="rect">
              <a:avLst/>
            </a:prstGeom>
          </p:spPr>
        </p:pic>
      </p:grpSp>
      <p:sp>
        <p:nvSpPr>
          <p:cNvPr id="56" name="object 40"/>
          <p:cNvSpPr txBox="1"/>
          <p:nvPr/>
        </p:nvSpPr>
        <p:spPr>
          <a:xfrm>
            <a:off x="6293268" y="5322085"/>
            <a:ext cx="3199765" cy="918210"/>
          </a:xfrm>
          <a:prstGeom prst="rect">
            <a:avLst/>
          </a:prstGeom>
        </p:spPr>
        <p:txBody>
          <a:bodyPr vert="horz" wrap="square" lIns="0" tIns="98425" rIns="0" bIns="0" rtlCol="0">
            <a:spAutoFit/>
          </a:bodyPr>
          <a:lstStyle/>
          <a:p>
            <a:pPr marL="1300480">
              <a:lnSpc>
                <a:spcPct val="100000"/>
              </a:lnSpc>
              <a:spcBef>
                <a:spcPts val="775"/>
              </a:spcBef>
            </a:pPr>
            <a:r>
              <a:rPr sz="1200" b="1" spc="-85" dirty="0">
                <a:solidFill>
                  <a:srgbClr val="4A5467"/>
                </a:solidFill>
                <a:latin typeface="Montserrat SemiBold" panose="00000700000000000000"/>
                <a:cs typeface="Montserrat SemiBold" panose="00000700000000000000"/>
              </a:rPr>
              <a:t>Multi-</a:t>
            </a:r>
            <a:r>
              <a:rPr sz="1200" b="1" spc="-95" dirty="0">
                <a:solidFill>
                  <a:srgbClr val="4A5467"/>
                </a:solidFill>
                <a:latin typeface="Montserrat SemiBold" panose="00000700000000000000"/>
                <a:cs typeface="Montserrat SemiBold" panose="00000700000000000000"/>
              </a:rPr>
              <a:t>Dimensional</a:t>
            </a:r>
            <a:r>
              <a:rPr sz="1200" b="1" spc="25" dirty="0">
                <a:solidFill>
                  <a:srgbClr val="4A5467"/>
                </a:solidFill>
                <a:latin typeface="Montserrat SemiBold" panose="00000700000000000000"/>
                <a:cs typeface="Montserrat SemiBold" panose="00000700000000000000"/>
              </a:rPr>
              <a:t> </a:t>
            </a:r>
            <a:r>
              <a:rPr sz="1200" b="1" spc="-85" dirty="0">
                <a:solidFill>
                  <a:srgbClr val="4A5467"/>
                </a:solidFill>
                <a:latin typeface="Montserrat SemiBold" panose="00000700000000000000"/>
                <a:cs typeface="Montserrat SemiBold" panose="00000700000000000000"/>
              </a:rPr>
              <a:t>Strategy</a:t>
            </a:r>
            <a:endParaRPr sz="1200">
              <a:latin typeface="Montserrat SemiBold" panose="00000700000000000000"/>
              <a:cs typeface="Montserrat SemiBold" panose="00000700000000000000"/>
            </a:endParaRPr>
          </a:p>
          <a:p>
            <a:pPr marL="12700" marR="913765">
              <a:lnSpc>
                <a:spcPct val="131000"/>
              </a:lnSpc>
              <a:spcBef>
                <a:spcPts val="185"/>
              </a:spcBef>
            </a:pPr>
            <a:r>
              <a:rPr sz="1000" spc="-65" dirty="0">
                <a:solidFill>
                  <a:srgbClr val="333333"/>
                </a:solidFill>
                <a:latin typeface="Montserrat" panose="00000500000000000000"/>
                <a:cs typeface="Montserrat" panose="00000500000000000000"/>
              </a:rPr>
              <a:t>Broader</a:t>
            </a:r>
            <a:r>
              <a:rPr sz="1000" spc="15"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diversification</a:t>
            </a:r>
            <a:r>
              <a:rPr sz="1000" spc="20"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across</a:t>
            </a:r>
            <a:r>
              <a:rPr sz="1000" spc="15" dirty="0">
                <a:solidFill>
                  <a:srgbClr val="333333"/>
                </a:solidFill>
                <a:latin typeface="Montserrat" panose="00000500000000000000"/>
                <a:cs typeface="Montserrat" panose="00000500000000000000"/>
              </a:rPr>
              <a:t> </a:t>
            </a:r>
            <a:r>
              <a:rPr sz="1000" spc="-60" dirty="0">
                <a:solidFill>
                  <a:srgbClr val="333333"/>
                </a:solidFill>
                <a:latin typeface="Montserrat" panose="00000500000000000000"/>
                <a:cs typeface="Montserrat" panose="00000500000000000000"/>
              </a:rPr>
              <a:t>strategies </a:t>
            </a:r>
            <a:r>
              <a:rPr sz="1000" spc="-55" dirty="0">
                <a:solidFill>
                  <a:srgbClr val="333333"/>
                </a:solidFill>
                <a:latin typeface="Montserrat" panose="00000500000000000000"/>
                <a:cs typeface="Montserrat" panose="00000500000000000000"/>
              </a:rPr>
              <a:t>Institutional-</a:t>
            </a:r>
            <a:r>
              <a:rPr sz="1000" spc="-75" dirty="0">
                <a:solidFill>
                  <a:srgbClr val="333333"/>
                </a:solidFill>
                <a:latin typeface="Montserrat" panose="00000500000000000000"/>
                <a:cs typeface="Montserrat" panose="00000500000000000000"/>
              </a:rPr>
              <a:t>grade</a:t>
            </a:r>
            <a:r>
              <a:rPr sz="1000" spc="60"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risk</a:t>
            </a:r>
            <a:r>
              <a:rPr sz="1000" spc="60"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management </a:t>
            </a:r>
            <a:r>
              <a:rPr sz="1000" spc="-70" dirty="0">
                <a:solidFill>
                  <a:srgbClr val="333333"/>
                </a:solidFill>
                <a:latin typeface="Montserrat" panose="00000500000000000000"/>
                <a:cs typeface="Montserrat" panose="00000500000000000000"/>
              </a:rPr>
              <a:t>More</a:t>
            </a:r>
            <a:r>
              <a:rPr sz="1000" spc="-20" dirty="0">
                <a:solidFill>
                  <a:srgbClr val="333333"/>
                </a:solidFill>
                <a:latin typeface="Montserrat" panose="00000500000000000000"/>
                <a:cs typeface="Montserrat" panose="00000500000000000000"/>
              </a:rPr>
              <a:t> </a:t>
            </a:r>
            <a:r>
              <a:rPr sz="1000" spc="-75" dirty="0">
                <a:solidFill>
                  <a:srgbClr val="333333"/>
                </a:solidFill>
                <a:latin typeface="Montserrat" panose="00000500000000000000"/>
                <a:cs typeface="Montserrat" panose="00000500000000000000"/>
              </a:rPr>
              <a:t>even</a:t>
            </a:r>
            <a:r>
              <a:rPr sz="1000" spc="-15" dirty="0">
                <a:solidFill>
                  <a:srgbClr val="333333"/>
                </a:solidFill>
                <a:latin typeface="Montserrat" panose="00000500000000000000"/>
                <a:cs typeface="Montserrat" panose="00000500000000000000"/>
              </a:rPr>
              <a:t> </a:t>
            </a:r>
            <a:r>
              <a:rPr sz="1000" spc="-55" dirty="0">
                <a:solidFill>
                  <a:srgbClr val="333333"/>
                </a:solidFill>
                <a:latin typeface="Montserrat" panose="00000500000000000000"/>
                <a:cs typeface="Montserrat" panose="00000500000000000000"/>
              </a:rPr>
              <a:t>position</a:t>
            </a:r>
            <a:r>
              <a:rPr sz="1000" spc="-15" dirty="0">
                <a:solidFill>
                  <a:srgbClr val="333333"/>
                </a:solidFill>
                <a:latin typeface="Montserrat" panose="00000500000000000000"/>
                <a:cs typeface="Montserrat" panose="00000500000000000000"/>
              </a:rPr>
              <a:t> </a:t>
            </a:r>
            <a:r>
              <a:rPr sz="1000" spc="-50" dirty="0">
                <a:solidFill>
                  <a:srgbClr val="333333"/>
                </a:solidFill>
                <a:latin typeface="Montserrat" panose="00000500000000000000"/>
                <a:cs typeface="Montserrat" panose="00000500000000000000"/>
              </a:rPr>
              <a:t>sizing</a:t>
            </a:r>
            <a:r>
              <a:rPr sz="1000" spc="-15" dirty="0">
                <a:solidFill>
                  <a:srgbClr val="333333"/>
                </a:solidFill>
                <a:latin typeface="Montserrat" panose="00000500000000000000"/>
                <a:cs typeface="Montserrat" panose="00000500000000000000"/>
              </a:rPr>
              <a:t> </a:t>
            </a:r>
            <a:r>
              <a:rPr sz="1000" spc="-10" dirty="0">
                <a:solidFill>
                  <a:srgbClr val="333333"/>
                </a:solidFill>
                <a:latin typeface="Montserrat" panose="00000500000000000000"/>
                <a:cs typeface="Montserrat" panose="00000500000000000000"/>
              </a:rPr>
              <a:t>approach</a:t>
            </a:r>
            <a:endParaRPr sz="1000">
              <a:latin typeface="Montserrat" panose="00000500000000000000"/>
              <a:cs typeface="Montserrat" panose="00000500000000000000"/>
            </a:endParaRPr>
          </a:p>
        </p:txBody>
      </p:sp>
      <p:sp>
        <p:nvSpPr>
          <p:cNvPr id="67" name="Oval 66"/>
          <p:cNvSpPr/>
          <p:nvPr/>
        </p:nvSpPr>
        <p:spPr>
          <a:xfrm>
            <a:off x="6382819" y="1884363"/>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920781" y="1954426"/>
            <a:ext cx="282390" cy="20903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767058" y="1573472"/>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980623" y="2252078"/>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002603" y="1704054"/>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567813" y="2233722"/>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919719" y="2023003"/>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468211" y="1475689"/>
            <a:ext cx="434790" cy="33452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object 3"/>
          <p:cNvGrpSpPr/>
          <p:nvPr/>
        </p:nvGrpSpPr>
        <p:grpSpPr>
          <a:xfrm>
            <a:off x="1071980" y="3192174"/>
            <a:ext cx="4743450" cy="2015801"/>
            <a:chOff x="1190624" y="4010024"/>
            <a:chExt cx="4743450" cy="2028825"/>
          </a:xfrm>
        </p:grpSpPr>
        <p:sp>
          <p:nvSpPr>
            <p:cNvPr id="86" name="object 4"/>
            <p:cNvSpPr/>
            <p:nvPr/>
          </p:nvSpPr>
          <p:spPr>
            <a:xfrm>
              <a:off x="1200149" y="4019549"/>
              <a:ext cx="4724400" cy="2009775"/>
            </a:xfrm>
            <a:custGeom>
              <a:avLst/>
              <a:gdLst/>
              <a:ahLst/>
              <a:cxnLst/>
              <a:rect l="l" t="t" r="r" b="b"/>
              <a:pathLst>
                <a:path w="4724400" h="2009775">
                  <a:moveTo>
                    <a:pt x="4662102" y="2009774"/>
                  </a:moveTo>
                  <a:lnTo>
                    <a:pt x="62296" y="2009774"/>
                  </a:lnTo>
                  <a:lnTo>
                    <a:pt x="57961" y="2009346"/>
                  </a:lnTo>
                  <a:lnTo>
                    <a:pt x="22624" y="1993340"/>
                  </a:lnTo>
                  <a:lnTo>
                    <a:pt x="2135" y="1960400"/>
                  </a:lnTo>
                  <a:lnTo>
                    <a:pt x="0" y="1947477"/>
                  </a:lnTo>
                  <a:lnTo>
                    <a:pt x="0" y="1943099"/>
                  </a:lnTo>
                  <a:lnTo>
                    <a:pt x="0" y="62297"/>
                  </a:lnTo>
                  <a:lnTo>
                    <a:pt x="13669" y="25992"/>
                  </a:lnTo>
                  <a:lnTo>
                    <a:pt x="45204" y="3399"/>
                  </a:lnTo>
                  <a:lnTo>
                    <a:pt x="62296" y="0"/>
                  </a:lnTo>
                  <a:lnTo>
                    <a:pt x="4662102" y="0"/>
                  </a:lnTo>
                  <a:lnTo>
                    <a:pt x="4698406" y="13668"/>
                  </a:lnTo>
                  <a:lnTo>
                    <a:pt x="4720999" y="45203"/>
                  </a:lnTo>
                  <a:lnTo>
                    <a:pt x="4724399" y="62297"/>
                  </a:lnTo>
                  <a:lnTo>
                    <a:pt x="4724399" y="1947477"/>
                  </a:lnTo>
                  <a:lnTo>
                    <a:pt x="4710730" y="1983782"/>
                  </a:lnTo>
                  <a:lnTo>
                    <a:pt x="4679194" y="2006373"/>
                  </a:lnTo>
                  <a:lnTo>
                    <a:pt x="4666438" y="2009346"/>
                  </a:lnTo>
                  <a:lnTo>
                    <a:pt x="4662102" y="2009774"/>
                  </a:lnTo>
                  <a:close/>
                </a:path>
              </a:pathLst>
            </a:custGeom>
            <a:solidFill>
              <a:srgbClr val="C7B187">
                <a:alpha val="10198"/>
              </a:srgbClr>
            </a:solidFill>
          </p:spPr>
          <p:txBody>
            <a:bodyPr wrap="square" lIns="0" tIns="0" rIns="0" bIns="0" rtlCol="0"/>
            <a:lstStyle/>
            <a:p>
              <a:endParaRPr/>
            </a:p>
          </p:txBody>
        </p:sp>
        <p:sp>
          <p:nvSpPr>
            <p:cNvPr id="87" name="object 5"/>
            <p:cNvSpPr/>
            <p:nvPr/>
          </p:nvSpPr>
          <p:spPr>
            <a:xfrm>
              <a:off x="1200149" y="4019549"/>
              <a:ext cx="4724400" cy="2009775"/>
            </a:xfrm>
            <a:custGeom>
              <a:avLst/>
              <a:gdLst/>
              <a:ahLst/>
              <a:cxnLst/>
              <a:rect l="l" t="t" r="r" b="b"/>
              <a:pathLst>
                <a:path w="4724400" h="2009775">
                  <a:moveTo>
                    <a:pt x="0" y="1943099"/>
                  </a:moveTo>
                  <a:lnTo>
                    <a:pt x="0" y="66674"/>
                  </a:lnTo>
                  <a:lnTo>
                    <a:pt x="0" y="62297"/>
                  </a:lnTo>
                  <a:lnTo>
                    <a:pt x="427" y="57960"/>
                  </a:lnTo>
                  <a:lnTo>
                    <a:pt x="1281" y="53667"/>
                  </a:lnTo>
                  <a:lnTo>
                    <a:pt x="2135" y="49373"/>
                  </a:lnTo>
                  <a:lnTo>
                    <a:pt x="3399" y="45203"/>
                  </a:lnTo>
                  <a:lnTo>
                    <a:pt x="5075" y="41159"/>
                  </a:lnTo>
                  <a:lnTo>
                    <a:pt x="6750" y="37114"/>
                  </a:lnTo>
                  <a:lnTo>
                    <a:pt x="8804" y="33272"/>
                  </a:lnTo>
                  <a:lnTo>
                    <a:pt x="11236" y="29632"/>
                  </a:lnTo>
                  <a:lnTo>
                    <a:pt x="13669" y="25992"/>
                  </a:lnTo>
                  <a:lnTo>
                    <a:pt x="16433" y="22623"/>
                  </a:lnTo>
                  <a:lnTo>
                    <a:pt x="19528" y="19528"/>
                  </a:lnTo>
                  <a:lnTo>
                    <a:pt x="22624" y="16432"/>
                  </a:lnTo>
                  <a:lnTo>
                    <a:pt x="25992" y="13668"/>
                  </a:lnTo>
                  <a:lnTo>
                    <a:pt x="29632" y="11236"/>
                  </a:lnTo>
                  <a:lnTo>
                    <a:pt x="33272" y="8804"/>
                  </a:lnTo>
                  <a:lnTo>
                    <a:pt x="37114" y="6750"/>
                  </a:lnTo>
                  <a:lnTo>
                    <a:pt x="41159" y="5075"/>
                  </a:lnTo>
                  <a:lnTo>
                    <a:pt x="45204" y="3399"/>
                  </a:lnTo>
                  <a:lnTo>
                    <a:pt x="49373" y="2135"/>
                  </a:lnTo>
                  <a:lnTo>
                    <a:pt x="53667" y="1281"/>
                  </a:lnTo>
                  <a:lnTo>
                    <a:pt x="57961" y="427"/>
                  </a:lnTo>
                  <a:lnTo>
                    <a:pt x="62296" y="0"/>
                  </a:lnTo>
                  <a:lnTo>
                    <a:pt x="66675" y="0"/>
                  </a:lnTo>
                  <a:lnTo>
                    <a:pt x="4657724" y="0"/>
                  </a:lnTo>
                  <a:lnTo>
                    <a:pt x="4662102" y="0"/>
                  </a:lnTo>
                  <a:lnTo>
                    <a:pt x="4666438" y="427"/>
                  </a:lnTo>
                  <a:lnTo>
                    <a:pt x="4670732" y="1281"/>
                  </a:lnTo>
                  <a:lnTo>
                    <a:pt x="4675025" y="2135"/>
                  </a:lnTo>
                  <a:lnTo>
                    <a:pt x="4679194" y="3399"/>
                  </a:lnTo>
                  <a:lnTo>
                    <a:pt x="4683239" y="5075"/>
                  </a:lnTo>
                  <a:lnTo>
                    <a:pt x="4687284" y="6750"/>
                  </a:lnTo>
                  <a:lnTo>
                    <a:pt x="4704870" y="19528"/>
                  </a:lnTo>
                  <a:lnTo>
                    <a:pt x="4707966" y="22623"/>
                  </a:lnTo>
                  <a:lnTo>
                    <a:pt x="4710730" y="25991"/>
                  </a:lnTo>
                  <a:lnTo>
                    <a:pt x="4713162" y="29631"/>
                  </a:lnTo>
                  <a:lnTo>
                    <a:pt x="4715594" y="33271"/>
                  </a:lnTo>
                  <a:lnTo>
                    <a:pt x="4717648" y="37114"/>
                  </a:lnTo>
                  <a:lnTo>
                    <a:pt x="4719323" y="41159"/>
                  </a:lnTo>
                  <a:lnTo>
                    <a:pt x="4720999" y="45203"/>
                  </a:lnTo>
                  <a:lnTo>
                    <a:pt x="4722264" y="49373"/>
                  </a:lnTo>
                  <a:lnTo>
                    <a:pt x="4723118" y="53667"/>
                  </a:lnTo>
                  <a:lnTo>
                    <a:pt x="4723972" y="57960"/>
                  </a:lnTo>
                  <a:lnTo>
                    <a:pt x="4724399" y="62297"/>
                  </a:lnTo>
                  <a:lnTo>
                    <a:pt x="4724399" y="66674"/>
                  </a:lnTo>
                  <a:lnTo>
                    <a:pt x="4724399" y="1943099"/>
                  </a:lnTo>
                  <a:lnTo>
                    <a:pt x="4719323" y="1968614"/>
                  </a:lnTo>
                  <a:lnTo>
                    <a:pt x="4717648" y="1972659"/>
                  </a:lnTo>
                  <a:lnTo>
                    <a:pt x="4691126" y="2000969"/>
                  </a:lnTo>
                  <a:lnTo>
                    <a:pt x="4670732" y="2008492"/>
                  </a:lnTo>
                  <a:lnTo>
                    <a:pt x="4666438" y="2009346"/>
                  </a:lnTo>
                  <a:lnTo>
                    <a:pt x="4662102" y="2009774"/>
                  </a:lnTo>
                  <a:lnTo>
                    <a:pt x="4657724" y="2009774"/>
                  </a:lnTo>
                  <a:lnTo>
                    <a:pt x="66675" y="2009774"/>
                  </a:lnTo>
                  <a:lnTo>
                    <a:pt x="62296" y="2009774"/>
                  </a:lnTo>
                  <a:lnTo>
                    <a:pt x="57961" y="2009346"/>
                  </a:lnTo>
                  <a:lnTo>
                    <a:pt x="53667" y="2008492"/>
                  </a:lnTo>
                  <a:lnTo>
                    <a:pt x="49373" y="2007638"/>
                  </a:lnTo>
                  <a:lnTo>
                    <a:pt x="16433" y="1987150"/>
                  </a:lnTo>
                  <a:lnTo>
                    <a:pt x="427" y="1951813"/>
                  </a:lnTo>
                  <a:lnTo>
                    <a:pt x="0" y="1947477"/>
                  </a:lnTo>
                  <a:lnTo>
                    <a:pt x="0" y="1943099"/>
                  </a:lnTo>
                  <a:close/>
                </a:path>
              </a:pathLst>
            </a:custGeom>
            <a:ln w="19049">
              <a:solidFill>
                <a:srgbClr val="C7B187"/>
              </a:solidFill>
            </a:ln>
          </p:spPr>
          <p:txBody>
            <a:bodyPr wrap="square" lIns="0" tIns="0" rIns="0" bIns="0" rtlCol="0"/>
            <a:lstStyle/>
            <a:p>
              <a:endParaRPr/>
            </a:p>
          </p:txBody>
        </p:sp>
      </p:grpSp>
      <p:sp>
        <p:nvSpPr>
          <p:cNvPr id="88" name="object 7"/>
          <p:cNvSpPr txBox="1"/>
          <p:nvPr/>
        </p:nvSpPr>
        <p:spPr>
          <a:xfrm>
            <a:off x="1192630" y="3301307"/>
            <a:ext cx="1864995" cy="233679"/>
          </a:xfrm>
          <a:prstGeom prst="rect">
            <a:avLst/>
          </a:prstGeom>
        </p:spPr>
        <p:txBody>
          <a:bodyPr vert="horz" wrap="square" lIns="0" tIns="14604" rIns="0" bIns="0" rtlCol="0">
            <a:spAutoFit/>
          </a:bodyPr>
          <a:lstStyle/>
          <a:p>
            <a:pPr marL="12700">
              <a:lnSpc>
                <a:spcPct val="100000"/>
              </a:lnSpc>
              <a:spcBef>
                <a:spcPts val="115"/>
              </a:spcBef>
            </a:pPr>
            <a:r>
              <a:rPr sz="1350" b="1" spc="-110" dirty="0">
                <a:solidFill>
                  <a:srgbClr val="333333"/>
                </a:solidFill>
                <a:latin typeface="Montserrat SemiBold" panose="00000700000000000000"/>
                <a:cs typeface="Montserrat SemiBold" panose="00000700000000000000"/>
              </a:rPr>
              <a:t>Core-</a:t>
            </a:r>
            <a:r>
              <a:rPr sz="1350" b="1" spc="-80" dirty="0">
                <a:solidFill>
                  <a:srgbClr val="333333"/>
                </a:solidFill>
                <a:latin typeface="Montserrat SemiBold" panose="00000700000000000000"/>
                <a:cs typeface="Montserrat SemiBold" panose="00000700000000000000"/>
              </a:rPr>
              <a:t>Satellite</a:t>
            </a:r>
            <a:r>
              <a:rPr sz="1350" b="1" dirty="0">
                <a:solidFill>
                  <a:srgbClr val="333333"/>
                </a:solidFill>
                <a:latin typeface="Montserrat SemiBold" panose="00000700000000000000"/>
                <a:cs typeface="Montserrat SemiBold" panose="00000700000000000000"/>
              </a:rPr>
              <a:t> </a:t>
            </a:r>
            <a:r>
              <a:rPr sz="1350" b="1" spc="-75" dirty="0">
                <a:solidFill>
                  <a:srgbClr val="333333"/>
                </a:solidFill>
                <a:latin typeface="Montserrat SemiBold" panose="00000700000000000000"/>
                <a:cs typeface="Montserrat SemiBold" panose="00000700000000000000"/>
              </a:rPr>
              <a:t>Structure</a:t>
            </a:r>
            <a:endParaRPr sz="1350">
              <a:latin typeface="Montserrat SemiBold" panose="00000700000000000000"/>
              <a:cs typeface="Montserrat SemiBold" panose="00000700000000000000"/>
            </a:endParaRPr>
          </a:p>
        </p:txBody>
      </p:sp>
      <p:sp>
        <p:nvSpPr>
          <p:cNvPr id="89" name="object 8"/>
          <p:cNvSpPr txBox="1"/>
          <p:nvPr/>
        </p:nvSpPr>
        <p:spPr>
          <a:xfrm>
            <a:off x="1192630" y="3559223"/>
            <a:ext cx="4085590" cy="406400"/>
          </a:xfrm>
          <a:prstGeom prst="rect">
            <a:avLst/>
          </a:prstGeom>
        </p:spPr>
        <p:txBody>
          <a:bodyPr vert="horz" wrap="square" lIns="0" tIns="12065" rIns="0" bIns="0" rtlCol="0">
            <a:spAutoFit/>
          </a:bodyPr>
          <a:lstStyle/>
          <a:p>
            <a:pPr marL="12700" marR="5080">
              <a:lnSpc>
                <a:spcPct val="119000"/>
              </a:lnSpc>
              <a:spcBef>
                <a:spcPts val="95"/>
              </a:spcBef>
            </a:pPr>
            <a:r>
              <a:rPr sz="1050" spc="-50" dirty="0">
                <a:solidFill>
                  <a:srgbClr val="333333"/>
                </a:solidFill>
                <a:latin typeface="Montserrat" panose="00000500000000000000"/>
                <a:cs typeface="Montserrat" panose="00000500000000000000"/>
              </a:rPr>
              <a:t>Harnessing</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our</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deep</a:t>
            </a:r>
            <a:r>
              <a:rPr sz="1050" spc="5"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local</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knowledge,</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buy-</a:t>
            </a:r>
            <a:r>
              <a:rPr sz="1050" spc="-45" dirty="0">
                <a:solidFill>
                  <a:srgbClr val="333333"/>
                </a:solidFill>
                <a:latin typeface="Montserrat" panose="00000500000000000000"/>
                <a:cs typeface="Montserrat" panose="00000500000000000000"/>
              </a:rPr>
              <a:t>side</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relationships,</a:t>
            </a:r>
            <a:r>
              <a:rPr sz="1050" spc="5"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and </a:t>
            </a:r>
            <a:r>
              <a:rPr sz="1050" spc="-50" dirty="0">
                <a:solidFill>
                  <a:srgbClr val="333333"/>
                </a:solidFill>
                <a:latin typeface="Montserrat" panose="00000500000000000000"/>
                <a:cs typeface="Montserrat" panose="00000500000000000000"/>
              </a:rPr>
              <a:t>proprietary</a:t>
            </a:r>
            <a:r>
              <a:rPr sz="1050" spc="3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research</a:t>
            </a:r>
            <a:endParaRPr sz="1050">
              <a:latin typeface="Montserrat" panose="00000500000000000000"/>
              <a:cs typeface="Montserrat" panose="00000500000000000000"/>
            </a:endParaRPr>
          </a:p>
        </p:txBody>
      </p:sp>
      <p:sp>
        <p:nvSpPr>
          <p:cNvPr id="90" name="object 13"/>
          <p:cNvSpPr txBox="1"/>
          <p:nvPr/>
        </p:nvSpPr>
        <p:spPr>
          <a:xfrm>
            <a:off x="1345030" y="4016017"/>
            <a:ext cx="4057650" cy="789940"/>
          </a:xfrm>
          <a:prstGeom prst="rect">
            <a:avLst/>
          </a:prstGeom>
        </p:spPr>
        <p:txBody>
          <a:bodyPr vert="horz" wrap="square" lIns="0" tIns="29209" rIns="0" bIns="0" rtlCol="0">
            <a:spAutoFit/>
          </a:bodyPr>
          <a:lstStyle/>
          <a:p>
            <a:pPr marL="12700" marR="20320">
              <a:lnSpc>
                <a:spcPts val="1350"/>
              </a:lnSpc>
              <a:spcBef>
                <a:spcPts val="230"/>
              </a:spcBef>
            </a:pPr>
            <a:r>
              <a:rPr sz="1200" b="1" spc="-114" dirty="0">
                <a:solidFill>
                  <a:srgbClr val="333333"/>
                </a:solidFill>
                <a:latin typeface="Montserrat" panose="00000500000000000000"/>
                <a:cs typeface="Montserrat" panose="00000500000000000000"/>
              </a:rPr>
              <a:t>Core</a:t>
            </a:r>
            <a:r>
              <a:rPr sz="1200" b="1" spc="-15"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Holdings</a:t>
            </a:r>
            <a:r>
              <a:rPr sz="1200" b="1" spc="-10" dirty="0">
                <a:solidFill>
                  <a:srgbClr val="333333"/>
                </a:solidFill>
                <a:latin typeface="Montserrat" panose="00000500000000000000"/>
                <a:cs typeface="Montserrat" panose="00000500000000000000"/>
              </a:rPr>
              <a:t> </a:t>
            </a:r>
            <a:r>
              <a:rPr sz="1200" b="1" spc="-95" dirty="0">
                <a:solidFill>
                  <a:srgbClr val="333333"/>
                </a:solidFill>
                <a:latin typeface="Montserrat" panose="00000500000000000000"/>
                <a:cs typeface="Montserrat" panose="00000500000000000000"/>
              </a:rPr>
              <a:t>(~35%):</a:t>
            </a:r>
            <a:r>
              <a:rPr sz="1200" b="1" spc="-3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Sizable</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allocations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high-</a:t>
            </a:r>
            <a:r>
              <a:rPr sz="1150" spc="-35" dirty="0">
                <a:solidFill>
                  <a:srgbClr val="333333"/>
                </a:solidFill>
                <a:latin typeface="Montserrat" panose="00000500000000000000"/>
                <a:cs typeface="Montserrat" panose="00000500000000000000"/>
              </a:rPr>
              <a:t>conviction </a:t>
            </a:r>
            <a:r>
              <a:rPr sz="1150" spc="-75" dirty="0">
                <a:solidFill>
                  <a:srgbClr val="333333"/>
                </a:solidFill>
                <a:latin typeface="Montserrat" panose="00000500000000000000"/>
                <a:cs typeface="Montserrat" panose="00000500000000000000"/>
              </a:rPr>
              <a:t>managers</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strategies</a:t>
            </a:r>
            <a:endParaRPr sz="1150" dirty="0">
              <a:latin typeface="Montserrat" panose="00000500000000000000"/>
              <a:cs typeface="Montserrat" panose="00000500000000000000"/>
            </a:endParaRPr>
          </a:p>
          <a:p>
            <a:pPr marL="12700" marR="5080">
              <a:lnSpc>
                <a:spcPct val="102000"/>
              </a:lnSpc>
              <a:spcBef>
                <a:spcPts val="295"/>
              </a:spcBef>
            </a:pPr>
            <a:r>
              <a:rPr sz="1200" b="1" spc="-85" dirty="0">
                <a:solidFill>
                  <a:srgbClr val="333333"/>
                </a:solidFill>
                <a:latin typeface="Montserrat" panose="00000500000000000000"/>
                <a:cs typeface="Montserrat" panose="00000500000000000000"/>
              </a:rPr>
              <a:t>Satellite</a:t>
            </a:r>
            <a:r>
              <a:rPr sz="1200" b="1" spc="-20"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Positions</a:t>
            </a:r>
            <a:r>
              <a:rPr sz="1200" b="1" spc="-20"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(~15%):</a:t>
            </a:r>
            <a:r>
              <a:rPr sz="1200" b="1" spc="-4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Smaller</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exposures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emerging</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or </a:t>
            </a:r>
            <a:r>
              <a:rPr sz="1150" spc="-55" dirty="0">
                <a:solidFill>
                  <a:srgbClr val="333333"/>
                </a:solidFill>
                <a:latin typeface="Montserrat" panose="00000500000000000000"/>
                <a:cs typeface="Montserrat" panose="00000500000000000000"/>
              </a:rPr>
              <a:t>specialist</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managers</a:t>
            </a:r>
            <a:endParaRPr sz="1150" dirty="0">
              <a:latin typeface="Montserrat" panose="00000500000000000000"/>
              <a:cs typeface="Montserrat" panose="00000500000000000000"/>
            </a:endParaRPr>
          </a:p>
        </p:txBody>
      </p:sp>
      <p:grpSp>
        <p:nvGrpSpPr>
          <p:cNvPr id="91" name="object 15"/>
          <p:cNvGrpSpPr/>
          <p:nvPr/>
        </p:nvGrpSpPr>
        <p:grpSpPr>
          <a:xfrm>
            <a:off x="6148805" y="3192174"/>
            <a:ext cx="4733925" cy="1996873"/>
            <a:chOff x="6267449" y="4010024"/>
            <a:chExt cx="4733925" cy="1857375"/>
          </a:xfrm>
        </p:grpSpPr>
        <p:sp>
          <p:nvSpPr>
            <p:cNvPr id="92" name="object 16"/>
            <p:cNvSpPr/>
            <p:nvPr/>
          </p:nvSpPr>
          <p:spPr>
            <a:xfrm>
              <a:off x="6276974" y="4019549"/>
              <a:ext cx="4714875" cy="1838325"/>
            </a:xfrm>
            <a:custGeom>
              <a:avLst/>
              <a:gdLst/>
              <a:ahLst/>
              <a:cxnLst/>
              <a:rect l="l" t="t" r="r" b="b"/>
              <a:pathLst>
                <a:path w="4714875" h="1838325">
                  <a:moveTo>
                    <a:pt x="4652577" y="1838324"/>
                  </a:moveTo>
                  <a:lnTo>
                    <a:pt x="62296" y="1838324"/>
                  </a:lnTo>
                  <a:lnTo>
                    <a:pt x="57960" y="1837896"/>
                  </a:lnTo>
                  <a:lnTo>
                    <a:pt x="22624" y="1821890"/>
                  </a:lnTo>
                  <a:lnTo>
                    <a:pt x="2134" y="1788949"/>
                  </a:lnTo>
                  <a:lnTo>
                    <a:pt x="0" y="1776027"/>
                  </a:lnTo>
                  <a:lnTo>
                    <a:pt x="0" y="1771649"/>
                  </a:lnTo>
                  <a:lnTo>
                    <a:pt x="0" y="62297"/>
                  </a:lnTo>
                  <a:lnTo>
                    <a:pt x="13668" y="25992"/>
                  </a:lnTo>
                  <a:lnTo>
                    <a:pt x="45203" y="3399"/>
                  </a:lnTo>
                  <a:lnTo>
                    <a:pt x="62296" y="0"/>
                  </a:lnTo>
                  <a:lnTo>
                    <a:pt x="4652577" y="0"/>
                  </a:lnTo>
                  <a:lnTo>
                    <a:pt x="4688882" y="13668"/>
                  </a:lnTo>
                  <a:lnTo>
                    <a:pt x="4711472" y="45203"/>
                  </a:lnTo>
                  <a:lnTo>
                    <a:pt x="4714874" y="62297"/>
                  </a:lnTo>
                  <a:lnTo>
                    <a:pt x="4714874" y="1776027"/>
                  </a:lnTo>
                  <a:lnTo>
                    <a:pt x="4701204" y="1812331"/>
                  </a:lnTo>
                  <a:lnTo>
                    <a:pt x="4669668" y="1834923"/>
                  </a:lnTo>
                  <a:lnTo>
                    <a:pt x="4656911" y="1837896"/>
                  </a:lnTo>
                  <a:lnTo>
                    <a:pt x="4652577" y="1838324"/>
                  </a:lnTo>
                  <a:close/>
                </a:path>
              </a:pathLst>
            </a:custGeom>
            <a:solidFill>
              <a:srgbClr val="4A5467">
                <a:alpha val="10198"/>
              </a:srgbClr>
            </a:solidFill>
          </p:spPr>
          <p:txBody>
            <a:bodyPr wrap="square" lIns="0" tIns="0" rIns="0" bIns="0" rtlCol="0"/>
            <a:lstStyle/>
            <a:p>
              <a:endParaRPr/>
            </a:p>
          </p:txBody>
        </p:sp>
        <p:sp>
          <p:nvSpPr>
            <p:cNvPr id="93" name="object 17"/>
            <p:cNvSpPr/>
            <p:nvPr/>
          </p:nvSpPr>
          <p:spPr>
            <a:xfrm>
              <a:off x="6276974" y="4019549"/>
              <a:ext cx="4714875" cy="1838325"/>
            </a:xfrm>
            <a:custGeom>
              <a:avLst/>
              <a:gdLst/>
              <a:ahLst/>
              <a:cxnLst/>
              <a:rect l="l" t="t" r="r" b="b"/>
              <a:pathLst>
                <a:path w="4714875" h="1838325">
                  <a:moveTo>
                    <a:pt x="0" y="1771649"/>
                  </a:moveTo>
                  <a:lnTo>
                    <a:pt x="0" y="66674"/>
                  </a:lnTo>
                  <a:lnTo>
                    <a:pt x="0" y="62297"/>
                  </a:lnTo>
                  <a:lnTo>
                    <a:pt x="426" y="57960"/>
                  </a:lnTo>
                  <a:lnTo>
                    <a:pt x="1280" y="53667"/>
                  </a:lnTo>
                  <a:lnTo>
                    <a:pt x="2134" y="49373"/>
                  </a:lnTo>
                  <a:lnTo>
                    <a:pt x="3399" y="45203"/>
                  </a:lnTo>
                  <a:lnTo>
                    <a:pt x="5074" y="41159"/>
                  </a:lnTo>
                  <a:lnTo>
                    <a:pt x="6749" y="37114"/>
                  </a:lnTo>
                  <a:lnTo>
                    <a:pt x="8803" y="33272"/>
                  </a:lnTo>
                  <a:lnTo>
                    <a:pt x="11236" y="29632"/>
                  </a:lnTo>
                  <a:lnTo>
                    <a:pt x="13668" y="25992"/>
                  </a:lnTo>
                  <a:lnTo>
                    <a:pt x="16432" y="22623"/>
                  </a:lnTo>
                  <a:lnTo>
                    <a:pt x="19528" y="19528"/>
                  </a:lnTo>
                  <a:lnTo>
                    <a:pt x="22624" y="16432"/>
                  </a:lnTo>
                  <a:lnTo>
                    <a:pt x="25992" y="13668"/>
                  </a:lnTo>
                  <a:lnTo>
                    <a:pt x="29631" y="11236"/>
                  </a:lnTo>
                  <a:lnTo>
                    <a:pt x="33271" y="8804"/>
                  </a:lnTo>
                  <a:lnTo>
                    <a:pt x="37113" y="6750"/>
                  </a:lnTo>
                  <a:lnTo>
                    <a:pt x="41158" y="5075"/>
                  </a:lnTo>
                  <a:lnTo>
                    <a:pt x="45203" y="3399"/>
                  </a:lnTo>
                  <a:lnTo>
                    <a:pt x="49372" y="2135"/>
                  </a:lnTo>
                  <a:lnTo>
                    <a:pt x="53667" y="1281"/>
                  </a:lnTo>
                  <a:lnTo>
                    <a:pt x="57960" y="427"/>
                  </a:lnTo>
                  <a:lnTo>
                    <a:pt x="62296" y="0"/>
                  </a:lnTo>
                  <a:lnTo>
                    <a:pt x="66674" y="0"/>
                  </a:lnTo>
                  <a:lnTo>
                    <a:pt x="4648199" y="0"/>
                  </a:lnTo>
                  <a:lnTo>
                    <a:pt x="4652577" y="0"/>
                  </a:lnTo>
                  <a:lnTo>
                    <a:pt x="4656911" y="427"/>
                  </a:lnTo>
                  <a:lnTo>
                    <a:pt x="4661205" y="1281"/>
                  </a:lnTo>
                  <a:lnTo>
                    <a:pt x="4665499" y="2135"/>
                  </a:lnTo>
                  <a:lnTo>
                    <a:pt x="4669668" y="3399"/>
                  </a:lnTo>
                  <a:lnTo>
                    <a:pt x="4673713" y="5075"/>
                  </a:lnTo>
                  <a:lnTo>
                    <a:pt x="4677758" y="6750"/>
                  </a:lnTo>
                  <a:lnTo>
                    <a:pt x="4706068" y="33271"/>
                  </a:lnTo>
                  <a:lnTo>
                    <a:pt x="4714874" y="62297"/>
                  </a:lnTo>
                  <a:lnTo>
                    <a:pt x="4714874" y="66674"/>
                  </a:lnTo>
                  <a:lnTo>
                    <a:pt x="4714874" y="1771649"/>
                  </a:lnTo>
                  <a:lnTo>
                    <a:pt x="4714874" y="1776027"/>
                  </a:lnTo>
                  <a:lnTo>
                    <a:pt x="4714446" y="1780363"/>
                  </a:lnTo>
                  <a:lnTo>
                    <a:pt x="4698440" y="1815699"/>
                  </a:lnTo>
                  <a:lnTo>
                    <a:pt x="4685241" y="1827086"/>
                  </a:lnTo>
                  <a:lnTo>
                    <a:pt x="4681601" y="1829519"/>
                  </a:lnTo>
                  <a:lnTo>
                    <a:pt x="4677758" y="1831573"/>
                  </a:lnTo>
                  <a:lnTo>
                    <a:pt x="4673713" y="1833248"/>
                  </a:lnTo>
                  <a:lnTo>
                    <a:pt x="4669668" y="1834923"/>
                  </a:lnTo>
                  <a:lnTo>
                    <a:pt x="4648199" y="1838324"/>
                  </a:lnTo>
                  <a:lnTo>
                    <a:pt x="66674" y="1838324"/>
                  </a:lnTo>
                  <a:lnTo>
                    <a:pt x="62296" y="1838324"/>
                  </a:lnTo>
                  <a:lnTo>
                    <a:pt x="57960" y="1837896"/>
                  </a:lnTo>
                  <a:lnTo>
                    <a:pt x="53667" y="1837042"/>
                  </a:lnTo>
                  <a:lnTo>
                    <a:pt x="49372" y="1836188"/>
                  </a:lnTo>
                  <a:lnTo>
                    <a:pt x="45203" y="1834923"/>
                  </a:lnTo>
                  <a:lnTo>
                    <a:pt x="41158" y="1833248"/>
                  </a:lnTo>
                  <a:lnTo>
                    <a:pt x="37113" y="1831573"/>
                  </a:lnTo>
                  <a:lnTo>
                    <a:pt x="33271" y="1829519"/>
                  </a:lnTo>
                  <a:lnTo>
                    <a:pt x="29631" y="1827086"/>
                  </a:lnTo>
                  <a:lnTo>
                    <a:pt x="25992" y="1824654"/>
                  </a:lnTo>
                  <a:lnTo>
                    <a:pt x="11235" y="1808691"/>
                  </a:lnTo>
                  <a:lnTo>
                    <a:pt x="8803" y="1805051"/>
                  </a:lnTo>
                  <a:lnTo>
                    <a:pt x="6749" y="1801208"/>
                  </a:lnTo>
                  <a:lnTo>
                    <a:pt x="5074" y="1797163"/>
                  </a:lnTo>
                  <a:lnTo>
                    <a:pt x="3399" y="1793119"/>
                  </a:lnTo>
                  <a:lnTo>
                    <a:pt x="2134" y="1788949"/>
                  </a:lnTo>
                  <a:lnTo>
                    <a:pt x="1280" y="1784656"/>
                  </a:lnTo>
                  <a:lnTo>
                    <a:pt x="426" y="1780363"/>
                  </a:lnTo>
                  <a:lnTo>
                    <a:pt x="0" y="1776027"/>
                  </a:lnTo>
                  <a:lnTo>
                    <a:pt x="0" y="1771649"/>
                  </a:lnTo>
                  <a:close/>
                </a:path>
              </a:pathLst>
            </a:custGeom>
            <a:ln w="19049">
              <a:solidFill>
                <a:srgbClr val="4A5467"/>
              </a:solidFill>
            </a:ln>
          </p:spPr>
          <p:txBody>
            <a:bodyPr wrap="square" lIns="0" tIns="0" rIns="0" bIns="0" rtlCol="0"/>
            <a:lstStyle/>
            <a:p>
              <a:endParaRPr/>
            </a:p>
          </p:txBody>
        </p:sp>
      </p:grpSp>
      <p:sp>
        <p:nvSpPr>
          <p:cNvPr id="94" name="object 19"/>
          <p:cNvSpPr txBox="1"/>
          <p:nvPr/>
        </p:nvSpPr>
        <p:spPr>
          <a:xfrm>
            <a:off x="6264693" y="3301307"/>
            <a:ext cx="2649855" cy="233679"/>
          </a:xfrm>
          <a:prstGeom prst="rect">
            <a:avLst/>
          </a:prstGeom>
        </p:spPr>
        <p:txBody>
          <a:bodyPr vert="horz" wrap="square" lIns="0" tIns="14604" rIns="0" bIns="0" rtlCol="0">
            <a:spAutoFit/>
          </a:bodyPr>
          <a:lstStyle/>
          <a:p>
            <a:pPr marL="12700">
              <a:lnSpc>
                <a:spcPct val="100000"/>
              </a:lnSpc>
              <a:spcBef>
                <a:spcPts val="115"/>
              </a:spcBef>
            </a:pPr>
            <a:r>
              <a:rPr sz="1350" b="1" spc="-90" dirty="0">
                <a:solidFill>
                  <a:srgbClr val="333333"/>
                </a:solidFill>
                <a:latin typeface="Montserrat SemiBold" panose="00000700000000000000"/>
                <a:cs typeface="Montserrat SemiBold" panose="00000700000000000000"/>
              </a:rPr>
              <a:t>Multi-</a:t>
            </a:r>
            <a:r>
              <a:rPr sz="1350" b="1" spc="-95" dirty="0">
                <a:solidFill>
                  <a:srgbClr val="333333"/>
                </a:solidFill>
                <a:latin typeface="Montserrat SemiBold" panose="00000700000000000000"/>
                <a:cs typeface="Montserrat SemiBold" panose="00000700000000000000"/>
              </a:rPr>
              <a:t>Dimensional</a:t>
            </a:r>
            <a:r>
              <a:rPr sz="1350" b="1" spc="30" dirty="0">
                <a:solidFill>
                  <a:srgbClr val="333333"/>
                </a:solidFill>
                <a:latin typeface="Montserrat SemiBold" panose="00000700000000000000"/>
                <a:cs typeface="Montserrat SemiBold" panose="00000700000000000000"/>
              </a:rPr>
              <a:t> </a:t>
            </a:r>
            <a:r>
              <a:rPr sz="1350" b="1" spc="-75" dirty="0">
                <a:solidFill>
                  <a:srgbClr val="333333"/>
                </a:solidFill>
                <a:latin typeface="Montserrat SemiBold" panose="00000700000000000000"/>
                <a:cs typeface="Montserrat SemiBold" panose="00000700000000000000"/>
              </a:rPr>
              <a:t>Diversification</a:t>
            </a:r>
            <a:endParaRPr sz="1350">
              <a:latin typeface="Montserrat SemiBold" panose="00000700000000000000"/>
              <a:cs typeface="Montserrat SemiBold" panose="00000700000000000000"/>
            </a:endParaRPr>
          </a:p>
        </p:txBody>
      </p:sp>
      <p:sp>
        <p:nvSpPr>
          <p:cNvPr id="95" name="object 20"/>
          <p:cNvSpPr txBox="1"/>
          <p:nvPr/>
        </p:nvSpPr>
        <p:spPr>
          <a:xfrm>
            <a:off x="6264693" y="3559223"/>
            <a:ext cx="4403725" cy="406400"/>
          </a:xfrm>
          <a:prstGeom prst="rect">
            <a:avLst/>
          </a:prstGeom>
        </p:spPr>
        <p:txBody>
          <a:bodyPr vert="horz" wrap="square" lIns="0" tIns="12065" rIns="0" bIns="0" rtlCol="0">
            <a:spAutoFit/>
          </a:bodyPr>
          <a:lstStyle/>
          <a:p>
            <a:pPr marL="12700" marR="5080">
              <a:lnSpc>
                <a:spcPct val="119000"/>
              </a:lnSpc>
              <a:spcBef>
                <a:spcPts val="95"/>
              </a:spcBef>
            </a:pPr>
            <a:r>
              <a:rPr sz="1050" spc="-45" dirty="0">
                <a:solidFill>
                  <a:srgbClr val="333333"/>
                </a:solidFill>
                <a:latin typeface="Montserrat" panose="00000500000000000000"/>
                <a:cs typeface="Montserrat" panose="00000500000000000000"/>
              </a:rPr>
              <a:t>Across</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managers,</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strategies,</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styles,</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reflecting</a:t>
            </a:r>
            <a:r>
              <a:rPr sz="1050" spc="5" dirty="0">
                <a:solidFill>
                  <a:srgbClr val="333333"/>
                </a:solidFill>
                <a:latin typeface="Montserrat" panose="00000500000000000000"/>
                <a:cs typeface="Montserrat" panose="00000500000000000000"/>
              </a:rPr>
              <a:t> </a:t>
            </a:r>
            <a:r>
              <a:rPr sz="1050" spc="-65" dirty="0">
                <a:solidFill>
                  <a:srgbClr val="333333"/>
                </a:solidFill>
                <a:latin typeface="Montserrat" panose="00000500000000000000"/>
                <a:cs typeface="Montserrat" panose="00000500000000000000"/>
              </a:rPr>
              <a:t>market</a:t>
            </a:r>
            <a:r>
              <a:rPr sz="1050" spc="1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maturity</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 </a:t>
            </a:r>
            <a:r>
              <a:rPr sz="1050" spc="-10" dirty="0">
                <a:solidFill>
                  <a:srgbClr val="333333"/>
                </a:solidFill>
                <a:latin typeface="Montserrat" panose="00000500000000000000"/>
                <a:cs typeface="Montserrat" panose="00000500000000000000"/>
              </a:rPr>
              <a:t>breadth</a:t>
            </a:r>
            <a:endParaRPr sz="1050">
              <a:latin typeface="Montserrat" panose="00000500000000000000"/>
              <a:cs typeface="Montserrat" panose="00000500000000000000"/>
            </a:endParaRPr>
          </a:p>
        </p:txBody>
      </p:sp>
      <p:grpSp>
        <p:nvGrpSpPr>
          <p:cNvPr id="96" name="object 21"/>
          <p:cNvGrpSpPr/>
          <p:nvPr/>
        </p:nvGrpSpPr>
        <p:grpSpPr>
          <a:xfrm>
            <a:off x="6282155" y="4087524"/>
            <a:ext cx="2078038" cy="989288"/>
            <a:chOff x="6400799" y="4905374"/>
            <a:chExt cx="2078038" cy="989288"/>
          </a:xfrm>
        </p:grpSpPr>
        <p:pic>
          <p:nvPicPr>
            <p:cNvPr id="97" name="object 22"/>
            <p:cNvPicPr/>
            <p:nvPr/>
          </p:nvPicPr>
          <p:blipFill>
            <a:blip r:embed="rId5" cstate="print"/>
            <a:stretch>
              <a:fillRect/>
            </a:stretch>
          </p:blipFill>
          <p:spPr>
            <a:xfrm>
              <a:off x="6400799" y="4905374"/>
              <a:ext cx="76199" cy="76199"/>
            </a:xfrm>
            <a:prstGeom prst="rect">
              <a:avLst/>
            </a:prstGeom>
          </p:spPr>
        </p:pic>
        <p:pic>
          <p:nvPicPr>
            <p:cNvPr id="98" name="object 23"/>
            <p:cNvPicPr/>
            <p:nvPr/>
          </p:nvPicPr>
          <p:blipFill>
            <a:blip r:embed="rId5" cstate="print"/>
            <a:stretch>
              <a:fillRect/>
            </a:stretch>
          </p:blipFill>
          <p:spPr>
            <a:xfrm>
              <a:off x="6400799" y="5133974"/>
              <a:ext cx="76199" cy="76199"/>
            </a:xfrm>
            <a:prstGeom prst="rect">
              <a:avLst/>
            </a:prstGeom>
          </p:spPr>
        </p:pic>
        <p:sp>
          <p:nvSpPr>
            <p:cNvPr id="99" name="object 24"/>
            <p:cNvSpPr/>
            <p:nvPr/>
          </p:nvSpPr>
          <p:spPr>
            <a:xfrm>
              <a:off x="6411912" y="5704162"/>
              <a:ext cx="2066925" cy="190500"/>
            </a:xfrm>
            <a:custGeom>
              <a:avLst/>
              <a:gdLst/>
              <a:ahLst/>
              <a:cxnLst/>
              <a:rect l="l" t="t" r="r" b="b"/>
              <a:pathLst>
                <a:path w="2066925" h="190500">
                  <a:moveTo>
                    <a:pt x="1038225" y="88988"/>
                  </a:moveTo>
                  <a:lnTo>
                    <a:pt x="1025652" y="47523"/>
                  </a:lnTo>
                  <a:lnTo>
                    <a:pt x="990701" y="12573"/>
                  </a:lnTo>
                  <a:lnTo>
                    <a:pt x="949236" y="0"/>
                  </a:lnTo>
                  <a:lnTo>
                    <a:pt x="89001" y="0"/>
                  </a:lnTo>
                  <a:lnTo>
                    <a:pt x="47536" y="12573"/>
                  </a:lnTo>
                  <a:lnTo>
                    <a:pt x="12585" y="47523"/>
                  </a:lnTo>
                  <a:lnTo>
                    <a:pt x="0" y="88988"/>
                  </a:lnTo>
                  <a:lnTo>
                    <a:pt x="0" y="95237"/>
                  </a:lnTo>
                  <a:lnTo>
                    <a:pt x="0" y="101498"/>
                  </a:lnTo>
                  <a:lnTo>
                    <a:pt x="12585" y="142963"/>
                  </a:lnTo>
                  <a:lnTo>
                    <a:pt x="47536" y="177914"/>
                  </a:lnTo>
                  <a:lnTo>
                    <a:pt x="89001" y="190487"/>
                  </a:lnTo>
                  <a:lnTo>
                    <a:pt x="949236" y="190487"/>
                  </a:lnTo>
                  <a:lnTo>
                    <a:pt x="990701" y="177914"/>
                  </a:lnTo>
                  <a:lnTo>
                    <a:pt x="1025652" y="142963"/>
                  </a:lnTo>
                  <a:lnTo>
                    <a:pt x="1038225" y="101498"/>
                  </a:lnTo>
                  <a:lnTo>
                    <a:pt x="1038225" y="88988"/>
                  </a:lnTo>
                  <a:close/>
                </a:path>
                <a:path w="2066925" h="190500">
                  <a:moveTo>
                    <a:pt x="2066925" y="88988"/>
                  </a:moveTo>
                  <a:lnTo>
                    <a:pt x="2054352" y="47523"/>
                  </a:lnTo>
                  <a:lnTo>
                    <a:pt x="2019401" y="12573"/>
                  </a:lnTo>
                  <a:lnTo>
                    <a:pt x="1977936" y="0"/>
                  </a:lnTo>
                  <a:lnTo>
                    <a:pt x="1165326" y="0"/>
                  </a:lnTo>
                  <a:lnTo>
                    <a:pt x="1123861" y="12573"/>
                  </a:lnTo>
                  <a:lnTo>
                    <a:pt x="1088910" y="47523"/>
                  </a:lnTo>
                  <a:lnTo>
                    <a:pt x="1076325" y="88988"/>
                  </a:lnTo>
                  <a:lnTo>
                    <a:pt x="1076325" y="95237"/>
                  </a:lnTo>
                  <a:lnTo>
                    <a:pt x="1076325" y="101498"/>
                  </a:lnTo>
                  <a:lnTo>
                    <a:pt x="1088910" y="142963"/>
                  </a:lnTo>
                  <a:lnTo>
                    <a:pt x="1123861" y="177914"/>
                  </a:lnTo>
                  <a:lnTo>
                    <a:pt x="1165326" y="190487"/>
                  </a:lnTo>
                  <a:lnTo>
                    <a:pt x="1977936" y="190487"/>
                  </a:lnTo>
                  <a:lnTo>
                    <a:pt x="2019401" y="177914"/>
                  </a:lnTo>
                  <a:lnTo>
                    <a:pt x="2054352" y="142963"/>
                  </a:lnTo>
                  <a:lnTo>
                    <a:pt x="2066925" y="101498"/>
                  </a:lnTo>
                  <a:lnTo>
                    <a:pt x="2066925" y="88988"/>
                  </a:lnTo>
                  <a:close/>
                </a:path>
              </a:pathLst>
            </a:custGeom>
            <a:solidFill>
              <a:srgbClr val="4A5467">
                <a:alpha val="19999"/>
              </a:srgbClr>
            </a:solidFill>
          </p:spPr>
          <p:txBody>
            <a:bodyPr wrap="square" lIns="0" tIns="0" rIns="0" bIns="0" rtlCol="0"/>
            <a:lstStyle/>
            <a:p>
              <a:endParaRPr/>
            </a:p>
          </p:txBody>
        </p:sp>
      </p:grpSp>
      <p:sp>
        <p:nvSpPr>
          <p:cNvPr id="100" name="object 25"/>
          <p:cNvSpPr txBox="1"/>
          <p:nvPr/>
        </p:nvSpPr>
        <p:spPr>
          <a:xfrm>
            <a:off x="6417093" y="3972285"/>
            <a:ext cx="4215765" cy="689035"/>
          </a:xfrm>
          <a:prstGeom prst="rect">
            <a:avLst/>
          </a:prstGeom>
        </p:spPr>
        <p:txBody>
          <a:bodyPr vert="horz" wrap="square" lIns="0" tIns="12065" rIns="0" bIns="0" rtlCol="0">
            <a:spAutoFit/>
          </a:bodyPr>
          <a:lstStyle/>
          <a:p>
            <a:pPr marL="12700" marR="5080">
              <a:lnSpc>
                <a:spcPct val="125000"/>
              </a:lnSpc>
              <a:spcBef>
                <a:spcPts val="95"/>
              </a:spcBef>
            </a:pPr>
            <a:r>
              <a:rPr sz="1200" b="1" spc="-110" dirty="0">
                <a:solidFill>
                  <a:srgbClr val="333333"/>
                </a:solidFill>
                <a:latin typeface="Montserrat" panose="00000500000000000000"/>
                <a:cs typeface="Montserrat" panose="00000500000000000000"/>
              </a:rPr>
              <a:t>Broad</a:t>
            </a:r>
            <a:r>
              <a:rPr sz="1200" b="1" spc="-10"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Universe:</a:t>
            </a:r>
            <a:r>
              <a:rPr sz="1200" b="1" spc="-3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Access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5" dirty="0">
                <a:solidFill>
                  <a:srgbClr val="333333"/>
                </a:solidFill>
                <a:latin typeface="Montserrat" panose="00000500000000000000"/>
                <a:cs typeface="Montserrat" panose="00000500000000000000"/>
              </a:rPr>
              <a:t> </a:t>
            </a:r>
            <a:r>
              <a:rPr sz="1150" spc="-95" dirty="0">
                <a:solidFill>
                  <a:srgbClr val="333333"/>
                </a:solidFill>
                <a:latin typeface="Montserrat" panose="00000500000000000000"/>
                <a:cs typeface="Montserrat" panose="00000500000000000000"/>
              </a:rPr>
              <a:t>many</a:t>
            </a:r>
            <a:r>
              <a:rPr sz="1150" spc="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distinct,</a:t>
            </a:r>
            <a:r>
              <a:rPr sz="115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even</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niche</a:t>
            </a:r>
            <a:r>
              <a:rPr sz="1150" spc="5"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strategies </a:t>
            </a:r>
            <a:r>
              <a:rPr sz="1200" b="1" spc="-95" dirty="0">
                <a:solidFill>
                  <a:srgbClr val="333333"/>
                </a:solidFill>
                <a:latin typeface="Montserrat" panose="00000500000000000000"/>
                <a:cs typeface="Montserrat" panose="00000500000000000000"/>
              </a:rPr>
              <a:t>Alpha</a:t>
            </a:r>
            <a:r>
              <a:rPr sz="1200" b="1" spc="-10"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Diversity:</a:t>
            </a:r>
            <a:r>
              <a:rPr sz="1200" b="1" spc="-3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Multiple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uncorrelated</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sources</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alpha</a:t>
            </a:r>
            <a:r>
              <a:rPr sz="1150" spc="5" dirty="0">
                <a:solidFill>
                  <a:srgbClr val="333333"/>
                </a:solidFill>
                <a:latin typeface="Montserrat" panose="00000500000000000000"/>
                <a:cs typeface="Montserrat" panose="00000500000000000000"/>
              </a:rPr>
              <a:t> </a:t>
            </a:r>
            <a:endParaRPr lang="en-US" sz="1150" spc="5" dirty="0">
              <a:solidFill>
                <a:srgbClr val="333333"/>
              </a:solidFill>
              <a:latin typeface="Montserrat" panose="00000500000000000000"/>
              <a:cs typeface="Montserrat" panose="00000500000000000000"/>
            </a:endParaRPr>
          </a:p>
          <a:p>
            <a:pPr marL="12700" marR="5080">
              <a:lnSpc>
                <a:spcPct val="125000"/>
              </a:lnSpc>
              <a:spcBef>
                <a:spcPts val="95"/>
              </a:spcBef>
            </a:pPr>
            <a:r>
              <a:rPr sz="1150" spc="-10" dirty="0">
                <a:solidFill>
                  <a:srgbClr val="333333"/>
                </a:solidFill>
                <a:latin typeface="Montserrat" panose="00000500000000000000"/>
                <a:cs typeface="Montserrat" panose="00000500000000000000"/>
              </a:rPr>
              <a:t>(each~2.5%)</a:t>
            </a:r>
            <a:endParaRPr sz="1150" dirty="0">
              <a:latin typeface="Montserrat" panose="00000500000000000000"/>
              <a:cs typeface="Montserrat" panose="00000500000000000000"/>
            </a:endParaRPr>
          </a:p>
        </p:txBody>
      </p:sp>
      <p:sp>
        <p:nvSpPr>
          <p:cNvPr id="101" name="object 26"/>
          <p:cNvSpPr txBox="1"/>
          <p:nvPr/>
        </p:nvSpPr>
        <p:spPr>
          <a:xfrm>
            <a:off x="6361052" y="4908855"/>
            <a:ext cx="1986914" cy="166370"/>
          </a:xfrm>
          <a:prstGeom prst="rect">
            <a:avLst/>
          </a:prstGeom>
        </p:spPr>
        <p:txBody>
          <a:bodyPr vert="horz" wrap="square" lIns="0" tIns="15875" rIns="0" bIns="0" rtlCol="0">
            <a:spAutoFit/>
          </a:bodyPr>
          <a:lstStyle/>
          <a:p>
            <a:pPr marL="12700">
              <a:lnSpc>
                <a:spcPct val="100000"/>
              </a:lnSpc>
              <a:spcBef>
                <a:spcPts val="125"/>
              </a:spcBef>
              <a:tabLst>
                <a:tab pos="1097915" algn="l"/>
              </a:tabLst>
            </a:pPr>
            <a:r>
              <a:rPr sz="900" b="0" spc="-50" dirty="0">
                <a:solidFill>
                  <a:srgbClr val="2D3748"/>
                </a:solidFill>
                <a:latin typeface="Montserrat Medium" panose="00000600000000000000"/>
                <a:cs typeface="Montserrat Medium" panose="00000600000000000000"/>
              </a:rPr>
              <a:t>Strategy</a:t>
            </a:r>
            <a:r>
              <a:rPr sz="900" b="0" spc="-10" dirty="0">
                <a:solidFill>
                  <a:srgbClr val="2D3748"/>
                </a:solidFill>
                <a:latin typeface="Montserrat Medium" panose="00000600000000000000"/>
                <a:cs typeface="Montserrat Medium" panose="00000600000000000000"/>
              </a:rPr>
              <a:t> Diversity</a:t>
            </a:r>
            <a:r>
              <a:rPr sz="900" b="0" dirty="0">
                <a:solidFill>
                  <a:srgbClr val="2D3748"/>
                </a:solidFill>
                <a:latin typeface="Montserrat Medium" panose="00000600000000000000"/>
                <a:cs typeface="Montserrat Medium" panose="00000600000000000000"/>
              </a:rPr>
              <a:t>	</a:t>
            </a:r>
            <a:r>
              <a:rPr sz="900" b="0" spc="-55" dirty="0">
                <a:solidFill>
                  <a:srgbClr val="2D3748"/>
                </a:solidFill>
                <a:latin typeface="Montserrat Medium" panose="00000600000000000000"/>
                <a:cs typeface="Montserrat Medium" panose="00000600000000000000"/>
              </a:rPr>
              <a:t>Measured</a:t>
            </a:r>
            <a:r>
              <a:rPr sz="900" b="0" dirty="0">
                <a:solidFill>
                  <a:srgbClr val="2D3748"/>
                </a:solidFill>
                <a:latin typeface="Montserrat Medium" panose="00000600000000000000"/>
                <a:cs typeface="Montserrat Medium" panose="00000600000000000000"/>
              </a:rPr>
              <a:t> </a:t>
            </a:r>
            <a:r>
              <a:rPr sz="900" b="0" spc="-35" dirty="0">
                <a:solidFill>
                  <a:srgbClr val="2D3748"/>
                </a:solidFill>
                <a:latin typeface="Montserrat Medium" panose="00000600000000000000"/>
                <a:cs typeface="Montserrat Medium" panose="00000600000000000000"/>
              </a:rPr>
              <a:t>Sizing</a:t>
            </a:r>
            <a:endParaRPr sz="900" dirty="0">
              <a:latin typeface="Montserrat Medium" panose="00000600000000000000"/>
              <a:cs typeface="Montserrat Medium" panose="00000600000000000000"/>
            </a:endParaRPr>
          </a:p>
        </p:txBody>
      </p:sp>
      <p:grpSp>
        <p:nvGrpSpPr>
          <p:cNvPr id="104" name="object 9"/>
          <p:cNvGrpSpPr/>
          <p:nvPr/>
        </p:nvGrpSpPr>
        <p:grpSpPr>
          <a:xfrm>
            <a:off x="1233904" y="4092331"/>
            <a:ext cx="1704975" cy="1000125"/>
            <a:chOff x="1323974" y="4905374"/>
            <a:chExt cx="1704975" cy="1000125"/>
          </a:xfrm>
        </p:grpSpPr>
        <p:pic>
          <p:nvPicPr>
            <p:cNvPr id="105" name="object 10"/>
            <p:cNvPicPr/>
            <p:nvPr/>
          </p:nvPicPr>
          <p:blipFill>
            <a:blip r:embed="rId5" cstate="print"/>
            <a:stretch>
              <a:fillRect/>
            </a:stretch>
          </p:blipFill>
          <p:spPr>
            <a:xfrm>
              <a:off x="1323974" y="4905374"/>
              <a:ext cx="76199" cy="76199"/>
            </a:xfrm>
            <a:prstGeom prst="rect">
              <a:avLst/>
            </a:prstGeom>
          </p:spPr>
        </p:pic>
        <p:pic>
          <p:nvPicPr>
            <p:cNvPr id="106" name="object 11"/>
            <p:cNvPicPr/>
            <p:nvPr/>
          </p:nvPicPr>
          <p:blipFill>
            <a:blip r:embed="rId5" cstate="print"/>
            <a:stretch>
              <a:fillRect/>
            </a:stretch>
          </p:blipFill>
          <p:spPr>
            <a:xfrm>
              <a:off x="1323974" y="5305424"/>
              <a:ext cx="76199" cy="76199"/>
            </a:xfrm>
            <a:prstGeom prst="rect">
              <a:avLst/>
            </a:prstGeom>
          </p:spPr>
        </p:pic>
        <p:sp>
          <p:nvSpPr>
            <p:cNvPr id="107" name="object 12"/>
            <p:cNvSpPr/>
            <p:nvPr/>
          </p:nvSpPr>
          <p:spPr>
            <a:xfrm>
              <a:off x="1323962" y="5714999"/>
              <a:ext cx="1704975" cy="190500"/>
            </a:xfrm>
            <a:custGeom>
              <a:avLst/>
              <a:gdLst/>
              <a:ahLst/>
              <a:cxnLst/>
              <a:rect l="l" t="t" r="r" b="b"/>
              <a:pathLst>
                <a:path w="1704975" h="190500">
                  <a:moveTo>
                    <a:pt x="971550" y="89001"/>
                  </a:moveTo>
                  <a:lnTo>
                    <a:pt x="958977" y="47536"/>
                  </a:lnTo>
                  <a:lnTo>
                    <a:pt x="924026" y="12585"/>
                  </a:lnTo>
                  <a:lnTo>
                    <a:pt x="882561" y="0"/>
                  </a:lnTo>
                  <a:lnTo>
                    <a:pt x="89001" y="0"/>
                  </a:lnTo>
                  <a:lnTo>
                    <a:pt x="47536" y="12585"/>
                  </a:lnTo>
                  <a:lnTo>
                    <a:pt x="12585" y="47536"/>
                  </a:lnTo>
                  <a:lnTo>
                    <a:pt x="0" y="89001"/>
                  </a:lnTo>
                  <a:lnTo>
                    <a:pt x="0" y="95250"/>
                  </a:lnTo>
                  <a:lnTo>
                    <a:pt x="0" y="101511"/>
                  </a:lnTo>
                  <a:lnTo>
                    <a:pt x="12585" y="142976"/>
                  </a:lnTo>
                  <a:lnTo>
                    <a:pt x="47536" y="177927"/>
                  </a:lnTo>
                  <a:lnTo>
                    <a:pt x="89001" y="190500"/>
                  </a:lnTo>
                  <a:lnTo>
                    <a:pt x="882561" y="190500"/>
                  </a:lnTo>
                  <a:lnTo>
                    <a:pt x="924026" y="177927"/>
                  </a:lnTo>
                  <a:lnTo>
                    <a:pt x="958977" y="142976"/>
                  </a:lnTo>
                  <a:lnTo>
                    <a:pt x="971550" y="101511"/>
                  </a:lnTo>
                  <a:lnTo>
                    <a:pt x="971550" y="89001"/>
                  </a:lnTo>
                  <a:close/>
                </a:path>
                <a:path w="1704975" h="190500">
                  <a:moveTo>
                    <a:pt x="1704975" y="89001"/>
                  </a:moveTo>
                  <a:lnTo>
                    <a:pt x="1692402" y="47536"/>
                  </a:lnTo>
                  <a:lnTo>
                    <a:pt x="1657451" y="12585"/>
                  </a:lnTo>
                  <a:lnTo>
                    <a:pt x="1615986" y="0"/>
                  </a:lnTo>
                  <a:lnTo>
                    <a:pt x="1098651" y="0"/>
                  </a:lnTo>
                  <a:lnTo>
                    <a:pt x="1057186" y="12585"/>
                  </a:lnTo>
                  <a:lnTo>
                    <a:pt x="1022235" y="47536"/>
                  </a:lnTo>
                  <a:lnTo>
                    <a:pt x="1009650" y="89001"/>
                  </a:lnTo>
                  <a:lnTo>
                    <a:pt x="1009650" y="95250"/>
                  </a:lnTo>
                  <a:lnTo>
                    <a:pt x="1009650" y="101511"/>
                  </a:lnTo>
                  <a:lnTo>
                    <a:pt x="1022235" y="142976"/>
                  </a:lnTo>
                  <a:lnTo>
                    <a:pt x="1057186" y="177927"/>
                  </a:lnTo>
                  <a:lnTo>
                    <a:pt x="1098651" y="190500"/>
                  </a:lnTo>
                  <a:lnTo>
                    <a:pt x="1615986" y="190500"/>
                  </a:lnTo>
                  <a:lnTo>
                    <a:pt x="1657451" y="177927"/>
                  </a:lnTo>
                  <a:lnTo>
                    <a:pt x="1692402" y="142976"/>
                  </a:lnTo>
                  <a:lnTo>
                    <a:pt x="1704975" y="101511"/>
                  </a:lnTo>
                  <a:lnTo>
                    <a:pt x="1704975" y="89001"/>
                  </a:lnTo>
                  <a:close/>
                </a:path>
              </a:pathLst>
            </a:custGeom>
            <a:solidFill>
              <a:srgbClr val="C7B187">
                <a:alpha val="19999"/>
              </a:srgbClr>
            </a:solidFill>
          </p:spPr>
          <p:txBody>
            <a:bodyPr wrap="square" lIns="0" tIns="0" rIns="0" bIns="0" rtlCol="0"/>
            <a:lstStyle/>
            <a:p>
              <a:endParaRPr/>
            </a:p>
          </p:txBody>
        </p:sp>
      </p:grpSp>
      <p:sp>
        <p:nvSpPr>
          <p:cNvPr id="108" name="object 14"/>
          <p:cNvSpPr txBox="1"/>
          <p:nvPr/>
        </p:nvSpPr>
        <p:spPr>
          <a:xfrm>
            <a:off x="1261061" y="4914021"/>
            <a:ext cx="1617980" cy="166370"/>
          </a:xfrm>
          <a:prstGeom prst="rect">
            <a:avLst/>
          </a:prstGeom>
        </p:spPr>
        <p:txBody>
          <a:bodyPr vert="horz" wrap="square" lIns="0" tIns="15875" rIns="0" bIns="0" rtlCol="0">
            <a:spAutoFit/>
          </a:bodyPr>
          <a:lstStyle/>
          <a:p>
            <a:pPr marL="12700">
              <a:lnSpc>
                <a:spcPct val="100000"/>
              </a:lnSpc>
              <a:spcBef>
                <a:spcPts val="125"/>
              </a:spcBef>
              <a:tabLst>
                <a:tab pos="1019175" algn="l"/>
              </a:tabLst>
            </a:pPr>
            <a:r>
              <a:rPr sz="900" b="0" spc="-60" dirty="0">
                <a:solidFill>
                  <a:srgbClr val="8A795D"/>
                </a:solidFill>
                <a:latin typeface="Montserrat Medium" panose="00000600000000000000"/>
                <a:cs typeface="Montserrat Medium" panose="00000600000000000000"/>
              </a:rPr>
              <a:t>High</a:t>
            </a:r>
            <a:r>
              <a:rPr sz="900" b="0" spc="10" dirty="0">
                <a:solidFill>
                  <a:srgbClr val="8A795D"/>
                </a:solidFill>
                <a:latin typeface="Montserrat Medium" panose="00000600000000000000"/>
                <a:cs typeface="Montserrat Medium" panose="00000600000000000000"/>
              </a:rPr>
              <a:t> </a:t>
            </a:r>
            <a:r>
              <a:rPr sz="900" b="0" spc="-10" dirty="0">
                <a:solidFill>
                  <a:srgbClr val="8A795D"/>
                </a:solidFill>
                <a:latin typeface="Montserrat Medium" panose="00000600000000000000"/>
                <a:cs typeface="Montserrat Medium" panose="00000600000000000000"/>
              </a:rPr>
              <a:t>Conviction</a:t>
            </a:r>
            <a:r>
              <a:rPr sz="900" b="0" dirty="0">
                <a:solidFill>
                  <a:srgbClr val="8A795D"/>
                </a:solidFill>
                <a:latin typeface="Montserrat Medium" panose="00000600000000000000"/>
                <a:cs typeface="Montserrat Medium" panose="00000600000000000000"/>
              </a:rPr>
              <a:t>	</a:t>
            </a:r>
            <a:r>
              <a:rPr sz="900" b="0" spc="-50" dirty="0">
                <a:solidFill>
                  <a:srgbClr val="8A795D"/>
                </a:solidFill>
                <a:latin typeface="Montserrat Medium" panose="00000600000000000000"/>
                <a:cs typeface="Montserrat Medium" panose="00000600000000000000"/>
              </a:rPr>
              <a:t>Local</a:t>
            </a:r>
            <a:r>
              <a:rPr sz="900" b="0" spc="-15" dirty="0">
                <a:solidFill>
                  <a:srgbClr val="8A795D"/>
                </a:solidFill>
                <a:latin typeface="Montserrat Medium" panose="00000600000000000000"/>
                <a:cs typeface="Montserrat Medium" panose="00000600000000000000"/>
              </a:rPr>
              <a:t> </a:t>
            </a:r>
            <a:r>
              <a:rPr sz="900" b="0" spc="-35" dirty="0">
                <a:solidFill>
                  <a:srgbClr val="8A795D"/>
                </a:solidFill>
                <a:latin typeface="Montserrat Medium" panose="00000600000000000000"/>
                <a:cs typeface="Montserrat Medium" panose="00000600000000000000"/>
              </a:rPr>
              <a:t>Edge</a:t>
            </a:r>
            <a:endParaRPr sz="900" dirty="0">
              <a:latin typeface="Montserrat Medium" panose="00000600000000000000"/>
              <a:cs typeface="Montserrat Medium" panose="00000600000000000000"/>
            </a:endParaRPr>
          </a:p>
        </p:txBody>
      </p:sp>
      <p:sp>
        <p:nvSpPr>
          <p:cNvPr id="4" name="TextBox 3"/>
          <p:cNvSpPr txBox="1"/>
          <p:nvPr/>
        </p:nvSpPr>
        <p:spPr>
          <a:xfrm>
            <a:off x="1081505" y="780378"/>
            <a:ext cx="6096000" cy="315471"/>
          </a:xfrm>
          <a:prstGeom prst="rect">
            <a:avLst/>
          </a:prstGeom>
          <a:noFill/>
        </p:spPr>
        <p:txBody>
          <a:bodyPr wrap="square">
            <a:spAutoFit/>
          </a:bodyPr>
          <a:lstStyle/>
          <a:p>
            <a:r>
              <a:rPr lang="en-US" altLang="zh-TW" sz="1450" spc="-40" dirty="0">
                <a:solidFill>
                  <a:srgbClr val="C7B187"/>
                </a:solidFill>
                <a:latin typeface="Montserrat" panose="00000500000000000000"/>
                <a:cs typeface="Montserrat" panose="00000500000000000000"/>
              </a:rPr>
              <a:t>D</a:t>
            </a:r>
            <a:r>
              <a:rPr lang="en-US" sz="1450" spc="-40" dirty="0">
                <a:solidFill>
                  <a:srgbClr val="C7B187"/>
                </a:solidFill>
                <a:latin typeface="Montserrat" panose="00000500000000000000"/>
                <a:cs typeface="Montserrat" panose="00000500000000000000"/>
              </a:rPr>
              <a:t>iversified</a:t>
            </a:r>
            <a:r>
              <a:rPr lang="en-US" sz="1450" spc="10" dirty="0">
                <a:solidFill>
                  <a:srgbClr val="C7B187"/>
                </a:solidFill>
                <a:latin typeface="Montserrat" panose="00000500000000000000"/>
                <a:cs typeface="Montserrat" panose="00000500000000000000"/>
              </a:rPr>
              <a:t> </a:t>
            </a:r>
            <a:r>
              <a:rPr lang="en-US" sz="1450" spc="-60" dirty="0">
                <a:solidFill>
                  <a:srgbClr val="C7B187"/>
                </a:solidFill>
                <a:latin typeface="Montserrat" panose="00000500000000000000"/>
                <a:cs typeface="Montserrat" panose="00000500000000000000"/>
              </a:rPr>
              <a:t>hedge</a:t>
            </a:r>
            <a:r>
              <a:rPr lang="en-US" sz="1450" spc="10" dirty="0">
                <a:solidFill>
                  <a:srgbClr val="C7B187"/>
                </a:solidFill>
                <a:latin typeface="Montserrat" panose="00000500000000000000"/>
                <a:cs typeface="Montserrat" panose="00000500000000000000"/>
              </a:rPr>
              <a:t> </a:t>
            </a:r>
            <a:r>
              <a:rPr lang="en-US" sz="1450" spc="-55" dirty="0">
                <a:solidFill>
                  <a:srgbClr val="C7B187"/>
                </a:solidFill>
                <a:latin typeface="Montserrat" panose="00000500000000000000"/>
                <a:cs typeface="Montserrat" panose="00000500000000000000"/>
              </a:rPr>
              <a:t>fund</a:t>
            </a:r>
            <a:r>
              <a:rPr lang="en-US" sz="1450" spc="5" dirty="0">
                <a:solidFill>
                  <a:srgbClr val="C7B187"/>
                </a:solidFill>
                <a:latin typeface="Montserrat" panose="00000500000000000000"/>
                <a:cs typeface="Montserrat" panose="00000500000000000000"/>
              </a:rPr>
              <a:t> </a:t>
            </a:r>
            <a:r>
              <a:rPr lang="en-US" sz="1450" spc="-40" dirty="0">
                <a:solidFill>
                  <a:srgbClr val="C7B187"/>
                </a:solidFill>
                <a:latin typeface="Montserrat" panose="00000500000000000000"/>
                <a:cs typeface="Montserrat" panose="00000500000000000000"/>
              </a:rPr>
              <a:t>portfolio</a:t>
            </a:r>
            <a:r>
              <a:rPr lang="en-US" sz="1450" spc="10" dirty="0">
                <a:solidFill>
                  <a:srgbClr val="C7B187"/>
                </a:solidFill>
                <a:latin typeface="Montserrat" panose="00000500000000000000"/>
                <a:cs typeface="Montserrat" panose="00000500000000000000"/>
              </a:rPr>
              <a:t> </a:t>
            </a:r>
            <a:r>
              <a:rPr lang="en-US" sz="1450" spc="-55" dirty="0">
                <a:solidFill>
                  <a:srgbClr val="C7B187"/>
                </a:solidFill>
                <a:latin typeface="Montserrat" panose="00000500000000000000"/>
                <a:cs typeface="Montserrat" panose="00000500000000000000"/>
              </a:rPr>
              <a:t>generating </a:t>
            </a:r>
            <a:r>
              <a:rPr lang="en-US" sz="1450" spc="-45" dirty="0">
                <a:solidFill>
                  <a:srgbClr val="C7B187"/>
                </a:solidFill>
                <a:latin typeface="Montserrat" panose="00000500000000000000"/>
                <a:cs typeface="Montserrat" panose="00000500000000000000"/>
              </a:rPr>
              <a:t>idiosyncratic</a:t>
            </a:r>
            <a:r>
              <a:rPr lang="en-US" sz="1450" dirty="0">
                <a:solidFill>
                  <a:srgbClr val="C7B187"/>
                </a:solidFill>
                <a:latin typeface="Montserrat" panose="00000500000000000000"/>
                <a:cs typeface="Montserrat" panose="00000500000000000000"/>
              </a:rPr>
              <a:t> </a:t>
            </a:r>
            <a:r>
              <a:rPr lang="en-US" sz="1450" spc="-45" dirty="0">
                <a:solidFill>
                  <a:srgbClr val="C7B187"/>
                </a:solidFill>
                <a:latin typeface="Montserrat" panose="00000500000000000000"/>
                <a:cs typeface="Montserrat" panose="00000500000000000000"/>
              </a:rPr>
              <a:t>alpha</a:t>
            </a:r>
            <a:endParaRPr lang="en-US" sz="1450" dirty="0">
              <a:solidFill>
                <a:srgbClr val="C7B18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30300" y="292380"/>
            <a:ext cx="5476875" cy="446276"/>
          </a:xfrm>
          <a:prstGeom prst="rect">
            <a:avLst/>
          </a:prstGeom>
        </p:spPr>
        <p:txBody>
          <a:bodyPr vert="horz" wrap="square" lIns="0" tIns="15240" rIns="0" bIns="0" rtlCol="0">
            <a:spAutoFit/>
          </a:bodyPr>
          <a:lstStyle/>
          <a:p>
            <a:pPr marL="12700">
              <a:lnSpc>
                <a:spcPct val="100000"/>
              </a:lnSpc>
              <a:spcBef>
                <a:spcPts val="120"/>
              </a:spcBef>
            </a:pPr>
            <a:r>
              <a:rPr sz="2800" b="1" spc="-245" dirty="0">
                <a:latin typeface="Montserrat SemiBold" panose="00000700000000000000"/>
                <a:cs typeface="Montserrat SemiBold" panose="00000700000000000000"/>
              </a:rPr>
              <a:t>Strategic</a:t>
            </a:r>
            <a:r>
              <a:rPr sz="2800" b="1" spc="-155" dirty="0">
                <a:latin typeface="Montserrat SemiBold" panose="00000700000000000000"/>
                <a:cs typeface="Montserrat SemiBold" panose="00000700000000000000"/>
              </a:rPr>
              <a:t> </a:t>
            </a:r>
            <a:r>
              <a:rPr sz="2800" b="1" spc="-220" dirty="0">
                <a:latin typeface="Montserrat SemiBold" panose="00000700000000000000"/>
                <a:cs typeface="Montserrat SemiBold" panose="00000700000000000000"/>
              </a:rPr>
              <a:t>Portfolio</a:t>
            </a:r>
            <a:r>
              <a:rPr sz="2800" b="1" spc="-145" dirty="0">
                <a:latin typeface="Montserrat SemiBold" panose="00000700000000000000"/>
                <a:cs typeface="Montserrat SemiBold" panose="00000700000000000000"/>
              </a:rPr>
              <a:t> </a:t>
            </a:r>
            <a:r>
              <a:rPr sz="2800" b="1" spc="-220" dirty="0">
                <a:latin typeface="Montserrat SemiBold" panose="00000700000000000000"/>
                <a:cs typeface="Montserrat SemiBold" panose="00000700000000000000"/>
              </a:rPr>
              <a:t>Construction</a:t>
            </a:r>
            <a:endParaRPr sz="2800" dirty="0">
              <a:latin typeface="Montserrat SemiBold" panose="00000700000000000000"/>
              <a:cs typeface="Montserrat SemiBold" panose="00000700000000000000"/>
            </a:endParaRPr>
          </a:p>
        </p:txBody>
      </p:sp>
      <p:sp>
        <p:nvSpPr>
          <p:cNvPr id="4" name="object 4"/>
          <p:cNvSpPr txBox="1"/>
          <p:nvPr/>
        </p:nvSpPr>
        <p:spPr>
          <a:xfrm>
            <a:off x="1149349" y="789779"/>
            <a:ext cx="3746500" cy="239168"/>
          </a:xfrm>
          <a:prstGeom prst="rect">
            <a:avLst/>
          </a:prstGeom>
        </p:spPr>
        <p:txBody>
          <a:bodyPr vert="horz" wrap="square" lIns="0" tIns="15875" rIns="0" bIns="0" rtlCol="0">
            <a:spAutoFit/>
          </a:bodyPr>
          <a:lstStyle/>
          <a:p>
            <a:pPr marL="12700">
              <a:lnSpc>
                <a:spcPct val="100000"/>
              </a:lnSpc>
              <a:spcBef>
                <a:spcPts val="125"/>
              </a:spcBef>
            </a:pPr>
            <a:r>
              <a:rPr sz="1450" spc="-130" dirty="0">
                <a:solidFill>
                  <a:srgbClr val="C7B187"/>
                </a:solidFill>
                <a:latin typeface="Montserrat" panose="00000500000000000000" pitchFamily="2" charset="0"/>
                <a:cs typeface="Montserrat SemiBold" panose="00000700000000000000"/>
              </a:rPr>
              <a:t>Strategic</a:t>
            </a:r>
            <a:r>
              <a:rPr sz="1450" spc="-10" dirty="0">
                <a:solidFill>
                  <a:srgbClr val="C7B187"/>
                </a:solidFill>
                <a:latin typeface="Montserrat" panose="00000500000000000000" pitchFamily="2" charset="0"/>
                <a:cs typeface="Montserrat SemiBold" panose="00000700000000000000"/>
              </a:rPr>
              <a:t> </a:t>
            </a:r>
            <a:r>
              <a:rPr sz="1450" spc="-120" dirty="0">
                <a:solidFill>
                  <a:srgbClr val="C7B187"/>
                </a:solidFill>
                <a:latin typeface="Montserrat" panose="00000500000000000000" pitchFamily="2" charset="0"/>
                <a:cs typeface="Montserrat SemiBold" panose="00000700000000000000"/>
              </a:rPr>
              <a:t>Construction</a:t>
            </a:r>
            <a:r>
              <a:rPr sz="1450" spc="-5" dirty="0">
                <a:solidFill>
                  <a:srgbClr val="C7B187"/>
                </a:solidFill>
                <a:latin typeface="Montserrat" panose="00000500000000000000" pitchFamily="2" charset="0"/>
                <a:cs typeface="Montserrat SemiBold" panose="00000700000000000000"/>
              </a:rPr>
              <a:t> </a:t>
            </a:r>
            <a:r>
              <a:rPr sz="1450" spc="-140" dirty="0">
                <a:solidFill>
                  <a:srgbClr val="C7B187"/>
                </a:solidFill>
                <a:latin typeface="Montserrat" panose="00000500000000000000" pitchFamily="2" charset="0"/>
                <a:cs typeface="Montserrat SemiBold" panose="00000700000000000000"/>
              </a:rPr>
              <a:t>Framework</a:t>
            </a:r>
            <a:endParaRPr sz="1450" dirty="0">
              <a:latin typeface="Montserrat" panose="00000500000000000000" pitchFamily="2" charset="0"/>
              <a:cs typeface="Montserrat SemiBold" panose="00000700000000000000"/>
            </a:endParaRPr>
          </a:p>
        </p:txBody>
      </p:sp>
      <p:grpSp>
        <p:nvGrpSpPr>
          <p:cNvPr id="5" name="object 5"/>
          <p:cNvGrpSpPr/>
          <p:nvPr/>
        </p:nvGrpSpPr>
        <p:grpSpPr>
          <a:xfrm>
            <a:off x="1142999" y="1314449"/>
            <a:ext cx="3067050" cy="1009650"/>
            <a:chOff x="1142999" y="1314449"/>
            <a:chExt cx="3067050" cy="1009650"/>
          </a:xfrm>
        </p:grpSpPr>
        <p:sp>
          <p:nvSpPr>
            <p:cNvPr id="6" name="object 6"/>
            <p:cNvSpPr/>
            <p:nvPr/>
          </p:nvSpPr>
          <p:spPr>
            <a:xfrm>
              <a:off x="1157287" y="1314449"/>
              <a:ext cx="3053080" cy="1009650"/>
            </a:xfrm>
            <a:custGeom>
              <a:avLst/>
              <a:gdLst/>
              <a:ahLst/>
              <a:cxnLst/>
              <a:rect l="l" t="t" r="r" b="b"/>
              <a:pathLst>
                <a:path w="3053079" h="1009650">
                  <a:moveTo>
                    <a:pt x="2981565" y="1009649"/>
                  </a:moveTo>
                  <a:lnTo>
                    <a:pt x="57847" y="1009649"/>
                  </a:lnTo>
                  <a:lnTo>
                    <a:pt x="53821" y="1009161"/>
                  </a:lnTo>
                  <a:lnTo>
                    <a:pt x="15259" y="983793"/>
                  </a:lnTo>
                  <a:lnTo>
                    <a:pt x="396" y="943408"/>
                  </a:lnTo>
                  <a:lnTo>
                    <a:pt x="0" y="938453"/>
                  </a:lnTo>
                  <a:lnTo>
                    <a:pt x="0" y="933449"/>
                  </a:lnTo>
                  <a:lnTo>
                    <a:pt x="0" y="71196"/>
                  </a:lnTo>
                  <a:lnTo>
                    <a:pt x="12692" y="29705"/>
                  </a:lnTo>
                  <a:lnTo>
                    <a:pt x="41975" y="3885"/>
                  </a:lnTo>
                  <a:lnTo>
                    <a:pt x="57847" y="0"/>
                  </a:lnTo>
                  <a:lnTo>
                    <a:pt x="2981565" y="0"/>
                  </a:lnTo>
                  <a:lnTo>
                    <a:pt x="3023056" y="15621"/>
                  </a:lnTo>
                  <a:lnTo>
                    <a:pt x="3048876" y="51661"/>
                  </a:lnTo>
                  <a:lnTo>
                    <a:pt x="3052762" y="71196"/>
                  </a:lnTo>
                  <a:lnTo>
                    <a:pt x="3052762" y="938453"/>
                  </a:lnTo>
                  <a:lnTo>
                    <a:pt x="3037140" y="979944"/>
                  </a:lnTo>
                  <a:lnTo>
                    <a:pt x="3001099" y="1005764"/>
                  </a:lnTo>
                  <a:lnTo>
                    <a:pt x="2986520" y="1009161"/>
                  </a:lnTo>
                  <a:lnTo>
                    <a:pt x="2981565" y="1009649"/>
                  </a:lnTo>
                  <a:close/>
                </a:path>
              </a:pathLst>
            </a:custGeom>
            <a:solidFill>
              <a:srgbClr val="F7F7F7"/>
            </a:solidFill>
          </p:spPr>
          <p:txBody>
            <a:bodyPr wrap="square" lIns="0" tIns="0" rIns="0" bIns="0" rtlCol="0"/>
            <a:lstStyle/>
            <a:p>
              <a:endParaRPr/>
            </a:p>
          </p:txBody>
        </p:sp>
        <p:sp>
          <p:nvSpPr>
            <p:cNvPr id="7" name="object 7"/>
            <p:cNvSpPr/>
            <p:nvPr/>
          </p:nvSpPr>
          <p:spPr>
            <a:xfrm>
              <a:off x="1142999" y="1314827"/>
              <a:ext cx="69215" cy="1009015"/>
            </a:xfrm>
            <a:custGeom>
              <a:avLst/>
              <a:gdLst/>
              <a:ahLst/>
              <a:cxnLst/>
              <a:rect l="l" t="t" r="r" b="b"/>
              <a:pathLst>
                <a:path w="69215" h="1009014">
                  <a:moveTo>
                    <a:pt x="68698" y="1008894"/>
                  </a:moveTo>
                  <a:lnTo>
                    <a:pt x="27882" y="992005"/>
                  </a:lnTo>
                  <a:lnTo>
                    <a:pt x="3262" y="955158"/>
                  </a:lnTo>
                  <a:lnTo>
                    <a:pt x="0" y="933072"/>
                  </a:lnTo>
                  <a:lnTo>
                    <a:pt x="0" y="75822"/>
                  </a:lnTo>
                  <a:lnTo>
                    <a:pt x="12830" y="33479"/>
                  </a:lnTo>
                  <a:lnTo>
                    <a:pt x="47039" y="5422"/>
                  </a:lnTo>
                  <a:lnTo>
                    <a:pt x="68698" y="0"/>
                  </a:lnTo>
                  <a:lnTo>
                    <a:pt x="63809" y="1555"/>
                  </a:lnTo>
                  <a:lnTo>
                    <a:pt x="52139" y="9289"/>
                  </a:lnTo>
                  <a:lnTo>
                    <a:pt x="32200" y="46661"/>
                  </a:lnTo>
                  <a:lnTo>
                    <a:pt x="28575" y="75822"/>
                  </a:lnTo>
                  <a:lnTo>
                    <a:pt x="28575" y="933072"/>
                  </a:lnTo>
                  <a:lnTo>
                    <a:pt x="36593" y="975414"/>
                  </a:lnTo>
                  <a:lnTo>
                    <a:pt x="63809" y="1007338"/>
                  </a:lnTo>
                  <a:lnTo>
                    <a:pt x="68698" y="1008894"/>
                  </a:lnTo>
                  <a:close/>
                </a:path>
              </a:pathLst>
            </a:custGeom>
            <a:solidFill>
              <a:srgbClr val="C7B187"/>
            </a:solidFill>
          </p:spPr>
          <p:txBody>
            <a:bodyPr wrap="square" lIns="0" tIns="0" rIns="0" bIns="0" rtlCol="0"/>
            <a:lstStyle/>
            <a:p>
              <a:endParaRPr/>
            </a:p>
          </p:txBody>
        </p:sp>
        <p:pic>
          <p:nvPicPr>
            <p:cNvPr id="8" name="object 8"/>
            <p:cNvPicPr/>
            <p:nvPr/>
          </p:nvPicPr>
          <p:blipFill>
            <a:blip r:embed="rId2" cstate="print"/>
            <a:stretch>
              <a:fillRect/>
            </a:stretch>
          </p:blipFill>
          <p:spPr>
            <a:xfrm>
              <a:off x="1266824" y="1438274"/>
              <a:ext cx="209550" cy="209549"/>
            </a:xfrm>
            <a:prstGeom prst="rect">
              <a:avLst/>
            </a:prstGeom>
          </p:spPr>
        </p:pic>
      </p:grpSp>
      <p:sp>
        <p:nvSpPr>
          <p:cNvPr id="9" name="object 9"/>
          <p:cNvSpPr txBox="1"/>
          <p:nvPr/>
        </p:nvSpPr>
        <p:spPr>
          <a:xfrm>
            <a:off x="1539874" y="1361286"/>
            <a:ext cx="2339340" cy="879475"/>
          </a:xfrm>
          <a:prstGeom prst="rect">
            <a:avLst/>
          </a:prstGeom>
        </p:spPr>
        <p:txBody>
          <a:bodyPr vert="horz" wrap="square" lIns="0" tIns="32384" rIns="0" bIns="0" rtlCol="0">
            <a:spAutoFit/>
          </a:bodyPr>
          <a:lstStyle/>
          <a:p>
            <a:pPr marL="12700">
              <a:lnSpc>
                <a:spcPct val="100000"/>
              </a:lnSpc>
              <a:spcBef>
                <a:spcPts val="255"/>
              </a:spcBef>
            </a:pPr>
            <a:r>
              <a:rPr sz="1100" b="1" spc="-70" dirty="0">
                <a:solidFill>
                  <a:srgbClr val="C7B187"/>
                </a:solidFill>
                <a:latin typeface="Montserrat" panose="00000500000000000000"/>
                <a:cs typeface="Montserrat" panose="00000500000000000000"/>
              </a:rPr>
              <a:t>Efficient</a:t>
            </a:r>
            <a:r>
              <a:rPr sz="1100" b="1" dirty="0">
                <a:solidFill>
                  <a:srgbClr val="C7B187"/>
                </a:solidFill>
                <a:latin typeface="Montserrat" panose="00000500000000000000"/>
                <a:cs typeface="Montserrat" panose="00000500000000000000"/>
              </a:rPr>
              <a:t> </a:t>
            </a:r>
            <a:r>
              <a:rPr sz="1100" b="1" spc="-80" dirty="0">
                <a:solidFill>
                  <a:srgbClr val="C7B187"/>
                </a:solidFill>
                <a:latin typeface="Montserrat" panose="00000500000000000000"/>
                <a:cs typeface="Montserrat" panose="00000500000000000000"/>
              </a:rPr>
              <a:t>Frontier</a:t>
            </a:r>
            <a:r>
              <a:rPr sz="1100" b="1" spc="5" dirty="0">
                <a:solidFill>
                  <a:srgbClr val="C7B187"/>
                </a:solidFill>
                <a:latin typeface="Montserrat" panose="00000500000000000000"/>
                <a:cs typeface="Montserrat" panose="00000500000000000000"/>
              </a:rPr>
              <a:t> </a:t>
            </a:r>
            <a:r>
              <a:rPr sz="1100" b="1" spc="-20" dirty="0">
                <a:solidFill>
                  <a:srgbClr val="C7B187"/>
                </a:solidFill>
                <a:latin typeface="Montserrat" panose="00000500000000000000"/>
                <a:cs typeface="Montserrat" panose="00000500000000000000"/>
              </a:rPr>
              <a:t>Focus</a:t>
            </a:r>
            <a:endParaRPr sz="1100">
              <a:latin typeface="Montserrat" panose="00000500000000000000"/>
              <a:cs typeface="Montserrat" panose="00000500000000000000"/>
            </a:endParaRPr>
          </a:p>
          <a:p>
            <a:pPr marL="12700" marR="5080">
              <a:lnSpc>
                <a:spcPct val="101000"/>
              </a:lnSpc>
              <a:spcBef>
                <a:spcPts val="140"/>
              </a:spcBef>
            </a:pPr>
            <a:r>
              <a:rPr sz="1050" spc="-50" dirty="0">
                <a:solidFill>
                  <a:srgbClr val="333333"/>
                </a:solidFill>
                <a:latin typeface="Montserrat" panose="00000500000000000000"/>
                <a:cs typeface="Montserrat" panose="00000500000000000000"/>
              </a:rPr>
              <a:t>Optimal</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risk-adjusted</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returns</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across </a:t>
            </a:r>
            <a:r>
              <a:rPr sz="1050" spc="-40" dirty="0">
                <a:solidFill>
                  <a:srgbClr val="333333"/>
                </a:solidFill>
                <a:latin typeface="Montserrat" panose="00000500000000000000"/>
                <a:cs typeface="Montserrat" panose="00000500000000000000"/>
              </a:rPr>
              <a:t>asset</a:t>
            </a:r>
            <a:r>
              <a:rPr sz="1050" spc="-1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classes</a:t>
            </a:r>
            <a:r>
              <a:rPr sz="1050" spc="-1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1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strategies,</a:t>
            </a:r>
            <a:r>
              <a:rPr sz="1050" spc="-1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pursuing </a:t>
            </a:r>
            <a:r>
              <a:rPr sz="1050" spc="-65" dirty="0">
                <a:solidFill>
                  <a:srgbClr val="333333"/>
                </a:solidFill>
                <a:latin typeface="Montserrat" panose="00000500000000000000"/>
                <a:cs typeface="Montserrat" panose="00000500000000000000"/>
              </a:rPr>
              <a:t>modern</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portfolio</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theory's</a:t>
            </a:r>
            <a:r>
              <a:rPr sz="1050" spc="1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efficient frontier</a:t>
            </a:r>
            <a:endParaRPr sz="1050">
              <a:latin typeface="Montserrat" panose="00000500000000000000"/>
              <a:cs typeface="Montserrat" panose="00000500000000000000"/>
            </a:endParaRPr>
          </a:p>
        </p:txBody>
      </p:sp>
      <p:grpSp>
        <p:nvGrpSpPr>
          <p:cNvPr id="10" name="object 10"/>
          <p:cNvGrpSpPr/>
          <p:nvPr/>
        </p:nvGrpSpPr>
        <p:grpSpPr>
          <a:xfrm>
            <a:off x="4562474" y="1314449"/>
            <a:ext cx="3067050" cy="1009650"/>
            <a:chOff x="4562474" y="1314449"/>
            <a:chExt cx="3067050" cy="1009650"/>
          </a:xfrm>
        </p:grpSpPr>
        <p:sp>
          <p:nvSpPr>
            <p:cNvPr id="11" name="object 11"/>
            <p:cNvSpPr/>
            <p:nvPr/>
          </p:nvSpPr>
          <p:spPr>
            <a:xfrm>
              <a:off x="4576761" y="1314449"/>
              <a:ext cx="3053080" cy="1009650"/>
            </a:xfrm>
            <a:custGeom>
              <a:avLst/>
              <a:gdLst/>
              <a:ahLst/>
              <a:cxnLst/>
              <a:rect l="l" t="t" r="r" b="b"/>
              <a:pathLst>
                <a:path w="3053079" h="1009650">
                  <a:moveTo>
                    <a:pt x="2981566" y="1009649"/>
                  </a:moveTo>
                  <a:lnTo>
                    <a:pt x="57847" y="1009649"/>
                  </a:lnTo>
                  <a:lnTo>
                    <a:pt x="53821" y="1009161"/>
                  </a:lnTo>
                  <a:lnTo>
                    <a:pt x="15258" y="983793"/>
                  </a:lnTo>
                  <a:lnTo>
                    <a:pt x="396" y="943408"/>
                  </a:lnTo>
                  <a:lnTo>
                    <a:pt x="0" y="938453"/>
                  </a:lnTo>
                  <a:lnTo>
                    <a:pt x="0" y="933449"/>
                  </a:lnTo>
                  <a:lnTo>
                    <a:pt x="0" y="71196"/>
                  </a:lnTo>
                  <a:lnTo>
                    <a:pt x="12692" y="29705"/>
                  </a:lnTo>
                  <a:lnTo>
                    <a:pt x="41975" y="3885"/>
                  </a:lnTo>
                  <a:lnTo>
                    <a:pt x="57847" y="0"/>
                  </a:lnTo>
                  <a:lnTo>
                    <a:pt x="2981566" y="0"/>
                  </a:lnTo>
                  <a:lnTo>
                    <a:pt x="3023056" y="15621"/>
                  </a:lnTo>
                  <a:lnTo>
                    <a:pt x="3048876" y="51661"/>
                  </a:lnTo>
                  <a:lnTo>
                    <a:pt x="3052762" y="71196"/>
                  </a:lnTo>
                  <a:lnTo>
                    <a:pt x="3052762" y="938453"/>
                  </a:lnTo>
                  <a:lnTo>
                    <a:pt x="3037140" y="979944"/>
                  </a:lnTo>
                  <a:lnTo>
                    <a:pt x="3001099" y="1005764"/>
                  </a:lnTo>
                  <a:lnTo>
                    <a:pt x="2986521" y="1009161"/>
                  </a:lnTo>
                  <a:lnTo>
                    <a:pt x="2981566" y="1009649"/>
                  </a:lnTo>
                  <a:close/>
                </a:path>
              </a:pathLst>
            </a:custGeom>
            <a:solidFill>
              <a:srgbClr val="F7F7F7"/>
            </a:solidFill>
          </p:spPr>
          <p:txBody>
            <a:bodyPr wrap="square" lIns="0" tIns="0" rIns="0" bIns="0" rtlCol="0"/>
            <a:lstStyle/>
            <a:p>
              <a:endParaRPr/>
            </a:p>
          </p:txBody>
        </p:sp>
        <p:sp>
          <p:nvSpPr>
            <p:cNvPr id="12" name="object 12"/>
            <p:cNvSpPr/>
            <p:nvPr/>
          </p:nvSpPr>
          <p:spPr>
            <a:xfrm>
              <a:off x="4562474" y="1314827"/>
              <a:ext cx="69215" cy="1009015"/>
            </a:xfrm>
            <a:custGeom>
              <a:avLst/>
              <a:gdLst/>
              <a:ahLst/>
              <a:cxnLst/>
              <a:rect l="l" t="t" r="r" b="b"/>
              <a:pathLst>
                <a:path w="69214" h="1009014">
                  <a:moveTo>
                    <a:pt x="68698" y="1008894"/>
                  </a:moveTo>
                  <a:lnTo>
                    <a:pt x="27882" y="992005"/>
                  </a:lnTo>
                  <a:lnTo>
                    <a:pt x="3262" y="955158"/>
                  </a:lnTo>
                  <a:lnTo>
                    <a:pt x="0" y="933072"/>
                  </a:lnTo>
                  <a:lnTo>
                    <a:pt x="0" y="75822"/>
                  </a:lnTo>
                  <a:lnTo>
                    <a:pt x="12829" y="33480"/>
                  </a:lnTo>
                  <a:lnTo>
                    <a:pt x="47039" y="5422"/>
                  </a:lnTo>
                  <a:lnTo>
                    <a:pt x="68698" y="0"/>
                  </a:lnTo>
                  <a:lnTo>
                    <a:pt x="63809" y="1556"/>
                  </a:lnTo>
                  <a:lnTo>
                    <a:pt x="52139" y="9289"/>
                  </a:lnTo>
                  <a:lnTo>
                    <a:pt x="32200" y="46661"/>
                  </a:lnTo>
                  <a:lnTo>
                    <a:pt x="28575" y="75822"/>
                  </a:lnTo>
                  <a:lnTo>
                    <a:pt x="28575" y="933072"/>
                  </a:lnTo>
                  <a:lnTo>
                    <a:pt x="36593" y="975414"/>
                  </a:lnTo>
                  <a:lnTo>
                    <a:pt x="63809" y="1007338"/>
                  </a:lnTo>
                  <a:lnTo>
                    <a:pt x="68698" y="1008894"/>
                  </a:lnTo>
                  <a:close/>
                </a:path>
              </a:pathLst>
            </a:custGeom>
            <a:solidFill>
              <a:srgbClr val="C7B187"/>
            </a:solidFill>
          </p:spPr>
          <p:txBody>
            <a:bodyPr wrap="square" lIns="0" tIns="0" rIns="0" bIns="0" rtlCol="0"/>
            <a:lstStyle/>
            <a:p>
              <a:endParaRPr/>
            </a:p>
          </p:txBody>
        </p:sp>
        <p:pic>
          <p:nvPicPr>
            <p:cNvPr id="13" name="object 13"/>
            <p:cNvPicPr/>
            <p:nvPr/>
          </p:nvPicPr>
          <p:blipFill>
            <a:blip r:embed="rId3" cstate="print"/>
            <a:stretch>
              <a:fillRect/>
            </a:stretch>
          </p:blipFill>
          <p:spPr>
            <a:xfrm>
              <a:off x="4686299" y="1438274"/>
              <a:ext cx="209550" cy="209549"/>
            </a:xfrm>
            <a:prstGeom prst="rect">
              <a:avLst/>
            </a:prstGeom>
          </p:spPr>
        </p:pic>
      </p:grpSp>
      <p:sp>
        <p:nvSpPr>
          <p:cNvPr id="14" name="object 14"/>
          <p:cNvSpPr txBox="1"/>
          <p:nvPr/>
        </p:nvSpPr>
        <p:spPr>
          <a:xfrm>
            <a:off x="4957415" y="1361286"/>
            <a:ext cx="2541270" cy="717550"/>
          </a:xfrm>
          <a:prstGeom prst="rect">
            <a:avLst/>
          </a:prstGeom>
        </p:spPr>
        <p:txBody>
          <a:bodyPr vert="horz" wrap="square" lIns="0" tIns="24765" rIns="0" bIns="0" rtlCol="0">
            <a:spAutoFit/>
          </a:bodyPr>
          <a:lstStyle/>
          <a:p>
            <a:pPr marL="12700" marR="5080">
              <a:lnSpc>
                <a:spcPct val="105000"/>
              </a:lnSpc>
              <a:spcBef>
                <a:spcPts val="195"/>
              </a:spcBef>
            </a:pPr>
            <a:r>
              <a:rPr sz="1100" b="1" spc="-75" dirty="0">
                <a:solidFill>
                  <a:srgbClr val="C7B187"/>
                </a:solidFill>
                <a:latin typeface="Montserrat" panose="00000500000000000000"/>
                <a:cs typeface="Montserrat" panose="00000500000000000000"/>
              </a:rPr>
              <a:t>Multi-</a:t>
            </a:r>
            <a:r>
              <a:rPr sz="1100" b="1" spc="-85" dirty="0">
                <a:solidFill>
                  <a:srgbClr val="C7B187"/>
                </a:solidFill>
                <a:latin typeface="Montserrat" panose="00000500000000000000"/>
                <a:cs typeface="Montserrat" panose="00000500000000000000"/>
              </a:rPr>
              <a:t>Dimensional</a:t>
            </a:r>
            <a:r>
              <a:rPr sz="1100" b="1" spc="65" dirty="0">
                <a:solidFill>
                  <a:srgbClr val="C7B187"/>
                </a:solidFill>
                <a:latin typeface="Montserrat" panose="00000500000000000000"/>
                <a:cs typeface="Montserrat" panose="00000500000000000000"/>
              </a:rPr>
              <a:t> </a:t>
            </a:r>
            <a:r>
              <a:rPr sz="1100" b="1" spc="-10" dirty="0">
                <a:solidFill>
                  <a:srgbClr val="C7B187"/>
                </a:solidFill>
                <a:latin typeface="Montserrat" panose="00000500000000000000"/>
                <a:cs typeface="Montserrat" panose="00000500000000000000"/>
              </a:rPr>
              <a:t>Diversification </a:t>
            </a:r>
            <a:r>
              <a:rPr sz="1050" spc="-50" dirty="0">
                <a:solidFill>
                  <a:srgbClr val="333333"/>
                </a:solidFill>
                <a:latin typeface="Montserrat" panose="00000500000000000000"/>
                <a:cs typeface="Montserrat" panose="00000500000000000000"/>
              </a:rPr>
              <a:t>Strategic</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allocations</a:t>
            </a:r>
            <a:r>
              <a:rPr sz="1050" spc="-10"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across</a:t>
            </a:r>
            <a:r>
              <a:rPr sz="1050" spc="-10"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asset</a:t>
            </a:r>
            <a:r>
              <a:rPr sz="1050" spc="-1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classes, investment</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styles,</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and</a:t>
            </a:r>
            <a:r>
              <a:rPr sz="1050" spc="-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geographic regions</a:t>
            </a:r>
            <a:endParaRPr sz="1050">
              <a:latin typeface="Montserrat" panose="00000500000000000000"/>
              <a:cs typeface="Montserrat" panose="00000500000000000000"/>
            </a:endParaRPr>
          </a:p>
        </p:txBody>
      </p:sp>
      <p:grpSp>
        <p:nvGrpSpPr>
          <p:cNvPr id="15" name="object 15"/>
          <p:cNvGrpSpPr/>
          <p:nvPr/>
        </p:nvGrpSpPr>
        <p:grpSpPr>
          <a:xfrm>
            <a:off x="7981949" y="1314449"/>
            <a:ext cx="3067050" cy="1009650"/>
            <a:chOff x="7981949" y="1314449"/>
            <a:chExt cx="3067050" cy="1009650"/>
          </a:xfrm>
        </p:grpSpPr>
        <p:sp>
          <p:nvSpPr>
            <p:cNvPr id="16" name="object 16"/>
            <p:cNvSpPr/>
            <p:nvPr/>
          </p:nvSpPr>
          <p:spPr>
            <a:xfrm>
              <a:off x="7996236" y="1314449"/>
              <a:ext cx="3053080" cy="1009650"/>
            </a:xfrm>
            <a:custGeom>
              <a:avLst/>
              <a:gdLst/>
              <a:ahLst/>
              <a:cxnLst/>
              <a:rect l="l" t="t" r="r" b="b"/>
              <a:pathLst>
                <a:path w="3053079" h="1009650">
                  <a:moveTo>
                    <a:pt x="2981566" y="1009649"/>
                  </a:moveTo>
                  <a:lnTo>
                    <a:pt x="57847" y="1009649"/>
                  </a:lnTo>
                  <a:lnTo>
                    <a:pt x="53821" y="1009161"/>
                  </a:lnTo>
                  <a:lnTo>
                    <a:pt x="15259" y="983793"/>
                  </a:lnTo>
                  <a:lnTo>
                    <a:pt x="396" y="943408"/>
                  </a:lnTo>
                  <a:lnTo>
                    <a:pt x="0" y="938453"/>
                  </a:lnTo>
                  <a:lnTo>
                    <a:pt x="0" y="933449"/>
                  </a:lnTo>
                  <a:lnTo>
                    <a:pt x="0" y="71196"/>
                  </a:lnTo>
                  <a:lnTo>
                    <a:pt x="12692" y="29705"/>
                  </a:lnTo>
                  <a:lnTo>
                    <a:pt x="41975" y="3885"/>
                  </a:lnTo>
                  <a:lnTo>
                    <a:pt x="57847" y="0"/>
                  </a:lnTo>
                  <a:lnTo>
                    <a:pt x="2981566" y="0"/>
                  </a:lnTo>
                  <a:lnTo>
                    <a:pt x="3023056" y="15621"/>
                  </a:lnTo>
                  <a:lnTo>
                    <a:pt x="3048877" y="51661"/>
                  </a:lnTo>
                  <a:lnTo>
                    <a:pt x="3052762" y="71196"/>
                  </a:lnTo>
                  <a:lnTo>
                    <a:pt x="3052762" y="938453"/>
                  </a:lnTo>
                  <a:lnTo>
                    <a:pt x="3037140" y="979944"/>
                  </a:lnTo>
                  <a:lnTo>
                    <a:pt x="3001099" y="1005764"/>
                  </a:lnTo>
                  <a:lnTo>
                    <a:pt x="2986520" y="1009161"/>
                  </a:lnTo>
                  <a:lnTo>
                    <a:pt x="2981566" y="1009649"/>
                  </a:lnTo>
                  <a:close/>
                </a:path>
              </a:pathLst>
            </a:custGeom>
            <a:solidFill>
              <a:srgbClr val="F7F7F7"/>
            </a:solidFill>
          </p:spPr>
          <p:txBody>
            <a:bodyPr wrap="square" lIns="0" tIns="0" rIns="0" bIns="0" rtlCol="0"/>
            <a:lstStyle/>
            <a:p>
              <a:endParaRPr/>
            </a:p>
          </p:txBody>
        </p:sp>
        <p:sp>
          <p:nvSpPr>
            <p:cNvPr id="17" name="object 17"/>
            <p:cNvSpPr/>
            <p:nvPr/>
          </p:nvSpPr>
          <p:spPr>
            <a:xfrm>
              <a:off x="7981949" y="1314827"/>
              <a:ext cx="69215" cy="1009015"/>
            </a:xfrm>
            <a:custGeom>
              <a:avLst/>
              <a:gdLst/>
              <a:ahLst/>
              <a:cxnLst/>
              <a:rect l="l" t="t" r="r" b="b"/>
              <a:pathLst>
                <a:path w="69215" h="1009014">
                  <a:moveTo>
                    <a:pt x="68698" y="1008894"/>
                  </a:moveTo>
                  <a:lnTo>
                    <a:pt x="27882" y="992005"/>
                  </a:lnTo>
                  <a:lnTo>
                    <a:pt x="3261" y="955158"/>
                  </a:lnTo>
                  <a:lnTo>
                    <a:pt x="0" y="933072"/>
                  </a:lnTo>
                  <a:lnTo>
                    <a:pt x="0" y="75822"/>
                  </a:lnTo>
                  <a:lnTo>
                    <a:pt x="12829" y="33479"/>
                  </a:lnTo>
                  <a:lnTo>
                    <a:pt x="47039" y="5422"/>
                  </a:lnTo>
                  <a:lnTo>
                    <a:pt x="68698" y="0"/>
                  </a:lnTo>
                  <a:lnTo>
                    <a:pt x="63809" y="1555"/>
                  </a:lnTo>
                  <a:lnTo>
                    <a:pt x="52140" y="9289"/>
                  </a:lnTo>
                  <a:lnTo>
                    <a:pt x="32200" y="46661"/>
                  </a:lnTo>
                  <a:lnTo>
                    <a:pt x="28575" y="75822"/>
                  </a:lnTo>
                  <a:lnTo>
                    <a:pt x="28575" y="933072"/>
                  </a:lnTo>
                  <a:lnTo>
                    <a:pt x="36594" y="975414"/>
                  </a:lnTo>
                  <a:lnTo>
                    <a:pt x="63809" y="1007338"/>
                  </a:lnTo>
                  <a:lnTo>
                    <a:pt x="68698" y="1008894"/>
                  </a:lnTo>
                  <a:close/>
                </a:path>
              </a:pathLst>
            </a:custGeom>
            <a:solidFill>
              <a:srgbClr val="C7B187"/>
            </a:solidFill>
          </p:spPr>
          <p:txBody>
            <a:bodyPr wrap="square" lIns="0" tIns="0" rIns="0" bIns="0" rtlCol="0"/>
            <a:lstStyle/>
            <a:p>
              <a:endParaRPr/>
            </a:p>
          </p:txBody>
        </p:sp>
        <p:pic>
          <p:nvPicPr>
            <p:cNvPr id="18" name="object 18"/>
            <p:cNvPicPr/>
            <p:nvPr/>
          </p:nvPicPr>
          <p:blipFill>
            <a:blip r:embed="rId4" cstate="print"/>
            <a:stretch>
              <a:fillRect/>
            </a:stretch>
          </p:blipFill>
          <p:spPr>
            <a:xfrm>
              <a:off x="8105774" y="1438274"/>
              <a:ext cx="209550" cy="209549"/>
            </a:xfrm>
            <a:prstGeom prst="rect">
              <a:avLst/>
            </a:prstGeom>
          </p:spPr>
        </p:pic>
      </p:grpSp>
      <p:sp>
        <p:nvSpPr>
          <p:cNvPr id="19" name="object 19"/>
          <p:cNvSpPr txBox="1"/>
          <p:nvPr/>
        </p:nvSpPr>
        <p:spPr>
          <a:xfrm>
            <a:off x="8374955" y="1361286"/>
            <a:ext cx="2310130" cy="717550"/>
          </a:xfrm>
          <a:prstGeom prst="rect">
            <a:avLst/>
          </a:prstGeom>
        </p:spPr>
        <p:txBody>
          <a:bodyPr vert="horz" wrap="square" lIns="0" tIns="24765" rIns="0" bIns="0" rtlCol="0">
            <a:spAutoFit/>
          </a:bodyPr>
          <a:lstStyle/>
          <a:p>
            <a:pPr marL="12700" marR="5080">
              <a:lnSpc>
                <a:spcPct val="105000"/>
              </a:lnSpc>
              <a:spcBef>
                <a:spcPts val="195"/>
              </a:spcBef>
            </a:pPr>
            <a:r>
              <a:rPr sz="1100" b="1" spc="-90" dirty="0">
                <a:solidFill>
                  <a:srgbClr val="C7B187"/>
                </a:solidFill>
                <a:latin typeface="Montserrat" panose="00000500000000000000"/>
                <a:cs typeface="Montserrat" panose="00000500000000000000"/>
              </a:rPr>
              <a:t>Dynamic</a:t>
            </a:r>
            <a:r>
              <a:rPr sz="1100" b="1" spc="-30" dirty="0">
                <a:solidFill>
                  <a:srgbClr val="C7B187"/>
                </a:solidFill>
                <a:latin typeface="Montserrat" panose="00000500000000000000"/>
                <a:cs typeface="Montserrat" panose="00000500000000000000"/>
              </a:rPr>
              <a:t> </a:t>
            </a:r>
            <a:r>
              <a:rPr sz="1100" b="1" spc="-75" dirty="0">
                <a:solidFill>
                  <a:srgbClr val="C7B187"/>
                </a:solidFill>
                <a:latin typeface="Montserrat" panose="00000500000000000000"/>
                <a:cs typeface="Montserrat" panose="00000500000000000000"/>
              </a:rPr>
              <a:t>Capital</a:t>
            </a:r>
            <a:r>
              <a:rPr sz="1100" b="1" spc="-25" dirty="0">
                <a:solidFill>
                  <a:srgbClr val="C7B187"/>
                </a:solidFill>
                <a:latin typeface="Montserrat" panose="00000500000000000000"/>
                <a:cs typeface="Montserrat" panose="00000500000000000000"/>
              </a:rPr>
              <a:t> </a:t>
            </a:r>
            <a:r>
              <a:rPr sz="1100" b="1" spc="-10" dirty="0">
                <a:solidFill>
                  <a:srgbClr val="C7B187"/>
                </a:solidFill>
                <a:latin typeface="Montserrat" panose="00000500000000000000"/>
                <a:cs typeface="Montserrat" panose="00000500000000000000"/>
              </a:rPr>
              <a:t>Deployment </a:t>
            </a:r>
            <a:r>
              <a:rPr sz="1050" spc="-45" dirty="0">
                <a:solidFill>
                  <a:srgbClr val="333333"/>
                </a:solidFill>
                <a:latin typeface="Montserrat" panose="00000500000000000000"/>
                <a:cs typeface="Montserrat" panose="00000500000000000000"/>
              </a:rPr>
              <a:t>Tactical</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adjustments</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within</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strategic </a:t>
            </a:r>
            <a:r>
              <a:rPr sz="1050" spc="-40" dirty="0">
                <a:solidFill>
                  <a:srgbClr val="333333"/>
                </a:solidFill>
                <a:latin typeface="Montserrat" panose="00000500000000000000"/>
                <a:cs typeface="Montserrat" panose="00000500000000000000"/>
              </a:rPr>
              <a:t>allocations</a:t>
            </a:r>
            <a:r>
              <a:rPr sz="1050"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responding</a:t>
            </a:r>
            <a:r>
              <a:rPr sz="1050"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evolving </a:t>
            </a:r>
            <a:r>
              <a:rPr sz="1050" spc="-65" dirty="0">
                <a:solidFill>
                  <a:srgbClr val="333333"/>
                </a:solidFill>
                <a:latin typeface="Montserrat" panose="00000500000000000000"/>
                <a:cs typeface="Montserrat" panose="00000500000000000000"/>
              </a:rPr>
              <a:t>market</a:t>
            </a:r>
            <a:r>
              <a:rPr sz="1050" spc="25" dirty="0">
                <a:solidFill>
                  <a:srgbClr val="333333"/>
                </a:solidFill>
                <a:latin typeface="Montserrat" panose="00000500000000000000"/>
                <a:cs typeface="Montserrat" panose="00000500000000000000"/>
              </a:rPr>
              <a:t> </a:t>
            </a:r>
            <a:r>
              <a:rPr sz="1050" spc="-10" dirty="0">
                <a:solidFill>
                  <a:srgbClr val="333333"/>
                </a:solidFill>
                <a:latin typeface="Montserrat" panose="00000500000000000000"/>
                <a:cs typeface="Montserrat" panose="00000500000000000000"/>
              </a:rPr>
              <a:t>conditions</a:t>
            </a:r>
            <a:endParaRPr sz="1050">
              <a:latin typeface="Montserrat" panose="00000500000000000000"/>
              <a:cs typeface="Montserrat" panose="00000500000000000000"/>
            </a:endParaRPr>
          </a:p>
        </p:txBody>
      </p:sp>
      <p:grpSp>
        <p:nvGrpSpPr>
          <p:cNvPr id="20" name="object 20"/>
          <p:cNvGrpSpPr/>
          <p:nvPr/>
        </p:nvGrpSpPr>
        <p:grpSpPr>
          <a:xfrm>
            <a:off x="1142999" y="5562599"/>
            <a:ext cx="4752975" cy="752475"/>
            <a:chOff x="1142999" y="5562599"/>
            <a:chExt cx="4752975" cy="752475"/>
          </a:xfrm>
        </p:grpSpPr>
        <p:sp>
          <p:nvSpPr>
            <p:cNvPr id="21" name="object 21"/>
            <p:cNvSpPr/>
            <p:nvPr/>
          </p:nvSpPr>
          <p:spPr>
            <a:xfrm>
              <a:off x="1142999" y="5562599"/>
              <a:ext cx="4752975" cy="752475"/>
            </a:xfrm>
            <a:custGeom>
              <a:avLst/>
              <a:gdLst/>
              <a:ahLst/>
              <a:cxnLst/>
              <a:rect l="l" t="t" r="r" b="b"/>
              <a:pathLst>
                <a:path w="4752975" h="752475">
                  <a:moveTo>
                    <a:pt x="4681777" y="752474"/>
                  </a:moveTo>
                  <a:lnTo>
                    <a:pt x="71196" y="752474"/>
                  </a:lnTo>
                  <a:lnTo>
                    <a:pt x="66241" y="751986"/>
                  </a:lnTo>
                  <a:lnTo>
                    <a:pt x="29705" y="736852"/>
                  </a:lnTo>
                  <a:lnTo>
                    <a:pt x="3885" y="700811"/>
                  </a:lnTo>
                  <a:lnTo>
                    <a:pt x="0" y="681278"/>
                  </a:lnTo>
                  <a:lnTo>
                    <a:pt x="0" y="676274"/>
                  </a:lnTo>
                  <a:lnTo>
                    <a:pt x="0" y="71196"/>
                  </a:lnTo>
                  <a:lnTo>
                    <a:pt x="15621" y="29704"/>
                  </a:lnTo>
                  <a:lnTo>
                    <a:pt x="51661" y="3885"/>
                  </a:lnTo>
                  <a:lnTo>
                    <a:pt x="71196" y="0"/>
                  </a:lnTo>
                  <a:lnTo>
                    <a:pt x="4681777" y="0"/>
                  </a:lnTo>
                  <a:lnTo>
                    <a:pt x="4723268" y="15621"/>
                  </a:lnTo>
                  <a:lnTo>
                    <a:pt x="4749088" y="51661"/>
                  </a:lnTo>
                  <a:lnTo>
                    <a:pt x="4752974" y="71196"/>
                  </a:lnTo>
                  <a:lnTo>
                    <a:pt x="4752974" y="681278"/>
                  </a:lnTo>
                  <a:lnTo>
                    <a:pt x="4737352" y="722768"/>
                  </a:lnTo>
                  <a:lnTo>
                    <a:pt x="4701312" y="748588"/>
                  </a:lnTo>
                  <a:lnTo>
                    <a:pt x="4686732" y="751986"/>
                  </a:lnTo>
                  <a:lnTo>
                    <a:pt x="4681777" y="752474"/>
                  </a:lnTo>
                  <a:close/>
                </a:path>
              </a:pathLst>
            </a:custGeom>
            <a:solidFill>
              <a:srgbClr val="F7F7F7"/>
            </a:solidFill>
          </p:spPr>
          <p:txBody>
            <a:bodyPr wrap="square" lIns="0" tIns="0" rIns="0" bIns="0" rtlCol="0"/>
            <a:lstStyle/>
            <a:p>
              <a:endParaRPr/>
            </a:p>
          </p:txBody>
        </p:sp>
        <p:pic>
          <p:nvPicPr>
            <p:cNvPr id="22" name="object 22"/>
            <p:cNvPicPr/>
            <p:nvPr/>
          </p:nvPicPr>
          <p:blipFill>
            <a:blip r:embed="rId5" cstate="print"/>
            <a:stretch>
              <a:fillRect/>
            </a:stretch>
          </p:blipFill>
          <p:spPr>
            <a:xfrm>
              <a:off x="1238249" y="5657849"/>
              <a:ext cx="209550" cy="209549"/>
            </a:xfrm>
            <a:prstGeom prst="rect">
              <a:avLst/>
            </a:prstGeom>
          </p:spPr>
        </p:pic>
      </p:grpSp>
      <p:sp>
        <p:nvSpPr>
          <p:cNvPr id="23" name="object 23"/>
          <p:cNvSpPr txBox="1"/>
          <p:nvPr/>
        </p:nvSpPr>
        <p:spPr>
          <a:xfrm>
            <a:off x="1225549" y="5578387"/>
            <a:ext cx="4219575" cy="643890"/>
          </a:xfrm>
          <a:prstGeom prst="rect">
            <a:avLst/>
          </a:prstGeom>
        </p:spPr>
        <p:txBody>
          <a:bodyPr vert="horz" wrap="square" lIns="0" tIns="69850" rIns="0" bIns="0" rtlCol="0">
            <a:spAutoFit/>
          </a:bodyPr>
          <a:lstStyle/>
          <a:p>
            <a:pPr marL="297815">
              <a:lnSpc>
                <a:spcPct val="100000"/>
              </a:lnSpc>
              <a:spcBef>
                <a:spcPts val="550"/>
              </a:spcBef>
            </a:pPr>
            <a:r>
              <a:rPr sz="1200" b="1" spc="-95" dirty="0">
                <a:solidFill>
                  <a:srgbClr val="C7B187"/>
                </a:solidFill>
                <a:latin typeface="Montserrat SemiBold" panose="00000700000000000000"/>
                <a:cs typeface="Montserrat SemiBold" panose="00000700000000000000"/>
              </a:rPr>
              <a:t>Progressive</a:t>
            </a:r>
            <a:r>
              <a:rPr sz="1200" b="1" spc="-10" dirty="0">
                <a:solidFill>
                  <a:srgbClr val="C7B187"/>
                </a:solidFill>
                <a:latin typeface="Montserrat SemiBold" panose="00000700000000000000"/>
                <a:cs typeface="Montserrat SemiBold" panose="00000700000000000000"/>
              </a:rPr>
              <a:t> </a:t>
            </a:r>
            <a:r>
              <a:rPr sz="1200" b="1" spc="-80" dirty="0">
                <a:solidFill>
                  <a:srgbClr val="C7B187"/>
                </a:solidFill>
                <a:latin typeface="Montserrat SemiBold" panose="00000700000000000000"/>
                <a:cs typeface="Montserrat SemiBold" panose="00000700000000000000"/>
              </a:rPr>
              <a:t>Portfolio</a:t>
            </a:r>
            <a:r>
              <a:rPr sz="1200" b="1" spc="-10" dirty="0">
                <a:solidFill>
                  <a:srgbClr val="C7B187"/>
                </a:solidFill>
                <a:latin typeface="Montserrat SemiBold" panose="00000700000000000000"/>
                <a:cs typeface="Montserrat SemiBold" panose="00000700000000000000"/>
              </a:rPr>
              <a:t> Evolution</a:t>
            </a:r>
            <a:endParaRPr sz="1200" dirty="0">
              <a:latin typeface="Montserrat SemiBold" panose="00000700000000000000"/>
              <a:cs typeface="Montserrat SemiBold" panose="00000700000000000000"/>
            </a:endParaRPr>
          </a:p>
          <a:p>
            <a:pPr marL="12700" marR="5080">
              <a:lnSpc>
                <a:spcPct val="101000"/>
              </a:lnSpc>
              <a:spcBef>
                <a:spcPts val="420"/>
              </a:spcBef>
            </a:pPr>
            <a:r>
              <a:rPr sz="1050" spc="-40" dirty="0">
                <a:solidFill>
                  <a:srgbClr val="333333"/>
                </a:solidFill>
                <a:latin typeface="Montserrat" panose="00000500000000000000"/>
                <a:cs typeface="Montserrat" panose="00000500000000000000"/>
              </a:rPr>
              <a:t>Portfolio</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development</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since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2016</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through</a:t>
            </a:r>
            <a:r>
              <a:rPr sz="1050" spc="5"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expanding</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global</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market </a:t>
            </a:r>
            <a:r>
              <a:rPr sz="1050" spc="-10" dirty="0">
                <a:solidFill>
                  <a:srgbClr val="333333"/>
                </a:solidFill>
                <a:latin typeface="Montserrat" panose="00000500000000000000"/>
                <a:cs typeface="Montserrat" panose="00000500000000000000"/>
              </a:rPr>
              <a:t>penetration.</a:t>
            </a:r>
            <a:endParaRPr sz="1050" dirty="0">
              <a:latin typeface="Montserrat" panose="00000500000000000000"/>
              <a:cs typeface="Montserrat" panose="00000500000000000000"/>
            </a:endParaRPr>
          </a:p>
        </p:txBody>
      </p:sp>
      <p:grpSp>
        <p:nvGrpSpPr>
          <p:cNvPr id="24" name="object 24"/>
          <p:cNvGrpSpPr/>
          <p:nvPr/>
        </p:nvGrpSpPr>
        <p:grpSpPr>
          <a:xfrm>
            <a:off x="6296024" y="5562599"/>
            <a:ext cx="4752975" cy="752475"/>
            <a:chOff x="6296024" y="5562599"/>
            <a:chExt cx="4752975" cy="752475"/>
          </a:xfrm>
        </p:grpSpPr>
        <p:sp>
          <p:nvSpPr>
            <p:cNvPr id="25" name="object 25"/>
            <p:cNvSpPr/>
            <p:nvPr/>
          </p:nvSpPr>
          <p:spPr>
            <a:xfrm>
              <a:off x="6296024" y="5562599"/>
              <a:ext cx="4752975" cy="752475"/>
            </a:xfrm>
            <a:custGeom>
              <a:avLst/>
              <a:gdLst/>
              <a:ahLst/>
              <a:cxnLst/>
              <a:rect l="l" t="t" r="r" b="b"/>
              <a:pathLst>
                <a:path w="4752975" h="752475">
                  <a:moveTo>
                    <a:pt x="4681777" y="752474"/>
                  </a:moveTo>
                  <a:lnTo>
                    <a:pt x="71196" y="752474"/>
                  </a:lnTo>
                  <a:lnTo>
                    <a:pt x="66240" y="751986"/>
                  </a:lnTo>
                  <a:lnTo>
                    <a:pt x="29703" y="736852"/>
                  </a:lnTo>
                  <a:lnTo>
                    <a:pt x="3884" y="700811"/>
                  </a:lnTo>
                  <a:lnTo>
                    <a:pt x="0" y="681278"/>
                  </a:lnTo>
                  <a:lnTo>
                    <a:pt x="0" y="676274"/>
                  </a:lnTo>
                  <a:lnTo>
                    <a:pt x="0" y="71196"/>
                  </a:lnTo>
                  <a:lnTo>
                    <a:pt x="15620" y="29704"/>
                  </a:lnTo>
                  <a:lnTo>
                    <a:pt x="51661" y="3885"/>
                  </a:lnTo>
                  <a:lnTo>
                    <a:pt x="71196" y="0"/>
                  </a:lnTo>
                  <a:lnTo>
                    <a:pt x="4681777" y="0"/>
                  </a:lnTo>
                  <a:lnTo>
                    <a:pt x="4723268" y="15621"/>
                  </a:lnTo>
                  <a:lnTo>
                    <a:pt x="4749088" y="51661"/>
                  </a:lnTo>
                  <a:lnTo>
                    <a:pt x="4752974" y="71196"/>
                  </a:lnTo>
                  <a:lnTo>
                    <a:pt x="4752974" y="681278"/>
                  </a:lnTo>
                  <a:lnTo>
                    <a:pt x="4737352" y="722768"/>
                  </a:lnTo>
                  <a:lnTo>
                    <a:pt x="4701311" y="748588"/>
                  </a:lnTo>
                  <a:lnTo>
                    <a:pt x="4686732" y="751986"/>
                  </a:lnTo>
                  <a:lnTo>
                    <a:pt x="4681777" y="752474"/>
                  </a:lnTo>
                  <a:close/>
                </a:path>
              </a:pathLst>
            </a:custGeom>
            <a:solidFill>
              <a:srgbClr val="F7F7F7"/>
            </a:solidFill>
          </p:spPr>
          <p:txBody>
            <a:bodyPr wrap="square" lIns="0" tIns="0" rIns="0" bIns="0" rtlCol="0"/>
            <a:lstStyle/>
            <a:p>
              <a:endParaRPr/>
            </a:p>
          </p:txBody>
        </p:sp>
        <p:pic>
          <p:nvPicPr>
            <p:cNvPr id="26" name="object 26"/>
            <p:cNvPicPr/>
            <p:nvPr/>
          </p:nvPicPr>
          <p:blipFill>
            <a:blip r:embed="rId6" cstate="print"/>
            <a:stretch>
              <a:fillRect/>
            </a:stretch>
          </p:blipFill>
          <p:spPr>
            <a:xfrm>
              <a:off x="6391274" y="5657849"/>
              <a:ext cx="209550" cy="209549"/>
            </a:xfrm>
            <a:prstGeom prst="rect">
              <a:avLst/>
            </a:prstGeom>
          </p:spPr>
        </p:pic>
      </p:grpSp>
      <p:sp>
        <p:nvSpPr>
          <p:cNvPr id="27" name="object 27"/>
          <p:cNvSpPr txBox="1"/>
          <p:nvPr/>
        </p:nvSpPr>
        <p:spPr>
          <a:xfrm>
            <a:off x="6376788" y="5578387"/>
            <a:ext cx="4074160" cy="481965"/>
          </a:xfrm>
          <a:prstGeom prst="rect">
            <a:avLst/>
          </a:prstGeom>
        </p:spPr>
        <p:txBody>
          <a:bodyPr vert="horz" wrap="square" lIns="0" tIns="69850" rIns="0" bIns="0" rtlCol="0">
            <a:spAutoFit/>
          </a:bodyPr>
          <a:lstStyle/>
          <a:p>
            <a:pPr marL="297815">
              <a:lnSpc>
                <a:spcPct val="100000"/>
              </a:lnSpc>
              <a:spcBef>
                <a:spcPts val="550"/>
              </a:spcBef>
            </a:pPr>
            <a:r>
              <a:rPr sz="1200" b="1" spc="-100" dirty="0">
                <a:solidFill>
                  <a:srgbClr val="C7B187"/>
                </a:solidFill>
                <a:latin typeface="Montserrat SemiBold" panose="00000700000000000000"/>
                <a:cs typeface="Montserrat SemiBold" panose="00000700000000000000"/>
              </a:rPr>
              <a:t>Integrated</a:t>
            </a:r>
            <a:r>
              <a:rPr sz="1200" b="1" spc="-20" dirty="0">
                <a:solidFill>
                  <a:srgbClr val="C7B187"/>
                </a:solidFill>
                <a:latin typeface="Montserrat SemiBold" panose="00000700000000000000"/>
                <a:cs typeface="Montserrat SemiBold" panose="00000700000000000000"/>
              </a:rPr>
              <a:t> </a:t>
            </a:r>
            <a:r>
              <a:rPr sz="1200" b="1" spc="-85" dirty="0">
                <a:solidFill>
                  <a:srgbClr val="C7B187"/>
                </a:solidFill>
                <a:latin typeface="Montserrat SemiBold" panose="00000700000000000000"/>
                <a:cs typeface="Montserrat SemiBold" panose="00000700000000000000"/>
              </a:rPr>
              <a:t>Risk</a:t>
            </a:r>
            <a:r>
              <a:rPr sz="1200" b="1" spc="-15" dirty="0">
                <a:solidFill>
                  <a:srgbClr val="C7B187"/>
                </a:solidFill>
                <a:latin typeface="Montserrat SemiBold" panose="00000700000000000000"/>
                <a:cs typeface="Montserrat SemiBold" panose="00000700000000000000"/>
              </a:rPr>
              <a:t> </a:t>
            </a:r>
            <a:r>
              <a:rPr sz="1200" b="1" spc="-10" dirty="0">
                <a:solidFill>
                  <a:srgbClr val="C7B187"/>
                </a:solidFill>
                <a:latin typeface="Montserrat SemiBold" panose="00000700000000000000"/>
                <a:cs typeface="Montserrat SemiBold" panose="00000700000000000000"/>
              </a:rPr>
              <a:t>Controls</a:t>
            </a:r>
            <a:endParaRPr sz="1200">
              <a:latin typeface="Montserrat SemiBold" panose="00000700000000000000"/>
              <a:cs typeface="Montserrat SemiBold" panose="00000700000000000000"/>
            </a:endParaRPr>
          </a:p>
          <a:p>
            <a:pPr marL="12700">
              <a:lnSpc>
                <a:spcPct val="100000"/>
              </a:lnSpc>
              <a:spcBef>
                <a:spcPts val="435"/>
              </a:spcBef>
            </a:pPr>
            <a:r>
              <a:rPr sz="1050" spc="-45" dirty="0">
                <a:solidFill>
                  <a:srgbClr val="333333"/>
                </a:solidFill>
                <a:latin typeface="Montserrat" panose="00000500000000000000"/>
                <a:cs typeface="Montserrat" panose="00000500000000000000"/>
              </a:rPr>
              <a:t>Multiple</a:t>
            </a:r>
            <a:r>
              <a:rPr sz="1050" spc="-5" dirty="0">
                <a:solidFill>
                  <a:srgbClr val="333333"/>
                </a:solidFill>
                <a:latin typeface="Montserrat" panose="00000500000000000000"/>
                <a:cs typeface="Montserrat" panose="00000500000000000000"/>
              </a:rPr>
              <a:t> </a:t>
            </a:r>
            <a:r>
              <a:rPr sz="1050" spc="-45" dirty="0">
                <a:solidFill>
                  <a:srgbClr val="333333"/>
                </a:solidFill>
                <a:latin typeface="Montserrat" panose="00000500000000000000"/>
                <a:cs typeface="Montserrat" panose="00000500000000000000"/>
              </a:rPr>
              <a:t>layers</a:t>
            </a:r>
            <a:r>
              <a:rPr sz="1050" spc="-5" dirty="0">
                <a:solidFill>
                  <a:srgbClr val="333333"/>
                </a:solidFill>
                <a:latin typeface="Montserrat" panose="00000500000000000000"/>
                <a:cs typeface="Montserrat" panose="00000500000000000000"/>
              </a:rPr>
              <a:t> </a:t>
            </a:r>
            <a:r>
              <a:rPr sz="1050" spc="-35" dirty="0">
                <a:solidFill>
                  <a:srgbClr val="333333"/>
                </a:solidFill>
                <a:latin typeface="Montserrat" panose="00000500000000000000"/>
                <a:cs typeface="Montserrat" panose="00000500000000000000"/>
              </a:rPr>
              <a:t>of</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risk</a:t>
            </a:r>
            <a:r>
              <a:rPr sz="1050" spc="-5" dirty="0">
                <a:solidFill>
                  <a:srgbClr val="333333"/>
                </a:solidFill>
                <a:latin typeface="Montserrat" panose="00000500000000000000"/>
                <a:cs typeface="Montserrat" panose="00000500000000000000"/>
              </a:rPr>
              <a:t> </a:t>
            </a:r>
            <a:r>
              <a:rPr sz="1050" spc="-50" dirty="0">
                <a:solidFill>
                  <a:srgbClr val="333333"/>
                </a:solidFill>
                <a:latin typeface="Montserrat" panose="00000500000000000000"/>
                <a:cs typeface="Montserrat" panose="00000500000000000000"/>
              </a:rPr>
              <a:t>assessment</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from</a:t>
            </a:r>
            <a:r>
              <a:rPr sz="1050" dirty="0">
                <a:solidFill>
                  <a:srgbClr val="333333"/>
                </a:solidFill>
                <a:latin typeface="Montserrat" panose="00000500000000000000"/>
                <a:cs typeface="Montserrat" panose="00000500000000000000"/>
              </a:rPr>
              <a:t> </a:t>
            </a:r>
            <a:r>
              <a:rPr sz="1050" spc="-55" dirty="0">
                <a:solidFill>
                  <a:srgbClr val="333333"/>
                </a:solidFill>
                <a:latin typeface="Montserrat" panose="00000500000000000000"/>
                <a:cs typeface="Montserrat" panose="00000500000000000000"/>
              </a:rPr>
              <a:t>manager</a:t>
            </a:r>
            <a:r>
              <a:rPr sz="1050" spc="-5" dirty="0">
                <a:solidFill>
                  <a:srgbClr val="333333"/>
                </a:solidFill>
                <a:latin typeface="Montserrat" panose="00000500000000000000"/>
                <a:cs typeface="Montserrat" panose="00000500000000000000"/>
              </a:rPr>
              <a:t> </a:t>
            </a:r>
            <a:r>
              <a:rPr sz="1050" spc="-60" dirty="0">
                <a:solidFill>
                  <a:srgbClr val="333333"/>
                </a:solidFill>
                <a:latin typeface="Montserrat" panose="00000500000000000000"/>
                <a:cs typeface="Montserrat" panose="00000500000000000000"/>
              </a:rPr>
              <a:t>to</a:t>
            </a:r>
            <a:r>
              <a:rPr sz="1050" spc="-5" dirty="0">
                <a:solidFill>
                  <a:srgbClr val="333333"/>
                </a:solidFill>
                <a:latin typeface="Montserrat" panose="00000500000000000000"/>
                <a:cs typeface="Montserrat" panose="00000500000000000000"/>
              </a:rPr>
              <a:t> </a:t>
            </a:r>
            <a:r>
              <a:rPr sz="1050" spc="-40" dirty="0">
                <a:solidFill>
                  <a:srgbClr val="333333"/>
                </a:solidFill>
                <a:latin typeface="Montserrat" panose="00000500000000000000"/>
                <a:cs typeface="Montserrat" panose="00000500000000000000"/>
              </a:rPr>
              <a:t>portfolio</a:t>
            </a:r>
            <a:r>
              <a:rPr sz="1050" spc="-5" dirty="0">
                <a:solidFill>
                  <a:srgbClr val="333333"/>
                </a:solidFill>
                <a:latin typeface="Montserrat" panose="00000500000000000000"/>
                <a:cs typeface="Montserrat" panose="00000500000000000000"/>
              </a:rPr>
              <a:t> </a:t>
            </a:r>
            <a:r>
              <a:rPr sz="1050" spc="-30" dirty="0">
                <a:solidFill>
                  <a:srgbClr val="333333"/>
                </a:solidFill>
                <a:latin typeface="Montserrat" panose="00000500000000000000"/>
                <a:cs typeface="Montserrat" panose="00000500000000000000"/>
              </a:rPr>
              <a:t>level.</a:t>
            </a:r>
            <a:endParaRPr sz="1050">
              <a:latin typeface="Montserrat" panose="00000500000000000000"/>
              <a:cs typeface="Montserrat" panose="00000500000000000000"/>
            </a:endParaRPr>
          </a:p>
        </p:txBody>
      </p:sp>
      <p:grpSp>
        <p:nvGrpSpPr>
          <p:cNvPr id="29" name="object 29"/>
          <p:cNvGrpSpPr/>
          <p:nvPr/>
        </p:nvGrpSpPr>
        <p:grpSpPr>
          <a:xfrm>
            <a:off x="1142999" y="2581274"/>
            <a:ext cx="9906000" cy="762000"/>
            <a:chOff x="1142999" y="2581274"/>
            <a:chExt cx="9906000" cy="762000"/>
          </a:xfrm>
        </p:grpSpPr>
        <p:sp>
          <p:nvSpPr>
            <p:cNvPr id="30" name="object 30"/>
            <p:cNvSpPr/>
            <p:nvPr/>
          </p:nvSpPr>
          <p:spPr>
            <a:xfrm>
              <a:off x="1162049" y="2581274"/>
              <a:ext cx="9886950" cy="762000"/>
            </a:xfrm>
            <a:custGeom>
              <a:avLst/>
              <a:gdLst/>
              <a:ahLst/>
              <a:cxnLst/>
              <a:rect l="l" t="t" r="r" b="b"/>
              <a:pathLst>
                <a:path w="9886950" h="762000">
                  <a:moveTo>
                    <a:pt x="9815752" y="761999"/>
                  </a:moveTo>
                  <a:lnTo>
                    <a:pt x="0" y="761999"/>
                  </a:lnTo>
                  <a:lnTo>
                    <a:pt x="0" y="0"/>
                  </a:lnTo>
                  <a:lnTo>
                    <a:pt x="9815752" y="0"/>
                  </a:lnTo>
                  <a:lnTo>
                    <a:pt x="9820706" y="488"/>
                  </a:lnTo>
                  <a:lnTo>
                    <a:pt x="9857242" y="15621"/>
                  </a:lnTo>
                  <a:lnTo>
                    <a:pt x="9883063" y="51661"/>
                  </a:lnTo>
                  <a:lnTo>
                    <a:pt x="9886949" y="71196"/>
                  </a:lnTo>
                  <a:lnTo>
                    <a:pt x="9886949" y="690803"/>
                  </a:lnTo>
                  <a:lnTo>
                    <a:pt x="9871326" y="732294"/>
                  </a:lnTo>
                  <a:lnTo>
                    <a:pt x="9835286" y="758113"/>
                  </a:lnTo>
                  <a:lnTo>
                    <a:pt x="9815752" y="761999"/>
                  </a:lnTo>
                  <a:close/>
                </a:path>
              </a:pathLst>
            </a:custGeom>
            <a:solidFill>
              <a:srgbClr val="F7F7F7"/>
            </a:solidFill>
          </p:spPr>
          <p:txBody>
            <a:bodyPr wrap="square" lIns="0" tIns="0" rIns="0" bIns="0" rtlCol="0"/>
            <a:lstStyle/>
            <a:p>
              <a:endParaRPr/>
            </a:p>
          </p:txBody>
        </p:sp>
        <p:sp>
          <p:nvSpPr>
            <p:cNvPr id="31" name="object 31"/>
            <p:cNvSpPr/>
            <p:nvPr/>
          </p:nvSpPr>
          <p:spPr>
            <a:xfrm>
              <a:off x="1142999" y="2581274"/>
              <a:ext cx="38100" cy="762000"/>
            </a:xfrm>
            <a:custGeom>
              <a:avLst/>
              <a:gdLst/>
              <a:ahLst/>
              <a:cxnLst/>
              <a:rect l="l" t="t" r="r" b="b"/>
              <a:pathLst>
                <a:path w="38100" h="762000">
                  <a:moveTo>
                    <a:pt x="38099" y="761999"/>
                  </a:moveTo>
                  <a:lnTo>
                    <a:pt x="0" y="761999"/>
                  </a:lnTo>
                  <a:lnTo>
                    <a:pt x="0" y="0"/>
                  </a:lnTo>
                  <a:lnTo>
                    <a:pt x="38099" y="0"/>
                  </a:lnTo>
                  <a:lnTo>
                    <a:pt x="38099" y="761999"/>
                  </a:lnTo>
                  <a:close/>
                </a:path>
              </a:pathLst>
            </a:custGeom>
            <a:solidFill>
              <a:srgbClr val="C7B187"/>
            </a:solidFill>
          </p:spPr>
          <p:txBody>
            <a:bodyPr wrap="square" lIns="0" tIns="0" rIns="0" bIns="0" rtlCol="0"/>
            <a:lstStyle/>
            <a:p>
              <a:endParaRPr/>
            </a:p>
          </p:txBody>
        </p:sp>
        <p:pic>
          <p:nvPicPr>
            <p:cNvPr id="32" name="object 32"/>
            <p:cNvPicPr/>
            <p:nvPr/>
          </p:nvPicPr>
          <p:blipFill>
            <a:blip r:embed="rId7" cstate="print"/>
            <a:stretch>
              <a:fillRect/>
            </a:stretch>
          </p:blipFill>
          <p:spPr>
            <a:xfrm>
              <a:off x="1323974" y="2741413"/>
              <a:ext cx="125015" cy="89296"/>
            </a:xfrm>
            <a:prstGeom prst="rect">
              <a:avLst/>
            </a:prstGeom>
          </p:spPr>
        </p:pic>
      </p:grpSp>
      <p:pic>
        <p:nvPicPr>
          <p:cNvPr id="34" name="object 34"/>
          <p:cNvPicPr/>
          <p:nvPr/>
        </p:nvPicPr>
        <p:blipFill>
          <a:blip r:embed="rId8" cstate="print"/>
          <a:stretch>
            <a:fillRect/>
          </a:stretch>
        </p:blipFill>
        <p:spPr>
          <a:xfrm>
            <a:off x="4143375" y="3462337"/>
            <a:ext cx="3905249" cy="2047874"/>
          </a:xfrm>
          <a:prstGeom prst="rect">
            <a:avLst/>
          </a:prstGeom>
        </p:spPr>
      </p:pic>
      <p:sp>
        <p:nvSpPr>
          <p:cNvPr id="35" name="object 35"/>
          <p:cNvSpPr txBox="1"/>
          <p:nvPr/>
        </p:nvSpPr>
        <p:spPr>
          <a:xfrm>
            <a:off x="1311275" y="2600960"/>
            <a:ext cx="9519285" cy="767715"/>
          </a:xfrm>
          <a:prstGeom prst="rect">
            <a:avLst/>
          </a:prstGeom>
        </p:spPr>
        <p:txBody>
          <a:bodyPr vert="horz" wrap="square" lIns="0" tIns="69215" rIns="0" bIns="0" rtlCol="0">
            <a:noAutofit/>
          </a:bodyPr>
          <a:lstStyle/>
          <a:p>
            <a:pPr marL="137160">
              <a:lnSpc>
                <a:spcPct val="100000"/>
              </a:lnSpc>
              <a:spcBef>
                <a:spcPts val="545"/>
              </a:spcBef>
            </a:pPr>
            <a:r>
              <a:rPr sz="1250" b="1" spc="-95" dirty="0">
                <a:solidFill>
                  <a:srgbClr val="C7B187"/>
                </a:solidFill>
                <a:latin typeface="Montserrat SemiBold" panose="00000700000000000000"/>
                <a:cs typeface="Montserrat SemiBold" panose="00000700000000000000"/>
              </a:rPr>
              <a:t>Our</a:t>
            </a:r>
            <a:r>
              <a:rPr sz="1250" b="1" spc="-5" dirty="0">
                <a:solidFill>
                  <a:srgbClr val="C7B187"/>
                </a:solidFill>
                <a:latin typeface="Montserrat SemiBold" panose="00000700000000000000"/>
                <a:cs typeface="Montserrat SemiBold" panose="00000700000000000000"/>
              </a:rPr>
              <a:t> </a:t>
            </a:r>
            <a:r>
              <a:rPr sz="1250" b="1" spc="-85" dirty="0">
                <a:solidFill>
                  <a:srgbClr val="C7B187"/>
                </a:solidFill>
                <a:latin typeface="Montserrat SemiBold" panose="00000700000000000000"/>
                <a:cs typeface="Montserrat SemiBold" panose="00000700000000000000"/>
              </a:rPr>
              <a:t>Investment</a:t>
            </a:r>
            <a:r>
              <a:rPr sz="1250" b="1" dirty="0">
                <a:solidFill>
                  <a:srgbClr val="C7B187"/>
                </a:solidFill>
                <a:latin typeface="Montserrat SemiBold" panose="00000700000000000000"/>
                <a:cs typeface="Montserrat SemiBold" panose="00000700000000000000"/>
              </a:rPr>
              <a:t> </a:t>
            </a:r>
            <a:r>
              <a:rPr sz="1250" b="1" spc="-10" dirty="0">
                <a:solidFill>
                  <a:srgbClr val="C7B187"/>
                </a:solidFill>
                <a:latin typeface="Montserrat SemiBold" panose="00000700000000000000"/>
                <a:cs typeface="Montserrat SemiBold" panose="00000700000000000000"/>
              </a:rPr>
              <a:t>Thesis</a:t>
            </a:r>
            <a:endParaRPr sz="1250" dirty="0">
              <a:latin typeface="Montserrat SemiBold" panose="00000700000000000000"/>
              <a:cs typeface="Montserrat SemiBold" panose="00000700000000000000"/>
            </a:endParaRPr>
          </a:p>
          <a:p>
            <a:pPr marL="12700" marR="5080">
              <a:lnSpc>
                <a:spcPts val="1280"/>
              </a:lnSpc>
              <a:spcBef>
                <a:spcPts val="450"/>
              </a:spcBef>
            </a:pPr>
            <a:r>
              <a:rPr sz="1100" i="1" spc="-100" dirty="0">
                <a:solidFill>
                  <a:srgbClr val="333333"/>
                </a:solidFill>
                <a:latin typeface="Montserrat" panose="00000500000000000000" pitchFamily="2" charset="0"/>
                <a:cs typeface="Verdana" panose="020B0604030504040204"/>
              </a:rPr>
              <a:t>"We</a:t>
            </a:r>
            <a:r>
              <a:rPr sz="1100" i="1" spc="-85" dirty="0">
                <a:solidFill>
                  <a:srgbClr val="333333"/>
                </a:solidFill>
                <a:latin typeface="Montserrat" panose="00000500000000000000" pitchFamily="2" charset="0"/>
                <a:cs typeface="Verdana" panose="020B0604030504040204"/>
              </a:rPr>
              <a:t> </a:t>
            </a:r>
            <a:r>
              <a:rPr sz="1100" i="1" spc="-90" dirty="0">
                <a:solidFill>
                  <a:srgbClr val="333333"/>
                </a:solidFill>
                <a:latin typeface="Montserrat" panose="00000500000000000000" pitchFamily="2" charset="0"/>
                <a:cs typeface="Verdana" panose="020B0604030504040204"/>
              </a:rPr>
              <a:t>are</a:t>
            </a:r>
            <a:r>
              <a:rPr sz="1100" i="1" spc="-85" dirty="0">
                <a:solidFill>
                  <a:srgbClr val="333333"/>
                </a:solidFill>
                <a:latin typeface="Montserrat" panose="00000500000000000000" pitchFamily="2" charset="0"/>
                <a:cs typeface="Verdana" panose="020B0604030504040204"/>
              </a:rPr>
              <a:t> </a:t>
            </a:r>
            <a:r>
              <a:rPr sz="1100" i="1" spc="-60" dirty="0">
                <a:solidFill>
                  <a:srgbClr val="333333"/>
                </a:solidFill>
                <a:latin typeface="Montserrat" panose="00000500000000000000" pitchFamily="2" charset="0"/>
                <a:cs typeface="Verdana" panose="020B0604030504040204"/>
              </a:rPr>
              <a:t>dedicated</a:t>
            </a:r>
            <a:r>
              <a:rPr sz="1100" i="1" spc="-80" dirty="0">
                <a:solidFill>
                  <a:srgbClr val="333333"/>
                </a:solidFill>
                <a:latin typeface="Montserrat" panose="00000500000000000000" pitchFamily="2" charset="0"/>
                <a:cs typeface="Verdana" panose="020B0604030504040204"/>
              </a:rPr>
              <a:t> </a:t>
            </a:r>
            <a:r>
              <a:rPr sz="1100" i="1" spc="-75" dirty="0">
                <a:solidFill>
                  <a:srgbClr val="333333"/>
                </a:solidFill>
                <a:latin typeface="Montserrat" panose="00000500000000000000" pitchFamily="2" charset="0"/>
                <a:cs typeface="Verdana" panose="020B0604030504040204"/>
              </a:rPr>
              <a:t>to</a:t>
            </a:r>
            <a:r>
              <a:rPr sz="1100" i="1" spc="-85"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delivering</a:t>
            </a:r>
            <a:r>
              <a:rPr sz="1100" i="1" spc="-85" dirty="0">
                <a:solidFill>
                  <a:srgbClr val="333333"/>
                </a:solidFill>
                <a:latin typeface="Montserrat" panose="00000500000000000000" pitchFamily="2" charset="0"/>
                <a:cs typeface="Verdana" panose="020B0604030504040204"/>
              </a:rPr>
              <a:t> </a:t>
            </a:r>
            <a:r>
              <a:rPr sz="1100" i="1" spc="-90" dirty="0">
                <a:solidFill>
                  <a:srgbClr val="333333"/>
                </a:solidFill>
                <a:latin typeface="Montserrat" panose="00000500000000000000" pitchFamily="2" charset="0"/>
                <a:cs typeface="Verdana" panose="020B0604030504040204"/>
              </a:rPr>
              <a:t>robust,</a:t>
            </a:r>
            <a:r>
              <a:rPr sz="1100" i="1" spc="-80" dirty="0">
                <a:solidFill>
                  <a:srgbClr val="333333"/>
                </a:solidFill>
                <a:latin typeface="Montserrat" panose="00000500000000000000" pitchFamily="2" charset="0"/>
                <a:cs typeface="Verdana" panose="020B0604030504040204"/>
              </a:rPr>
              <a:t> </a:t>
            </a:r>
            <a:r>
              <a:rPr sz="1100" i="1" spc="-100" dirty="0">
                <a:solidFill>
                  <a:srgbClr val="333333"/>
                </a:solidFill>
                <a:latin typeface="Montserrat" panose="00000500000000000000" pitchFamily="2" charset="0"/>
                <a:cs typeface="Verdana" panose="020B0604030504040204"/>
              </a:rPr>
              <a:t>risk-</a:t>
            </a:r>
            <a:r>
              <a:rPr sz="1100" i="1" spc="-75" dirty="0">
                <a:solidFill>
                  <a:srgbClr val="333333"/>
                </a:solidFill>
                <a:latin typeface="Montserrat" panose="00000500000000000000" pitchFamily="2" charset="0"/>
                <a:cs typeface="Verdana" panose="020B0604030504040204"/>
              </a:rPr>
              <a:t>adjusted</a:t>
            </a:r>
            <a:r>
              <a:rPr sz="1100" i="1" spc="-85" dirty="0">
                <a:solidFill>
                  <a:srgbClr val="333333"/>
                </a:solidFill>
                <a:latin typeface="Montserrat" panose="00000500000000000000" pitchFamily="2" charset="0"/>
                <a:cs typeface="Verdana" panose="020B0604030504040204"/>
              </a:rPr>
              <a:t> </a:t>
            </a:r>
            <a:r>
              <a:rPr sz="1100" i="1" spc="-80" dirty="0">
                <a:solidFill>
                  <a:srgbClr val="333333"/>
                </a:solidFill>
                <a:latin typeface="Montserrat" panose="00000500000000000000" pitchFamily="2" charset="0"/>
                <a:cs typeface="Verdana" panose="020B0604030504040204"/>
              </a:rPr>
              <a:t>returns </a:t>
            </a:r>
            <a:r>
              <a:rPr sz="1100" i="1" spc="-90" dirty="0">
                <a:solidFill>
                  <a:srgbClr val="333333"/>
                </a:solidFill>
                <a:latin typeface="Montserrat" panose="00000500000000000000" pitchFamily="2" charset="0"/>
                <a:cs typeface="Verdana" panose="020B0604030504040204"/>
              </a:rPr>
              <a:t>by</a:t>
            </a:r>
            <a:r>
              <a:rPr sz="1100" i="1" spc="-85" dirty="0">
                <a:solidFill>
                  <a:srgbClr val="333333"/>
                </a:solidFill>
                <a:latin typeface="Montserrat" panose="00000500000000000000" pitchFamily="2" charset="0"/>
                <a:cs typeface="Verdana" panose="020B0604030504040204"/>
              </a:rPr>
              <a:t> </a:t>
            </a:r>
            <a:r>
              <a:rPr sz="1100" i="1" spc="-45" dirty="0">
                <a:solidFill>
                  <a:srgbClr val="333333"/>
                </a:solidFill>
                <a:latin typeface="Montserrat" panose="00000500000000000000" pitchFamily="2" charset="0"/>
                <a:cs typeface="Verdana" panose="020B0604030504040204"/>
              </a:rPr>
              <a:t>building</a:t>
            </a:r>
            <a:r>
              <a:rPr sz="1100" i="1" spc="-85" dirty="0">
                <a:solidFill>
                  <a:srgbClr val="333333"/>
                </a:solidFill>
                <a:latin typeface="Montserrat" panose="00000500000000000000" pitchFamily="2" charset="0"/>
                <a:cs typeface="Verdana" panose="020B0604030504040204"/>
              </a:rPr>
              <a:t> </a:t>
            </a:r>
            <a:r>
              <a:rPr sz="1100" i="1" spc="-95" dirty="0">
                <a:solidFill>
                  <a:srgbClr val="333333"/>
                </a:solidFill>
                <a:latin typeface="Montserrat" panose="00000500000000000000" pitchFamily="2" charset="0"/>
                <a:cs typeface="Verdana" panose="020B0604030504040204"/>
              </a:rPr>
              <a:t>a</a:t>
            </a:r>
            <a:r>
              <a:rPr sz="1100" i="1" spc="-80"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globally</a:t>
            </a:r>
            <a:r>
              <a:rPr sz="1100" i="1" spc="-85" dirty="0">
                <a:solidFill>
                  <a:srgbClr val="333333"/>
                </a:solidFill>
                <a:latin typeface="Montserrat" panose="00000500000000000000" pitchFamily="2" charset="0"/>
                <a:cs typeface="Verdana" panose="020B0604030504040204"/>
              </a:rPr>
              <a:t> </a:t>
            </a:r>
            <a:r>
              <a:rPr sz="1100" i="1" spc="-75" dirty="0">
                <a:solidFill>
                  <a:srgbClr val="333333"/>
                </a:solidFill>
                <a:latin typeface="Montserrat" panose="00000500000000000000" pitchFamily="2" charset="0"/>
                <a:cs typeface="Verdana" panose="020B0604030504040204"/>
              </a:rPr>
              <a:t>diversified</a:t>
            </a:r>
            <a:r>
              <a:rPr sz="1100" i="1" spc="-85"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portfolio</a:t>
            </a:r>
            <a:r>
              <a:rPr sz="1100" i="1" spc="-80"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focused</a:t>
            </a:r>
            <a:r>
              <a:rPr sz="1100" i="1" spc="-85"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on</a:t>
            </a:r>
            <a:r>
              <a:rPr sz="1100" i="1" spc="-80" dirty="0">
                <a:solidFill>
                  <a:srgbClr val="333333"/>
                </a:solidFill>
                <a:latin typeface="Montserrat" panose="00000500000000000000" pitchFamily="2" charset="0"/>
                <a:cs typeface="Verdana" panose="020B0604030504040204"/>
              </a:rPr>
              <a:t> </a:t>
            </a:r>
            <a:r>
              <a:rPr sz="1100" i="1" spc="-55" dirty="0">
                <a:solidFill>
                  <a:srgbClr val="333333"/>
                </a:solidFill>
                <a:latin typeface="Montserrat" panose="00000500000000000000" pitchFamily="2" charset="0"/>
                <a:cs typeface="Verdana" panose="020B0604030504040204"/>
              </a:rPr>
              <a:t>capturing</a:t>
            </a:r>
            <a:r>
              <a:rPr sz="1100" i="1" spc="-85" dirty="0">
                <a:solidFill>
                  <a:srgbClr val="333333"/>
                </a:solidFill>
                <a:latin typeface="Montserrat" panose="00000500000000000000" pitchFamily="2" charset="0"/>
                <a:cs typeface="Verdana" panose="020B0604030504040204"/>
              </a:rPr>
              <a:t> </a:t>
            </a:r>
            <a:r>
              <a:rPr sz="1100" i="1" spc="-70" dirty="0">
                <a:solidFill>
                  <a:srgbClr val="333333"/>
                </a:solidFill>
                <a:latin typeface="Montserrat" panose="00000500000000000000" pitchFamily="2" charset="0"/>
                <a:cs typeface="Verdana" panose="020B0604030504040204"/>
              </a:rPr>
              <a:t>idiosyncratic</a:t>
            </a:r>
            <a:r>
              <a:rPr sz="1100" i="1" spc="-85" dirty="0">
                <a:solidFill>
                  <a:srgbClr val="333333"/>
                </a:solidFill>
                <a:latin typeface="Montserrat" panose="00000500000000000000" pitchFamily="2" charset="0"/>
                <a:cs typeface="Verdana" panose="020B0604030504040204"/>
              </a:rPr>
              <a:t> </a:t>
            </a:r>
            <a:r>
              <a:rPr sz="1100" i="1" spc="-75" dirty="0">
                <a:solidFill>
                  <a:srgbClr val="333333"/>
                </a:solidFill>
                <a:latin typeface="Montserrat" panose="00000500000000000000" pitchFamily="2" charset="0"/>
                <a:cs typeface="Verdana" panose="020B0604030504040204"/>
              </a:rPr>
              <a:t>return</a:t>
            </a:r>
            <a:r>
              <a:rPr sz="1100" i="1" spc="-80" dirty="0">
                <a:solidFill>
                  <a:srgbClr val="333333"/>
                </a:solidFill>
                <a:latin typeface="Montserrat" panose="00000500000000000000" pitchFamily="2" charset="0"/>
                <a:cs typeface="Verdana" panose="020B0604030504040204"/>
              </a:rPr>
              <a:t> </a:t>
            </a:r>
            <a:r>
              <a:rPr sz="1100" i="1" spc="-90" dirty="0">
                <a:solidFill>
                  <a:srgbClr val="333333"/>
                </a:solidFill>
                <a:latin typeface="Montserrat" panose="00000500000000000000" pitchFamily="2" charset="0"/>
                <a:cs typeface="Verdana" panose="020B0604030504040204"/>
              </a:rPr>
              <a:t>across</a:t>
            </a:r>
            <a:r>
              <a:rPr sz="1100" i="1" spc="-85" dirty="0">
                <a:solidFill>
                  <a:srgbClr val="333333"/>
                </a:solidFill>
                <a:latin typeface="Montserrat" panose="00000500000000000000" pitchFamily="2" charset="0"/>
                <a:cs typeface="Verdana" panose="020B0604030504040204"/>
              </a:rPr>
              <a:t> </a:t>
            </a:r>
            <a:r>
              <a:rPr sz="1100" i="1" spc="-25" dirty="0">
                <a:solidFill>
                  <a:srgbClr val="333333"/>
                </a:solidFill>
                <a:latin typeface="Montserrat" panose="00000500000000000000" pitchFamily="2" charset="0"/>
                <a:cs typeface="Verdana" panose="020B0604030504040204"/>
              </a:rPr>
              <a:t>all </a:t>
            </a:r>
            <a:r>
              <a:rPr sz="1100" i="1" spc="-80" dirty="0">
                <a:solidFill>
                  <a:srgbClr val="333333"/>
                </a:solidFill>
                <a:latin typeface="Montserrat" panose="00000500000000000000" pitchFamily="2" charset="0"/>
                <a:cs typeface="Verdana" panose="020B0604030504040204"/>
              </a:rPr>
              <a:t>market </a:t>
            </a:r>
            <a:r>
              <a:rPr sz="1100" i="1" spc="-85" dirty="0">
                <a:solidFill>
                  <a:srgbClr val="333333"/>
                </a:solidFill>
                <a:latin typeface="Montserrat" panose="00000500000000000000" pitchFamily="2" charset="0"/>
                <a:cs typeface="Verdana" panose="020B0604030504040204"/>
              </a:rPr>
              <a:t>environments,</a:t>
            </a:r>
            <a:r>
              <a:rPr sz="1100" i="1" spc="-75" dirty="0">
                <a:solidFill>
                  <a:srgbClr val="333333"/>
                </a:solidFill>
                <a:latin typeface="Montserrat" panose="00000500000000000000" pitchFamily="2" charset="0"/>
                <a:cs typeface="Verdana" panose="020B0604030504040204"/>
              </a:rPr>
              <a:t> </a:t>
            </a:r>
            <a:r>
              <a:rPr sz="1100" i="1" spc="-55" dirty="0">
                <a:solidFill>
                  <a:srgbClr val="333333"/>
                </a:solidFill>
                <a:latin typeface="Montserrat" panose="00000500000000000000" pitchFamily="2" charset="0"/>
                <a:cs typeface="Verdana" panose="020B0604030504040204"/>
              </a:rPr>
              <a:t>with</a:t>
            </a:r>
            <a:r>
              <a:rPr sz="1100" i="1" spc="-75" dirty="0">
                <a:solidFill>
                  <a:srgbClr val="333333"/>
                </a:solidFill>
                <a:latin typeface="Montserrat" panose="00000500000000000000" pitchFamily="2" charset="0"/>
                <a:cs typeface="Verdana" panose="020B0604030504040204"/>
              </a:rPr>
              <a:t> </a:t>
            </a:r>
            <a:r>
              <a:rPr sz="1100" i="1" spc="-55" dirty="0">
                <a:solidFill>
                  <a:srgbClr val="333333"/>
                </a:solidFill>
                <a:latin typeface="Montserrat" panose="00000500000000000000" pitchFamily="2" charset="0"/>
                <a:cs typeface="Verdana" panose="020B0604030504040204"/>
              </a:rPr>
              <a:t>disciplined</a:t>
            </a:r>
            <a:r>
              <a:rPr sz="1100" i="1" spc="-80" dirty="0">
                <a:solidFill>
                  <a:srgbClr val="333333"/>
                </a:solidFill>
                <a:latin typeface="Montserrat" panose="00000500000000000000" pitchFamily="2" charset="0"/>
                <a:cs typeface="Verdana" panose="020B0604030504040204"/>
              </a:rPr>
              <a:t> volatility</a:t>
            </a:r>
            <a:r>
              <a:rPr sz="1100" i="1" spc="-75" dirty="0">
                <a:solidFill>
                  <a:srgbClr val="333333"/>
                </a:solidFill>
                <a:latin typeface="Montserrat" panose="00000500000000000000" pitchFamily="2" charset="0"/>
                <a:cs typeface="Verdana" panose="020B0604030504040204"/>
              </a:rPr>
              <a:t> </a:t>
            </a:r>
            <a:r>
              <a:rPr sz="1100" i="1" spc="-60" dirty="0">
                <a:solidFill>
                  <a:srgbClr val="333333"/>
                </a:solidFill>
                <a:latin typeface="Montserrat" panose="00000500000000000000" pitchFamily="2" charset="0"/>
                <a:cs typeface="Verdana" panose="020B0604030504040204"/>
              </a:rPr>
              <a:t>and</a:t>
            </a:r>
            <a:r>
              <a:rPr sz="1100" i="1" spc="-75" dirty="0">
                <a:solidFill>
                  <a:srgbClr val="333333"/>
                </a:solidFill>
                <a:latin typeface="Montserrat" panose="00000500000000000000" pitchFamily="2" charset="0"/>
                <a:cs typeface="Verdana" panose="020B0604030504040204"/>
              </a:rPr>
              <a:t> </a:t>
            </a:r>
            <a:r>
              <a:rPr sz="1100" i="1" spc="-60" dirty="0">
                <a:solidFill>
                  <a:srgbClr val="333333"/>
                </a:solidFill>
                <a:latin typeface="Montserrat" panose="00000500000000000000" pitchFamily="2" charset="0"/>
                <a:cs typeface="Verdana" panose="020B0604030504040204"/>
              </a:rPr>
              <a:t>liquidity</a:t>
            </a:r>
            <a:r>
              <a:rPr sz="1100" i="1" spc="-75"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management</a:t>
            </a:r>
            <a:r>
              <a:rPr sz="1100" i="1" spc="-80" dirty="0">
                <a:solidFill>
                  <a:srgbClr val="333333"/>
                </a:solidFill>
                <a:latin typeface="Montserrat" panose="00000500000000000000" pitchFamily="2" charset="0"/>
                <a:cs typeface="Verdana" panose="020B0604030504040204"/>
              </a:rPr>
              <a:t> </a:t>
            </a:r>
            <a:r>
              <a:rPr sz="1100" i="1" spc="-55" dirty="0">
                <a:solidFill>
                  <a:srgbClr val="333333"/>
                </a:solidFill>
                <a:latin typeface="Montserrat" panose="00000500000000000000" pitchFamily="2" charset="0"/>
                <a:cs typeface="Verdana" panose="020B0604030504040204"/>
              </a:rPr>
              <a:t>embedded</a:t>
            </a:r>
            <a:r>
              <a:rPr sz="1100" i="1" spc="-75" dirty="0">
                <a:solidFill>
                  <a:srgbClr val="333333"/>
                </a:solidFill>
                <a:latin typeface="Montserrat" panose="00000500000000000000" pitchFamily="2" charset="0"/>
                <a:cs typeface="Verdana" panose="020B0604030504040204"/>
              </a:rPr>
              <a:t> </a:t>
            </a:r>
            <a:r>
              <a:rPr sz="1100" i="1" spc="-60" dirty="0">
                <a:solidFill>
                  <a:srgbClr val="333333"/>
                </a:solidFill>
                <a:latin typeface="Montserrat" panose="00000500000000000000" pitchFamily="2" charset="0"/>
                <a:cs typeface="Verdana" panose="020B0604030504040204"/>
              </a:rPr>
              <a:t>throughout</a:t>
            </a:r>
            <a:r>
              <a:rPr sz="1100" i="1" spc="-75" dirty="0">
                <a:solidFill>
                  <a:srgbClr val="333333"/>
                </a:solidFill>
                <a:latin typeface="Montserrat" panose="00000500000000000000" pitchFamily="2" charset="0"/>
                <a:cs typeface="Verdana" panose="020B0604030504040204"/>
              </a:rPr>
              <a:t> </a:t>
            </a:r>
            <a:r>
              <a:rPr sz="1100" i="1" spc="-65" dirty="0">
                <a:solidFill>
                  <a:srgbClr val="333333"/>
                </a:solidFill>
                <a:latin typeface="Montserrat" panose="00000500000000000000" pitchFamily="2" charset="0"/>
                <a:cs typeface="Verdana" panose="020B0604030504040204"/>
              </a:rPr>
              <a:t>the</a:t>
            </a:r>
            <a:r>
              <a:rPr sz="1100" i="1" spc="-75" dirty="0">
                <a:solidFill>
                  <a:srgbClr val="333333"/>
                </a:solidFill>
                <a:latin typeface="Montserrat" panose="00000500000000000000" pitchFamily="2" charset="0"/>
                <a:cs typeface="Verdana" panose="020B0604030504040204"/>
              </a:rPr>
              <a:t> </a:t>
            </a:r>
            <a:r>
              <a:rPr sz="1100" i="1" spc="-10" dirty="0">
                <a:solidFill>
                  <a:srgbClr val="333333"/>
                </a:solidFill>
                <a:latin typeface="Montserrat" panose="00000500000000000000" pitchFamily="2" charset="0"/>
                <a:cs typeface="Verdana" panose="020B0604030504040204"/>
              </a:rPr>
              <a:t>process."</a:t>
            </a:r>
            <a:endParaRPr sz="1100" dirty="0">
              <a:latin typeface="Montserrat" panose="00000500000000000000" pitchFamily="2" charset="0"/>
              <a:cs typeface="Verdana" panose="020B0604030504040204"/>
            </a:endParaRPr>
          </a:p>
          <a:p>
            <a:pPr>
              <a:lnSpc>
                <a:spcPct val="100000"/>
              </a:lnSpc>
            </a:pPr>
            <a:endParaRPr sz="1000" dirty="0">
              <a:latin typeface="Verdana" panose="020B0604030504040204"/>
              <a:cs typeface="Verdana" panose="020B0604030504040204"/>
            </a:endParaRPr>
          </a:p>
          <a:p>
            <a:pPr>
              <a:lnSpc>
                <a:spcPct val="100000"/>
              </a:lnSpc>
              <a:spcBef>
                <a:spcPts val="190"/>
              </a:spcBef>
            </a:pPr>
            <a:r>
              <a:rPr sz="1100" b="0" spc="-20" dirty="0">
                <a:solidFill>
                  <a:srgbClr val="333333"/>
                </a:solidFill>
                <a:latin typeface="Montserrat Medium" panose="00000600000000000000"/>
                <a:cs typeface="Montserrat Medium" panose="00000600000000000000"/>
                <a:sym typeface="+mn-ea"/>
              </a:rPr>
              <a:t>Strategic </a:t>
            </a:r>
            <a:r>
              <a:rPr sz="1100" b="0" spc="-75" dirty="0">
                <a:solidFill>
                  <a:srgbClr val="333333"/>
                </a:solidFill>
                <a:latin typeface="Montserrat Medium" panose="00000600000000000000"/>
                <a:cs typeface="Montserrat Medium" panose="00000600000000000000"/>
                <a:sym typeface="+mn-ea"/>
              </a:rPr>
              <a:t>Allocation</a:t>
            </a:r>
            <a:endParaRPr sz="1100" dirty="0">
              <a:latin typeface="Montserrat Medium" panose="00000600000000000000"/>
              <a:cs typeface="Montserrat Medium" panose="00000600000000000000"/>
            </a:endParaRPr>
          </a:p>
          <a:p>
            <a:pPr marL="4468495" marR="4410710" indent="-635" algn="ctr">
              <a:lnSpc>
                <a:spcPct val="114000"/>
              </a:lnSpc>
            </a:pPr>
            <a:endParaRPr sz="1100" dirty="0">
              <a:latin typeface="Montserrat Medium" panose="00000600000000000000"/>
              <a:cs typeface="Montserrat Medium" panose="00000600000000000000"/>
            </a:endParaRPr>
          </a:p>
        </p:txBody>
      </p:sp>
      <p:sp>
        <p:nvSpPr>
          <p:cNvPr id="36" name="object 36"/>
          <p:cNvSpPr txBox="1"/>
          <p:nvPr/>
        </p:nvSpPr>
        <p:spPr>
          <a:xfrm>
            <a:off x="4505721" y="4325106"/>
            <a:ext cx="608965" cy="406400"/>
          </a:xfrm>
          <a:prstGeom prst="rect">
            <a:avLst/>
          </a:prstGeom>
        </p:spPr>
        <p:txBody>
          <a:bodyPr vert="horz" wrap="square" lIns="0" tIns="12700" rIns="0" bIns="0" rtlCol="0">
            <a:spAutoFit/>
          </a:bodyPr>
          <a:lstStyle/>
          <a:p>
            <a:pPr marL="12700" marR="5080" indent="10160">
              <a:lnSpc>
                <a:spcPct val="114000"/>
              </a:lnSpc>
              <a:spcBef>
                <a:spcPts val="100"/>
              </a:spcBef>
            </a:pPr>
            <a:r>
              <a:rPr sz="1100" b="0" spc="-85" dirty="0">
                <a:solidFill>
                  <a:srgbClr val="333333"/>
                </a:solidFill>
                <a:latin typeface="Montserrat Medium" panose="00000600000000000000"/>
                <a:cs typeface="Montserrat Medium" panose="00000600000000000000"/>
              </a:rPr>
              <a:t>Manager </a:t>
            </a:r>
            <a:r>
              <a:rPr sz="1100" b="0" spc="-80" dirty="0">
                <a:solidFill>
                  <a:srgbClr val="333333"/>
                </a:solidFill>
                <a:latin typeface="Montserrat Medium" panose="00000600000000000000"/>
                <a:cs typeface="Montserrat Medium" panose="00000600000000000000"/>
              </a:rPr>
              <a:t>Selection</a:t>
            </a:r>
            <a:endParaRPr sz="1100" dirty="0">
              <a:latin typeface="Montserrat Medium" panose="00000600000000000000"/>
              <a:cs typeface="Montserrat Medium" panose="00000600000000000000"/>
            </a:endParaRPr>
          </a:p>
        </p:txBody>
      </p:sp>
      <p:sp>
        <p:nvSpPr>
          <p:cNvPr id="37" name="object 37"/>
          <p:cNvSpPr txBox="1"/>
          <p:nvPr/>
        </p:nvSpPr>
        <p:spPr>
          <a:xfrm>
            <a:off x="5656162" y="5087106"/>
            <a:ext cx="880110" cy="406400"/>
          </a:xfrm>
          <a:prstGeom prst="rect">
            <a:avLst/>
          </a:prstGeom>
        </p:spPr>
        <p:txBody>
          <a:bodyPr vert="horz" wrap="square" lIns="0" tIns="12700" rIns="0" bIns="0" rtlCol="0">
            <a:spAutoFit/>
          </a:bodyPr>
          <a:lstStyle/>
          <a:p>
            <a:pPr marL="12700" marR="5080" indent="295275">
              <a:lnSpc>
                <a:spcPct val="114000"/>
              </a:lnSpc>
              <a:spcBef>
                <a:spcPts val="100"/>
              </a:spcBef>
            </a:pPr>
            <a:r>
              <a:rPr sz="1100" b="0" spc="-20" dirty="0">
                <a:solidFill>
                  <a:srgbClr val="333333"/>
                </a:solidFill>
                <a:latin typeface="Montserrat Medium" panose="00000600000000000000"/>
                <a:cs typeface="Montserrat Medium" panose="00000600000000000000"/>
              </a:rPr>
              <a:t>Risk </a:t>
            </a:r>
            <a:r>
              <a:rPr sz="1100" b="0" spc="-100" dirty="0">
                <a:solidFill>
                  <a:srgbClr val="333333"/>
                </a:solidFill>
                <a:latin typeface="Montserrat Medium" panose="00000600000000000000"/>
                <a:cs typeface="Montserrat Medium" panose="00000600000000000000"/>
              </a:rPr>
              <a:t>Management</a:t>
            </a:r>
            <a:endParaRPr sz="1100" dirty="0">
              <a:latin typeface="Montserrat Medium" panose="00000600000000000000"/>
              <a:cs typeface="Montserrat Medium" panose="00000600000000000000"/>
            </a:endParaRPr>
          </a:p>
        </p:txBody>
      </p:sp>
      <p:sp>
        <p:nvSpPr>
          <p:cNvPr id="38" name="object 38"/>
          <p:cNvSpPr txBox="1"/>
          <p:nvPr/>
        </p:nvSpPr>
        <p:spPr>
          <a:xfrm>
            <a:off x="6958855" y="4325106"/>
            <a:ext cx="845819" cy="406400"/>
          </a:xfrm>
          <a:prstGeom prst="rect">
            <a:avLst/>
          </a:prstGeom>
        </p:spPr>
        <p:txBody>
          <a:bodyPr vert="horz" wrap="square" lIns="0" tIns="12700" rIns="0" bIns="0" rtlCol="0">
            <a:spAutoFit/>
          </a:bodyPr>
          <a:lstStyle/>
          <a:p>
            <a:pPr marL="195580" marR="5080" indent="-183515">
              <a:lnSpc>
                <a:spcPct val="114000"/>
              </a:lnSpc>
              <a:spcBef>
                <a:spcPts val="100"/>
              </a:spcBef>
            </a:pPr>
            <a:r>
              <a:rPr sz="1100" b="0" spc="-90" dirty="0">
                <a:solidFill>
                  <a:srgbClr val="333333"/>
                </a:solidFill>
                <a:latin typeface="Montserrat Medium" panose="00000600000000000000"/>
                <a:cs typeface="Montserrat Medium" panose="00000600000000000000"/>
              </a:rPr>
              <a:t>Performance </a:t>
            </a:r>
            <a:r>
              <a:rPr sz="1100" b="0" spc="-10" dirty="0">
                <a:solidFill>
                  <a:srgbClr val="333333"/>
                </a:solidFill>
                <a:latin typeface="Montserrat Medium" panose="00000600000000000000"/>
                <a:cs typeface="Montserrat Medium" panose="00000600000000000000"/>
              </a:rPr>
              <a:t>Review</a:t>
            </a:r>
            <a:endParaRPr sz="1100" dirty="0">
              <a:latin typeface="Montserrat Medium" panose="00000600000000000000"/>
              <a:cs typeface="Montserrat Medium" panose="00000600000000000000"/>
            </a:endParaRPr>
          </a:p>
        </p:txBody>
      </p:sp>
      <p:sp>
        <p:nvSpPr>
          <p:cNvPr id="39" name="object 39"/>
          <p:cNvSpPr txBox="1"/>
          <p:nvPr/>
        </p:nvSpPr>
        <p:spPr>
          <a:xfrm>
            <a:off x="5619402" y="4141977"/>
            <a:ext cx="953135" cy="625475"/>
          </a:xfrm>
          <a:prstGeom prst="rect">
            <a:avLst/>
          </a:prstGeom>
        </p:spPr>
        <p:txBody>
          <a:bodyPr vert="horz" wrap="square" lIns="0" tIns="12700" rIns="0" bIns="0" rtlCol="0">
            <a:spAutoFit/>
          </a:bodyPr>
          <a:lstStyle/>
          <a:p>
            <a:pPr marL="12700" marR="5080" algn="ctr">
              <a:lnSpc>
                <a:spcPct val="109000"/>
              </a:lnSpc>
              <a:spcBef>
                <a:spcPts val="100"/>
              </a:spcBef>
            </a:pPr>
            <a:r>
              <a:rPr sz="1200" b="1" spc="-10" dirty="0">
                <a:solidFill>
                  <a:srgbClr val="FFFFFF"/>
                </a:solidFill>
                <a:latin typeface="Montserrat SemiBold" panose="00000700000000000000"/>
                <a:cs typeface="Montserrat SemiBold" panose="00000700000000000000"/>
              </a:rPr>
              <a:t>Strategic Portfolio </a:t>
            </a:r>
            <a:r>
              <a:rPr sz="1200" b="1" spc="-114" dirty="0">
                <a:solidFill>
                  <a:srgbClr val="FFFFFF"/>
                </a:solidFill>
                <a:latin typeface="Montserrat SemiBold" panose="00000700000000000000"/>
                <a:cs typeface="Montserrat SemiBold" panose="00000700000000000000"/>
              </a:rPr>
              <a:t>Management</a:t>
            </a:r>
            <a:endParaRPr sz="1200" dirty="0">
              <a:latin typeface="Montserrat SemiBold" panose="00000700000000000000"/>
              <a:cs typeface="Montserrat SemiBold" panose="00000700000000000000"/>
            </a:endParaRPr>
          </a:p>
        </p:txBody>
      </p:sp>
      <p:sp>
        <p:nvSpPr>
          <p:cNvPr id="3" name="object 38"/>
          <p:cNvSpPr txBox="1"/>
          <p:nvPr/>
        </p:nvSpPr>
        <p:spPr>
          <a:xfrm>
            <a:off x="5655835" y="3552311"/>
            <a:ext cx="845819" cy="410210"/>
          </a:xfrm>
          <a:prstGeom prst="rect">
            <a:avLst/>
          </a:prstGeom>
        </p:spPr>
        <p:txBody>
          <a:bodyPr vert="horz" wrap="square" lIns="0" tIns="12700" rIns="0" bIns="0" rtlCol="0">
            <a:spAutoFit/>
          </a:bodyPr>
          <a:lstStyle/>
          <a:p>
            <a:pPr marL="195580" marR="5080" indent="-183515" algn="ctr">
              <a:lnSpc>
                <a:spcPct val="114000"/>
              </a:lnSpc>
              <a:spcBef>
                <a:spcPts val="100"/>
              </a:spcBef>
            </a:pPr>
            <a:r>
              <a:rPr lang="en-US" altLang="zh-CN" sz="1100" dirty="0">
                <a:latin typeface="Montserrat Medium" panose="00000600000000000000"/>
                <a:cs typeface="Montserrat Medium" panose="00000600000000000000"/>
              </a:rPr>
              <a:t>Strategic</a:t>
            </a:r>
          </a:p>
          <a:p>
            <a:pPr marL="195580" marR="5080" indent="-183515" algn="ctr">
              <a:lnSpc>
                <a:spcPct val="114000"/>
              </a:lnSpc>
              <a:spcBef>
                <a:spcPts val="100"/>
              </a:spcBef>
            </a:pPr>
            <a:r>
              <a:rPr lang="en-US" altLang="" sz="1100" dirty="0">
                <a:latin typeface="Montserrat Medium" panose="00000600000000000000"/>
                <a:cs typeface="Montserrat Medium" panose="00000600000000000000"/>
              </a:rPr>
              <a:t>Alloca</a:t>
            </a:r>
            <a:r>
              <a:rPr lang="en-US" altLang="zh-CN" sz="1100" dirty="0">
                <a:latin typeface="Montserrat Medium" panose="00000600000000000000"/>
                <a:cs typeface="Montserrat Medium" panose="00000600000000000000"/>
              </a:rPr>
              <a:t>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8483952" y="1627078"/>
            <a:ext cx="2295410" cy="2295410"/>
            <a:chOff x="8592778" y="1300219"/>
            <a:chExt cx="2295410" cy="2295410"/>
          </a:xfrm>
        </p:grpSpPr>
        <p:sp>
          <p:nvSpPr>
            <p:cNvPr id="42" name="Oval 41"/>
            <p:cNvSpPr/>
            <p:nvPr/>
          </p:nvSpPr>
          <p:spPr>
            <a:xfrm>
              <a:off x="9079700" y="1791110"/>
              <a:ext cx="1313628" cy="1313628"/>
            </a:xfrm>
            <a:prstGeom prst="ellipse">
              <a:avLst/>
            </a:prstGeom>
            <a:solidFill>
              <a:srgbClr val="C7B187"/>
            </a:solid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p:cNvGrpSpPr/>
            <p:nvPr/>
          </p:nvGrpSpPr>
          <p:grpSpPr>
            <a:xfrm>
              <a:off x="8592778" y="1300219"/>
              <a:ext cx="2295410" cy="2295410"/>
              <a:chOff x="8105888" y="1385334"/>
              <a:chExt cx="2295410" cy="2295410"/>
            </a:xfrm>
          </p:grpSpPr>
          <p:sp>
            <p:nvSpPr>
              <p:cNvPr id="30" name="Oval 29"/>
              <p:cNvSpPr/>
              <p:nvPr/>
            </p:nvSpPr>
            <p:spPr>
              <a:xfrm>
                <a:off x="8874574" y="2851474"/>
                <a:ext cx="829158" cy="829158"/>
              </a:xfrm>
              <a:prstGeom prst="ellipse">
                <a:avLst/>
              </a:prstGeom>
              <a:solidFill>
                <a:srgbClr val="FFFFFF"/>
              </a:solid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105888" y="1385334"/>
                <a:ext cx="2295410" cy="2295410"/>
                <a:chOff x="8105888" y="1385334"/>
                <a:chExt cx="2295410" cy="2295410"/>
              </a:xfrm>
            </p:grpSpPr>
            <p:sp>
              <p:nvSpPr>
                <p:cNvPr id="28" name="Oval 27"/>
                <p:cNvSpPr/>
                <p:nvPr/>
              </p:nvSpPr>
              <p:spPr>
                <a:xfrm>
                  <a:off x="8848916" y="1386336"/>
                  <a:ext cx="829158" cy="829158"/>
                </a:xfrm>
                <a:prstGeom prst="ellipse">
                  <a:avLst/>
                </a:prstGeom>
                <a:solidFill>
                  <a:srgbClr val="FFFFFF"/>
                </a:solid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125485" y="2065648"/>
                  <a:ext cx="829158" cy="829158"/>
                </a:xfrm>
                <a:prstGeom prst="ellipse">
                  <a:avLst/>
                </a:prstGeom>
                <a:solidFill>
                  <a:srgbClr val="FFFFFF"/>
                </a:solid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570265" y="2056606"/>
                  <a:ext cx="829158" cy="829158"/>
                </a:xfrm>
                <a:prstGeom prst="ellipse">
                  <a:avLst/>
                </a:prstGeom>
                <a:solidFill>
                  <a:srgbClr val="FFFFFF"/>
                </a:solid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15"/>
                <p:cNvSpPr txBox="1"/>
                <p:nvPr/>
              </p:nvSpPr>
              <p:spPr>
                <a:xfrm>
                  <a:off x="8853067" y="2437088"/>
                  <a:ext cx="793115" cy="170303"/>
                </a:xfrm>
                <a:prstGeom prst="rect">
                  <a:avLst/>
                </a:prstGeom>
              </p:spPr>
              <p:txBody>
                <a:bodyPr vert="horz" wrap="square" lIns="0" tIns="12700" rIns="0" bIns="0" rtlCol="0">
                  <a:spAutoFit/>
                </a:bodyPr>
                <a:lstStyle/>
                <a:p>
                  <a:pPr marL="12700" marR="5080" indent="86995">
                    <a:lnSpc>
                      <a:spcPct val="109000"/>
                    </a:lnSpc>
                    <a:spcBef>
                      <a:spcPts val="100"/>
                    </a:spcBef>
                  </a:pPr>
                  <a:r>
                    <a:rPr lang="en-US" sz="1000" b="1" spc="-100" dirty="0">
                      <a:solidFill>
                        <a:srgbClr val="FFFFFF"/>
                      </a:solidFill>
                      <a:latin typeface="Montserrat SemiBold" panose="00000700000000000000"/>
                      <a:cs typeface="Montserrat SemiBold" panose="00000700000000000000"/>
                    </a:rPr>
                    <a:t> </a:t>
                  </a:r>
                  <a:r>
                    <a:rPr sz="1000" b="1" spc="-100" dirty="0">
                      <a:solidFill>
                        <a:srgbClr val="FFFFFF"/>
                      </a:solidFill>
                      <a:latin typeface="Montserrat SemiBold" panose="00000700000000000000"/>
                      <a:cs typeface="Montserrat SemiBold" panose="00000700000000000000"/>
                    </a:rPr>
                    <a:t>Integration</a:t>
                  </a:r>
                  <a:endParaRPr sz="1000" dirty="0">
                    <a:latin typeface="Montserrat SemiBold" panose="00000700000000000000"/>
                    <a:cs typeface="Montserrat SemiBold" panose="00000700000000000000"/>
                  </a:endParaRPr>
                </a:p>
              </p:txBody>
            </p:sp>
            <p:sp>
              <p:nvSpPr>
                <p:cNvPr id="16" name="object 16"/>
                <p:cNvSpPr txBox="1"/>
                <p:nvPr/>
              </p:nvSpPr>
              <p:spPr>
                <a:xfrm>
                  <a:off x="9111039" y="2616252"/>
                  <a:ext cx="394970" cy="166071"/>
                </a:xfrm>
                <a:prstGeom prst="rect">
                  <a:avLst/>
                </a:prstGeom>
              </p:spPr>
              <p:txBody>
                <a:bodyPr vert="horz" wrap="square" lIns="0" tIns="12065" rIns="0" bIns="0" rtlCol="0">
                  <a:spAutoFit/>
                </a:bodyPr>
                <a:lstStyle/>
                <a:p>
                  <a:pPr marL="12700">
                    <a:lnSpc>
                      <a:spcPct val="100000"/>
                    </a:lnSpc>
                    <a:spcBef>
                      <a:spcPts val="95"/>
                    </a:spcBef>
                  </a:pPr>
                  <a:r>
                    <a:rPr sz="1000" b="1" spc="-90" dirty="0">
                      <a:solidFill>
                        <a:srgbClr val="FFFFFF"/>
                      </a:solidFill>
                      <a:latin typeface="Montserrat SemiBold" panose="00000700000000000000"/>
                      <a:cs typeface="Montserrat SemiBold" panose="00000700000000000000"/>
                    </a:rPr>
                    <a:t>Cycle</a:t>
                  </a:r>
                  <a:endParaRPr sz="1000" dirty="0">
                    <a:latin typeface="Montserrat SemiBold" panose="00000700000000000000"/>
                    <a:cs typeface="Montserrat SemiBold" panose="00000700000000000000"/>
                  </a:endParaRPr>
                </a:p>
              </p:txBody>
            </p:sp>
            <p:sp>
              <p:nvSpPr>
                <p:cNvPr id="17" name="object 17"/>
                <p:cNvSpPr txBox="1"/>
                <p:nvPr/>
              </p:nvSpPr>
              <p:spPr>
                <a:xfrm>
                  <a:off x="8953815" y="1512896"/>
                  <a:ext cx="608965" cy="539750"/>
                </a:xfrm>
                <a:prstGeom prst="rect">
                  <a:avLst/>
                </a:prstGeom>
              </p:spPr>
              <p:txBody>
                <a:bodyPr vert="horz" wrap="square" lIns="0" tIns="12065" rIns="0" bIns="0" rtlCol="0">
                  <a:spAutoFit/>
                </a:bodyPr>
                <a:lstStyle/>
                <a:p>
                  <a:pPr marL="12700" marR="5080" indent="-635" algn="ctr">
                    <a:lnSpc>
                      <a:spcPct val="113000"/>
                    </a:lnSpc>
                    <a:spcBef>
                      <a:spcPts val="95"/>
                    </a:spcBef>
                  </a:pPr>
                  <a:r>
                    <a:rPr sz="1000" b="0" spc="-10" dirty="0">
                      <a:solidFill>
                        <a:srgbClr val="333333"/>
                      </a:solidFill>
                      <a:latin typeface="Montserrat Medium" panose="00000600000000000000"/>
                      <a:cs typeface="Montserrat Medium" panose="00000600000000000000"/>
                    </a:rPr>
                    <a:t>Strategic Asset </a:t>
                  </a:r>
                  <a:r>
                    <a:rPr sz="1000" b="0" spc="-60" dirty="0">
                      <a:solidFill>
                        <a:srgbClr val="333333"/>
                      </a:solidFill>
                      <a:latin typeface="Montserrat Medium" panose="00000600000000000000"/>
                      <a:cs typeface="Montserrat Medium" panose="00000600000000000000"/>
                    </a:rPr>
                    <a:t>Allocation</a:t>
                  </a:r>
                  <a:endParaRPr sz="1000" dirty="0">
                    <a:latin typeface="Montserrat Medium" panose="00000600000000000000"/>
                    <a:cs typeface="Montserrat Medium" panose="00000600000000000000"/>
                  </a:endParaRPr>
                </a:p>
              </p:txBody>
            </p:sp>
            <p:sp>
              <p:nvSpPr>
                <p:cNvPr id="18" name="object 18"/>
                <p:cNvSpPr txBox="1"/>
                <p:nvPr/>
              </p:nvSpPr>
              <p:spPr>
                <a:xfrm>
                  <a:off x="9764731" y="2272588"/>
                  <a:ext cx="468630" cy="179070"/>
                </a:xfrm>
                <a:prstGeom prst="rect">
                  <a:avLst/>
                </a:prstGeom>
              </p:spPr>
              <p:txBody>
                <a:bodyPr vert="horz" wrap="square" lIns="0" tIns="13335" rIns="0" bIns="0" rtlCol="0">
                  <a:spAutoFit/>
                </a:bodyPr>
                <a:lstStyle/>
                <a:p>
                  <a:pPr marL="12700">
                    <a:lnSpc>
                      <a:spcPct val="100000"/>
                    </a:lnSpc>
                    <a:spcBef>
                      <a:spcPts val="105"/>
                    </a:spcBef>
                  </a:pPr>
                  <a:r>
                    <a:rPr sz="1000" b="0" spc="-45" dirty="0">
                      <a:solidFill>
                        <a:srgbClr val="333333"/>
                      </a:solidFill>
                      <a:latin typeface="Montserrat Medium" panose="00000600000000000000"/>
                      <a:cs typeface="Montserrat Medium" panose="00000600000000000000"/>
                    </a:rPr>
                    <a:t>Tactical</a:t>
                  </a:r>
                  <a:endParaRPr sz="1000" dirty="0">
                    <a:latin typeface="Montserrat Medium" panose="00000600000000000000"/>
                    <a:cs typeface="Montserrat Medium" panose="00000600000000000000"/>
                  </a:endParaRPr>
                </a:p>
              </p:txBody>
            </p:sp>
            <p:sp>
              <p:nvSpPr>
                <p:cNvPr id="19" name="object 19"/>
                <p:cNvSpPr txBox="1"/>
                <p:nvPr/>
              </p:nvSpPr>
              <p:spPr>
                <a:xfrm>
                  <a:off x="9612014" y="2472806"/>
                  <a:ext cx="774065" cy="179070"/>
                </a:xfrm>
                <a:prstGeom prst="rect">
                  <a:avLst/>
                </a:prstGeom>
              </p:spPr>
              <p:txBody>
                <a:bodyPr vert="horz" wrap="square" lIns="0" tIns="13335" rIns="0" bIns="0" rtlCol="0">
                  <a:spAutoFit/>
                </a:bodyPr>
                <a:lstStyle/>
                <a:p>
                  <a:pPr marL="12700">
                    <a:lnSpc>
                      <a:spcPct val="100000"/>
                    </a:lnSpc>
                    <a:spcBef>
                      <a:spcPts val="105"/>
                    </a:spcBef>
                  </a:pPr>
                  <a:r>
                    <a:rPr sz="1000" b="0" spc="-65" dirty="0">
                      <a:solidFill>
                        <a:srgbClr val="333333"/>
                      </a:solidFill>
                      <a:latin typeface="Montserrat Medium" panose="00000600000000000000"/>
                      <a:cs typeface="Montserrat Medium" panose="00000600000000000000"/>
                    </a:rPr>
                    <a:t>Adjustments</a:t>
                  </a:r>
                  <a:endParaRPr sz="1000" dirty="0">
                    <a:latin typeface="Montserrat Medium" panose="00000600000000000000"/>
                    <a:cs typeface="Montserrat Medium" panose="00000600000000000000"/>
                  </a:endParaRPr>
                </a:p>
              </p:txBody>
            </p:sp>
            <p:sp>
              <p:nvSpPr>
                <p:cNvPr id="20" name="object 20"/>
                <p:cNvSpPr txBox="1"/>
                <p:nvPr/>
              </p:nvSpPr>
              <p:spPr>
                <a:xfrm>
                  <a:off x="8903031" y="3123891"/>
                  <a:ext cx="782955" cy="348172"/>
                </a:xfrm>
                <a:prstGeom prst="rect">
                  <a:avLst/>
                </a:prstGeom>
              </p:spPr>
              <p:txBody>
                <a:bodyPr vert="horz" wrap="square" lIns="0" tIns="12065" rIns="0" bIns="0" rtlCol="0">
                  <a:spAutoFit/>
                </a:bodyPr>
                <a:lstStyle/>
                <a:p>
                  <a:pPr marL="69215" marR="5080" indent="-57150">
                    <a:lnSpc>
                      <a:spcPct val="113000"/>
                    </a:lnSpc>
                    <a:spcBef>
                      <a:spcPts val="95"/>
                    </a:spcBef>
                  </a:pPr>
                  <a:r>
                    <a:rPr sz="1000" b="0" spc="-75" dirty="0">
                      <a:solidFill>
                        <a:srgbClr val="333333"/>
                      </a:solidFill>
                      <a:latin typeface="Montserrat Medium" panose="00000600000000000000"/>
                      <a:cs typeface="Montserrat Medium" panose="00000600000000000000"/>
                    </a:rPr>
                    <a:t>Performance</a:t>
                  </a:r>
                  <a:r>
                    <a:rPr sz="1000" b="0" spc="-25" dirty="0">
                      <a:solidFill>
                        <a:srgbClr val="333333"/>
                      </a:solidFill>
                      <a:latin typeface="Montserrat Medium" panose="00000600000000000000"/>
                      <a:cs typeface="Montserrat Medium" panose="00000600000000000000"/>
                    </a:rPr>
                    <a:t> Monitoring</a:t>
                  </a:r>
                  <a:endParaRPr sz="1000" dirty="0">
                    <a:latin typeface="Montserrat Medium" panose="00000600000000000000"/>
                    <a:cs typeface="Montserrat Medium" panose="00000600000000000000"/>
                  </a:endParaRPr>
                </a:p>
              </p:txBody>
            </p:sp>
            <p:sp>
              <p:nvSpPr>
                <p:cNvPr id="21" name="object 21"/>
                <p:cNvSpPr txBox="1"/>
                <p:nvPr/>
              </p:nvSpPr>
              <p:spPr>
                <a:xfrm>
                  <a:off x="8376629" y="2272138"/>
                  <a:ext cx="267970" cy="179070"/>
                </a:xfrm>
                <a:prstGeom prst="rect">
                  <a:avLst/>
                </a:prstGeom>
              </p:spPr>
              <p:txBody>
                <a:bodyPr vert="horz" wrap="square" lIns="0" tIns="13335" rIns="0" bIns="0" rtlCol="0">
                  <a:spAutoFit/>
                </a:bodyPr>
                <a:lstStyle/>
                <a:p>
                  <a:pPr marL="12700">
                    <a:lnSpc>
                      <a:spcPct val="100000"/>
                    </a:lnSpc>
                    <a:spcBef>
                      <a:spcPts val="105"/>
                    </a:spcBef>
                  </a:pPr>
                  <a:r>
                    <a:rPr sz="1000" b="0" spc="-45" dirty="0">
                      <a:solidFill>
                        <a:srgbClr val="333333"/>
                      </a:solidFill>
                      <a:latin typeface="Montserrat Medium" panose="00000600000000000000"/>
                      <a:cs typeface="Montserrat Medium" panose="00000600000000000000"/>
                    </a:rPr>
                    <a:t>Risk</a:t>
                  </a:r>
                  <a:endParaRPr sz="1000" dirty="0">
                    <a:latin typeface="Montserrat Medium" panose="00000600000000000000"/>
                    <a:cs typeface="Montserrat Medium" panose="00000600000000000000"/>
                  </a:endParaRPr>
                </a:p>
              </p:txBody>
            </p:sp>
            <p:sp>
              <p:nvSpPr>
                <p:cNvPr id="22" name="object 22"/>
                <p:cNvSpPr txBox="1"/>
                <p:nvPr/>
              </p:nvSpPr>
              <p:spPr>
                <a:xfrm>
                  <a:off x="8124869" y="2472591"/>
                  <a:ext cx="814069" cy="179070"/>
                </a:xfrm>
                <a:prstGeom prst="rect">
                  <a:avLst/>
                </a:prstGeom>
              </p:spPr>
              <p:txBody>
                <a:bodyPr vert="horz" wrap="square" lIns="0" tIns="13335" rIns="0" bIns="0" rtlCol="0">
                  <a:spAutoFit/>
                </a:bodyPr>
                <a:lstStyle/>
                <a:p>
                  <a:pPr marL="12700">
                    <a:lnSpc>
                      <a:spcPct val="100000"/>
                    </a:lnSpc>
                    <a:spcBef>
                      <a:spcPts val="105"/>
                    </a:spcBef>
                  </a:pPr>
                  <a:r>
                    <a:rPr sz="1000" b="0" spc="-70" dirty="0">
                      <a:solidFill>
                        <a:srgbClr val="333333"/>
                      </a:solidFill>
                      <a:latin typeface="Montserrat Medium" panose="00000600000000000000"/>
                      <a:cs typeface="Montserrat Medium" panose="00000600000000000000"/>
                    </a:rPr>
                    <a:t>Management</a:t>
                  </a:r>
                  <a:endParaRPr sz="1000" dirty="0">
                    <a:latin typeface="Montserrat Medium" panose="00000600000000000000"/>
                    <a:cs typeface="Montserrat Medium" panose="00000600000000000000"/>
                  </a:endParaRPr>
                </a:p>
              </p:txBody>
            </p:sp>
            <p:sp>
              <p:nvSpPr>
                <p:cNvPr id="12" name="object 15"/>
                <p:cNvSpPr txBox="1"/>
                <p:nvPr/>
              </p:nvSpPr>
              <p:spPr>
                <a:xfrm>
                  <a:off x="8894012" y="2282607"/>
                  <a:ext cx="793115" cy="170303"/>
                </a:xfrm>
                <a:prstGeom prst="rect">
                  <a:avLst/>
                </a:prstGeom>
              </p:spPr>
              <p:txBody>
                <a:bodyPr vert="horz" wrap="square" lIns="0" tIns="12700" rIns="0" bIns="0" rtlCol="0">
                  <a:spAutoFit/>
                </a:bodyPr>
                <a:lstStyle/>
                <a:p>
                  <a:pPr marL="12700" marR="5080" indent="86995">
                    <a:lnSpc>
                      <a:spcPct val="109000"/>
                    </a:lnSpc>
                    <a:spcBef>
                      <a:spcPts val="100"/>
                    </a:spcBef>
                  </a:pPr>
                  <a:r>
                    <a:rPr sz="1000" b="1" spc="-10" dirty="0">
                      <a:solidFill>
                        <a:srgbClr val="FFFFFF"/>
                      </a:solidFill>
                      <a:latin typeface="Montserrat SemiBold" panose="00000700000000000000"/>
                      <a:cs typeface="Montserrat SemiBold" panose="00000700000000000000"/>
                    </a:rPr>
                    <a:t>Portfolio</a:t>
                  </a:r>
                  <a:endParaRPr sz="1000" dirty="0">
                    <a:latin typeface="Montserrat SemiBold" panose="00000700000000000000"/>
                    <a:cs typeface="Montserrat SemiBold" panose="00000700000000000000"/>
                  </a:endParaRPr>
                </a:p>
              </p:txBody>
            </p:sp>
            <p:sp>
              <p:nvSpPr>
                <p:cNvPr id="13" name="Oval 12"/>
                <p:cNvSpPr/>
                <p:nvPr/>
              </p:nvSpPr>
              <p:spPr>
                <a:xfrm>
                  <a:off x="8105888" y="1385334"/>
                  <a:ext cx="2295410" cy="2295410"/>
                </a:xfrm>
                <a:prstGeom prst="ellipse">
                  <a:avLst/>
                </a:prstGeom>
                <a:noFill/>
                <a:ln>
                  <a:solidFill>
                    <a:srgbClr val="C7B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p:cNvCxnSpPr/>
                <p:nvPr/>
              </p:nvCxnSpPr>
              <p:spPr>
                <a:xfrm>
                  <a:off x="8955001" y="1864765"/>
                  <a:ext cx="615264" cy="0"/>
                </a:xfrm>
                <a:prstGeom prst="line">
                  <a:avLst/>
                </a:prstGeom>
                <a:ln w="28575">
                  <a:solidFill>
                    <a:srgbClr val="C7B18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573029" y="2437606"/>
                  <a:ext cx="818916" cy="0"/>
                </a:xfrm>
                <a:prstGeom prst="line">
                  <a:avLst/>
                </a:prstGeom>
                <a:ln w="28575">
                  <a:solidFill>
                    <a:srgbClr val="C7B18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127419" y="2438871"/>
                  <a:ext cx="818916" cy="0"/>
                </a:xfrm>
                <a:prstGeom prst="line">
                  <a:avLst/>
                </a:prstGeom>
                <a:ln w="28575">
                  <a:solidFill>
                    <a:srgbClr val="C7B18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89419" y="3284859"/>
                  <a:ext cx="818916" cy="0"/>
                </a:xfrm>
                <a:prstGeom prst="line">
                  <a:avLst/>
                </a:prstGeom>
                <a:ln w="28575">
                  <a:solidFill>
                    <a:srgbClr val="C7B18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849431" y="1864218"/>
                  <a:ext cx="818916" cy="0"/>
                </a:xfrm>
                <a:prstGeom prst="line">
                  <a:avLst/>
                </a:prstGeom>
                <a:ln w="28575">
                  <a:solidFill>
                    <a:srgbClr val="C7B187"/>
                  </a:solidFill>
                </a:ln>
              </p:spPr>
              <p:style>
                <a:lnRef idx="1">
                  <a:schemeClr val="accent1"/>
                </a:lnRef>
                <a:fillRef idx="0">
                  <a:schemeClr val="accent1"/>
                </a:fillRef>
                <a:effectRef idx="0">
                  <a:schemeClr val="accent1"/>
                </a:effectRef>
                <a:fontRef idx="minor">
                  <a:schemeClr val="tx1"/>
                </a:fontRef>
              </p:style>
            </p:cxnSp>
          </p:grpSp>
        </p:grpSp>
      </p:grpSp>
      <p:sp>
        <p:nvSpPr>
          <p:cNvPr id="2" name="object 2"/>
          <p:cNvSpPr txBox="1"/>
          <p:nvPr/>
        </p:nvSpPr>
        <p:spPr>
          <a:xfrm>
            <a:off x="1130300" y="232931"/>
            <a:ext cx="4813300" cy="963724"/>
          </a:xfrm>
          <a:prstGeom prst="rect">
            <a:avLst/>
          </a:prstGeom>
        </p:spPr>
        <p:txBody>
          <a:bodyPr vert="horz" wrap="square" lIns="0" tIns="217804" rIns="0" bIns="0" rtlCol="0">
            <a:spAutoFit/>
          </a:bodyPr>
          <a:lstStyle/>
          <a:p>
            <a:pPr marL="12700">
              <a:lnSpc>
                <a:spcPct val="100000"/>
              </a:lnSpc>
              <a:spcBef>
                <a:spcPts val="1715"/>
              </a:spcBef>
            </a:pPr>
            <a:r>
              <a:rPr sz="2800" b="1" spc="-220" dirty="0">
                <a:solidFill>
                  <a:srgbClr val="333333"/>
                </a:solidFill>
                <a:latin typeface="Montserrat SemiBold" panose="00000700000000000000"/>
                <a:cs typeface="Montserrat SemiBold" panose="00000700000000000000"/>
              </a:rPr>
              <a:t>Portfolio</a:t>
            </a:r>
            <a:r>
              <a:rPr sz="2800" b="1" spc="-135" dirty="0">
                <a:solidFill>
                  <a:srgbClr val="333333"/>
                </a:solidFill>
                <a:latin typeface="Montserrat SemiBold" panose="00000700000000000000"/>
                <a:cs typeface="Montserrat SemiBold" panose="00000700000000000000"/>
              </a:rPr>
              <a:t> </a:t>
            </a:r>
            <a:r>
              <a:rPr sz="2800" b="1" spc="-150" dirty="0">
                <a:solidFill>
                  <a:srgbClr val="333333"/>
                </a:solidFill>
                <a:latin typeface="Montserrat SemiBold" panose="00000700000000000000"/>
                <a:cs typeface="Montserrat SemiBold" panose="00000700000000000000"/>
              </a:rPr>
              <a:t>Integration</a:t>
            </a:r>
            <a:endParaRPr sz="2800" dirty="0">
              <a:latin typeface="Montserrat SemiBold" panose="00000700000000000000"/>
              <a:cs typeface="Montserrat SemiBold" panose="00000700000000000000"/>
            </a:endParaRPr>
          </a:p>
          <a:p>
            <a:pPr marL="12700">
              <a:lnSpc>
                <a:spcPct val="100000"/>
              </a:lnSpc>
              <a:spcBef>
                <a:spcPts val="715"/>
              </a:spcBef>
            </a:pPr>
            <a:r>
              <a:rPr sz="1450" spc="-65" dirty="0">
                <a:solidFill>
                  <a:srgbClr val="C7B187"/>
                </a:solidFill>
                <a:latin typeface="Montserrat" panose="00000500000000000000"/>
                <a:cs typeface="Montserrat" panose="00000500000000000000"/>
              </a:rPr>
              <a:t>Strategic</a:t>
            </a:r>
            <a:r>
              <a:rPr sz="1450" spc="-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Integration</a:t>
            </a:r>
            <a:r>
              <a:rPr sz="1450"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Methodology</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&amp;</a:t>
            </a:r>
            <a:r>
              <a:rPr sz="1450"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dirty="0">
                <a:solidFill>
                  <a:srgbClr val="C7B187"/>
                </a:solidFill>
                <a:latin typeface="Montserrat" panose="00000500000000000000"/>
                <a:cs typeface="Montserrat" panose="00000500000000000000"/>
              </a:rPr>
              <a:t> </a:t>
            </a:r>
            <a:r>
              <a:rPr sz="1450" spc="-35" dirty="0">
                <a:solidFill>
                  <a:srgbClr val="C7B187"/>
                </a:solidFill>
                <a:latin typeface="Montserrat" panose="00000500000000000000"/>
                <a:cs typeface="Montserrat" panose="00000500000000000000"/>
              </a:rPr>
              <a:t>Summary</a:t>
            </a:r>
            <a:endParaRPr sz="1450" dirty="0">
              <a:latin typeface="Montserrat" panose="00000500000000000000"/>
              <a:cs typeface="Montserrat" panose="00000500000000000000"/>
            </a:endParaRPr>
          </a:p>
        </p:txBody>
      </p:sp>
      <p:sp>
        <p:nvSpPr>
          <p:cNvPr id="3" name="object 3"/>
          <p:cNvSpPr txBox="1"/>
          <p:nvPr/>
        </p:nvSpPr>
        <p:spPr>
          <a:xfrm>
            <a:off x="1126683" y="1627078"/>
            <a:ext cx="3228340" cy="285750"/>
          </a:xfrm>
          <a:prstGeom prst="rect">
            <a:avLst/>
          </a:prstGeom>
        </p:spPr>
        <p:txBody>
          <a:bodyPr vert="horz" wrap="square" lIns="0" tIns="13335" rIns="0" bIns="0" rtlCol="0">
            <a:spAutoFit/>
          </a:bodyPr>
          <a:lstStyle/>
          <a:p>
            <a:pPr marL="12700">
              <a:lnSpc>
                <a:spcPct val="100000"/>
              </a:lnSpc>
              <a:spcBef>
                <a:spcPts val="105"/>
              </a:spcBef>
            </a:pPr>
            <a:r>
              <a:rPr sz="1700" b="1" spc="-120" dirty="0">
                <a:solidFill>
                  <a:srgbClr val="C7B187"/>
                </a:solidFill>
                <a:latin typeface="Montserrat SemiBold" panose="00000700000000000000"/>
                <a:cs typeface="Montserrat SemiBold" panose="00000700000000000000"/>
              </a:rPr>
              <a:t>Strategic</a:t>
            </a:r>
            <a:r>
              <a:rPr sz="1700" b="1" spc="-50" dirty="0">
                <a:solidFill>
                  <a:srgbClr val="C7B187"/>
                </a:solidFill>
                <a:latin typeface="Montserrat SemiBold" panose="00000700000000000000"/>
                <a:cs typeface="Montserrat SemiBold" panose="00000700000000000000"/>
              </a:rPr>
              <a:t> </a:t>
            </a:r>
            <a:r>
              <a:rPr sz="1700" b="1" spc="-120" dirty="0">
                <a:solidFill>
                  <a:srgbClr val="C7B187"/>
                </a:solidFill>
                <a:latin typeface="Montserrat SemiBold" panose="00000700000000000000"/>
                <a:cs typeface="Montserrat SemiBold" panose="00000700000000000000"/>
              </a:rPr>
              <a:t>Integration</a:t>
            </a:r>
            <a:r>
              <a:rPr sz="1700" b="1" spc="-50" dirty="0">
                <a:solidFill>
                  <a:srgbClr val="C7B187"/>
                </a:solidFill>
                <a:latin typeface="Montserrat SemiBold" panose="00000700000000000000"/>
                <a:cs typeface="Montserrat SemiBold" panose="00000700000000000000"/>
              </a:rPr>
              <a:t> </a:t>
            </a:r>
            <a:r>
              <a:rPr sz="1700" b="1" spc="-140" dirty="0">
                <a:solidFill>
                  <a:srgbClr val="C7B187"/>
                </a:solidFill>
                <a:latin typeface="Montserrat SemiBold" panose="00000700000000000000"/>
                <a:cs typeface="Montserrat SemiBold" panose="00000700000000000000"/>
              </a:rPr>
              <a:t>Framework</a:t>
            </a:r>
            <a:endParaRPr sz="1700" dirty="0">
              <a:latin typeface="Montserrat SemiBold" panose="00000700000000000000"/>
              <a:cs typeface="Montserrat SemiBold" panose="00000700000000000000"/>
            </a:endParaRPr>
          </a:p>
        </p:txBody>
      </p:sp>
      <p:pic>
        <p:nvPicPr>
          <p:cNvPr id="4" name="object 4"/>
          <p:cNvPicPr/>
          <p:nvPr/>
        </p:nvPicPr>
        <p:blipFill>
          <a:blip r:embed="rId2" cstate="print"/>
          <a:stretch>
            <a:fillRect/>
          </a:stretch>
        </p:blipFill>
        <p:spPr>
          <a:xfrm>
            <a:off x="1127126" y="2136065"/>
            <a:ext cx="133350" cy="116681"/>
          </a:xfrm>
          <a:prstGeom prst="rect">
            <a:avLst/>
          </a:prstGeom>
        </p:spPr>
      </p:pic>
      <p:sp>
        <p:nvSpPr>
          <p:cNvPr id="5" name="object 5"/>
          <p:cNvSpPr txBox="1"/>
          <p:nvPr/>
        </p:nvSpPr>
        <p:spPr>
          <a:xfrm>
            <a:off x="1343025" y="2037173"/>
            <a:ext cx="5385435" cy="551815"/>
          </a:xfrm>
          <a:prstGeom prst="rect">
            <a:avLst/>
          </a:prstGeom>
        </p:spPr>
        <p:txBody>
          <a:bodyPr vert="horz" wrap="square" lIns="0" tIns="29209" rIns="0" bIns="0" rtlCol="0">
            <a:spAutoFit/>
          </a:bodyPr>
          <a:lstStyle/>
          <a:p>
            <a:pPr marL="12700" marR="5080">
              <a:lnSpc>
                <a:spcPts val="1350"/>
              </a:lnSpc>
              <a:spcBef>
                <a:spcPts val="230"/>
              </a:spcBef>
            </a:pPr>
            <a:r>
              <a:rPr sz="1200" b="1" spc="-95" dirty="0">
                <a:solidFill>
                  <a:srgbClr val="333333"/>
                </a:solidFill>
                <a:latin typeface="Montserrat" panose="00000500000000000000"/>
                <a:cs typeface="Montserrat" panose="00000500000000000000"/>
              </a:rPr>
              <a:t>Strategic</a:t>
            </a:r>
            <a:r>
              <a:rPr sz="1200" b="1" spc="-15" dirty="0">
                <a:solidFill>
                  <a:srgbClr val="333333"/>
                </a:solidFill>
                <a:latin typeface="Montserrat" panose="00000500000000000000"/>
                <a:cs typeface="Montserrat" panose="00000500000000000000"/>
              </a:rPr>
              <a:t> </a:t>
            </a:r>
            <a:r>
              <a:rPr sz="1200" b="1" spc="-105" dirty="0">
                <a:solidFill>
                  <a:srgbClr val="333333"/>
                </a:solidFill>
                <a:latin typeface="Montserrat" panose="00000500000000000000"/>
                <a:cs typeface="Montserrat" panose="00000500000000000000"/>
              </a:rPr>
              <a:t>Asset</a:t>
            </a:r>
            <a:r>
              <a:rPr sz="1200" b="1" spc="-10"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Allocation</a:t>
            </a:r>
            <a:r>
              <a:rPr sz="1200" b="1" spc="-3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sets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the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long-</a:t>
            </a:r>
            <a:r>
              <a:rPr sz="1150" spc="-80" dirty="0">
                <a:solidFill>
                  <a:srgbClr val="333333"/>
                </a:solidFill>
                <a:latin typeface="Montserrat" panose="00000500000000000000"/>
                <a:cs typeface="Montserrat" panose="00000500000000000000"/>
              </a:rPr>
              <a:t>term</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target,</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periodic</a:t>
            </a:r>
            <a:r>
              <a:rPr sz="115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tactical</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tilts </a:t>
            </a:r>
            <a:r>
              <a:rPr sz="1150" spc="-70" dirty="0">
                <a:solidFill>
                  <a:srgbClr val="333333"/>
                </a:solidFill>
                <a:latin typeface="Montserrat" panose="00000500000000000000"/>
                <a:cs typeface="Montserrat" panose="00000500000000000000"/>
              </a:rPr>
              <a:t>informed</a:t>
            </a:r>
            <a:r>
              <a:rPr sz="115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by</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our</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macro</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views—always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within</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disciplined</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framework</a:t>
            </a:r>
            <a:r>
              <a:rPr sz="1150" spc="5" dirty="0">
                <a:solidFill>
                  <a:srgbClr val="333333"/>
                </a:solidFill>
                <a:latin typeface="Montserrat" panose="00000500000000000000"/>
                <a:cs typeface="Montserrat" panose="00000500000000000000"/>
              </a:rPr>
              <a:t> </a:t>
            </a:r>
            <a:r>
              <a:rPr sz="1150" spc="-30" dirty="0">
                <a:solidFill>
                  <a:srgbClr val="333333"/>
                </a:solidFill>
                <a:latin typeface="Montserrat" panose="00000500000000000000"/>
                <a:cs typeface="Montserrat" panose="00000500000000000000"/>
              </a:rPr>
              <a:t>respecting </a:t>
            </a:r>
            <a:r>
              <a:rPr sz="1150" spc="-55" dirty="0">
                <a:solidFill>
                  <a:srgbClr val="333333"/>
                </a:solidFill>
                <a:latin typeface="Montserrat" panose="00000500000000000000"/>
                <a:cs typeface="Montserrat" panose="00000500000000000000"/>
              </a:rPr>
              <a:t>liquidity</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implementation</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risk.</a:t>
            </a:r>
            <a:endParaRPr sz="1150">
              <a:latin typeface="Montserrat" panose="00000500000000000000"/>
              <a:cs typeface="Montserrat" panose="00000500000000000000"/>
            </a:endParaRPr>
          </a:p>
        </p:txBody>
      </p:sp>
      <p:pic>
        <p:nvPicPr>
          <p:cNvPr id="6" name="object 6"/>
          <p:cNvPicPr/>
          <p:nvPr/>
        </p:nvPicPr>
        <p:blipFill>
          <a:blip r:embed="rId3" cstate="print"/>
          <a:stretch>
            <a:fillRect/>
          </a:stretch>
        </p:blipFill>
        <p:spPr>
          <a:xfrm>
            <a:off x="1126683" y="2737330"/>
            <a:ext cx="167286" cy="133350"/>
          </a:xfrm>
          <a:prstGeom prst="rect">
            <a:avLst/>
          </a:prstGeom>
        </p:spPr>
      </p:pic>
      <p:sp>
        <p:nvSpPr>
          <p:cNvPr id="7" name="object 7"/>
          <p:cNvSpPr txBox="1"/>
          <p:nvPr/>
        </p:nvSpPr>
        <p:spPr>
          <a:xfrm>
            <a:off x="1376363" y="2656298"/>
            <a:ext cx="5291455" cy="380365"/>
          </a:xfrm>
          <a:prstGeom prst="rect">
            <a:avLst/>
          </a:prstGeom>
        </p:spPr>
        <p:txBody>
          <a:bodyPr vert="horz" wrap="square" lIns="0" tIns="29209" rIns="0" bIns="0" rtlCol="0">
            <a:spAutoFit/>
          </a:bodyPr>
          <a:lstStyle/>
          <a:p>
            <a:pPr marL="12700" marR="5080">
              <a:lnSpc>
                <a:spcPts val="1350"/>
              </a:lnSpc>
              <a:spcBef>
                <a:spcPts val="230"/>
              </a:spcBef>
            </a:pPr>
            <a:r>
              <a:rPr sz="1200" b="1" spc="-85" dirty="0">
                <a:solidFill>
                  <a:srgbClr val="333333"/>
                </a:solidFill>
                <a:latin typeface="Montserrat" panose="00000500000000000000"/>
                <a:cs typeface="Montserrat" panose="00000500000000000000"/>
              </a:rPr>
              <a:t>Tactical</a:t>
            </a:r>
            <a:r>
              <a:rPr sz="1200" b="1" spc="-15" dirty="0">
                <a:solidFill>
                  <a:srgbClr val="333333"/>
                </a:solidFill>
                <a:latin typeface="Montserrat" panose="00000500000000000000"/>
                <a:cs typeface="Montserrat" panose="00000500000000000000"/>
              </a:rPr>
              <a:t> </a:t>
            </a:r>
            <a:r>
              <a:rPr sz="1200" b="1" spc="-105" dirty="0">
                <a:solidFill>
                  <a:srgbClr val="333333"/>
                </a:solidFill>
                <a:latin typeface="Montserrat" panose="00000500000000000000"/>
                <a:cs typeface="Montserrat" panose="00000500000000000000"/>
              </a:rPr>
              <a:t>Adjustments</a:t>
            </a:r>
            <a:r>
              <a:rPr sz="1200" b="1" spc="-4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include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regional</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allocation</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sizing,</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thematic</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overlays,</a:t>
            </a:r>
            <a:r>
              <a:rPr sz="1150"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and </a:t>
            </a:r>
            <a:r>
              <a:rPr sz="1150" spc="-70" dirty="0">
                <a:solidFill>
                  <a:srgbClr val="333333"/>
                </a:solidFill>
                <a:latin typeface="Montserrat" panose="00000500000000000000"/>
                <a:cs typeface="Montserrat" panose="00000500000000000000"/>
              </a:rPr>
              <a:t>style/strategy</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mix</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calibration</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while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maintaining</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strategic</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balance.</a:t>
            </a:r>
            <a:endParaRPr sz="1150">
              <a:latin typeface="Montserrat" panose="00000500000000000000"/>
              <a:cs typeface="Montserrat" panose="00000500000000000000"/>
            </a:endParaRPr>
          </a:p>
        </p:txBody>
      </p:sp>
      <p:pic>
        <p:nvPicPr>
          <p:cNvPr id="8" name="object 8"/>
          <p:cNvPicPr/>
          <p:nvPr/>
        </p:nvPicPr>
        <p:blipFill>
          <a:blip r:embed="rId4" cstate="print"/>
          <a:stretch>
            <a:fillRect/>
          </a:stretch>
        </p:blipFill>
        <p:spPr>
          <a:xfrm>
            <a:off x="1127126" y="3193340"/>
            <a:ext cx="133350" cy="116681"/>
          </a:xfrm>
          <a:prstGeom prst="rect">
            <a:avLst/>
          </a:prstGeom>
        </p:spPr>
      </p:pic>
      <p:sp>
        <p:nvSpPr>
          <p:cNvPr id="9" name="object 9"/>
          <p:cNvSpPr txBox="1"/>
          <p:nvPr/>
        </p:nvSpPr>
        <p:spPr>
          <a:xfrm>
            <a:off x="1343025" y="3094448"/>
            <a:ext cx="5375910" cy="380365"/>
          </a:xfrm>
          <a:prstGeom prst="rect">
            <a:avLst/>
          </a:prstGeom>
        </p:spPr>
        <p:txBody>
          <a:bodyPr vert="horz" wrap="square" lIns="0" tIns="29209" rIns="0" bIns="0" rtlCol="0">
            <a:spAutoFit/>
          </a:bodyPr>
          <a:lstStyle/>
          <a:p>
            <a:pPr marL="12700" marR="5080">
              <a:lnSpc>
                <a:spcPts val="1350"/>
              </a:lnSpc>
              <a:spcBef>
                <a:spcPts val="230"/>
              </a:spcBef>
            </a:pPr>
            <a:r>
              <a:rPr sz="1200" b="1" spc="-100" dirty="0">
                <a:solidFill>
                  <a:srgbClr val="333333"/>
                </a:solidFill>
                <a:latin typeface="Montserrat" panose="00000500000000000000"/>
                <a:cs typeface="Montserrat" panose="00000500000000000000"/>
              </a:rPr>
              <a:t>Cross-</a:t>
            </a:r>
            <a:r>
              <a:rPr sz="1200" b="1" spc="-80" dirty="0">
                <a:solidFill>
                  <a:srgbClr val="333333"/>
                </a:solidFill>
                <a:latin typeface="Montserrat" panose="00000500000000000000"/>
                <a:cs typeface="Montserrat" panose="00000500000000000000"/>
              </a:rPr>
              <a:t>portfolio</a:t>
            </a:r>
            <a:r>
              <a:rPr sz="1200" b="1" spc="-15" dirty="0">
                <a:solidFill>
                  <a:srgbClr val="333333"/>
                </a:solidFill>
                <a:latin typeface="Montserrat" panose="00000500000000000000"/>
                <a:cs typeface="Montserrat" panose="00000500000000000000"/>
              </a:rPr>
              <a:t> </a:t>
            </a:r>
            <a:r>
              <a:rPr sz="1200" b="1" spc="-90" dirty="0">
                <a:solidFill>
                  <a:srgbClr val="333333"/>
                </a:solidFill>
                <a:latin typeface="Montserrat" panose="00000500000000000000"/>
                <a:cs typeface="Montserrat" panose="00000500000000000000"/>
              </a:rPr>
              <a:t>correlation</a:t>
            </a:r>
            <a:r>
              <a:rPr sz="1200" b="1" spc="-3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risk</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exposures</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are</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actively</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monitored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achieve </a:t>
            </a:r>
            <a:r>
              <a:rPr sz="1150" spc="-60" dirty="0">
                <a:solidFill>
                  <a:srgbClr val="333333"/>
                </a:solidFill>
                <a:latin typeface="Montserrat" panose="00000500000000000000"/>
                <a:cs typeface="Montserrat" panose="00000500000000000000"/>
              </a:rPr>
              <a:t>resilience</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across</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spc="1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cycles,</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ensuring</a:t>
            </a:r>
            <a:r>
              <a:rPr sz="1150" spc="1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consistent</a:t>
            </a:r>
            <a:r>
              <a:rPr sz="1150" spc="1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performance.</a:t>
            </a:r>
            <a:endParaRPr sz="1150">
              <a:latin typeface="Montserrat" panose="00000500000000000000"/>
              <a:cs typeface="Montserrat" panose="00000500000000000000"/>
            </a:endParaRPr>
          </a:p>
        </p:txBody>
      </p:sp>
      <p:pic>
        <p:nvPicPr>
          <p:cNvPr id="10" name="object 10"/>
          <p:cNvPicPr/>
          <p:nvPr/>
        </p:nvPicPr>
        <p:blipFill>
          <a:blip r:embed="rId5" cstate="print"/>
          <a:stretch>
            <a:fillRect/>
          </a:stretch>
        </p:blipFill>
        <p:spPr>
          <a:xfrm>
            <a:off x="1131293" y="3631480"/>
            <a:ext cx="125015" cy="116700"/>
          </a:xfrm>
          <a:prstGeom prst="rect">
            <a:avLst/>
          </a:prstGeom>
        </p:spPr>
      </p:pic>
      <p:sp>
        <p:nvSpPr>
          <p:cNvPr id="11" name="object 11"/>
          <p:cNvSpPr txBox="1"/>
          <p:nvPr/>
        </p:nvSpPr>
        <p:spPr>
          <a:xfrm>
            <a:off x="1343025" y="3532598"/>
            <a:ext cx="5573395" cy="389890"/>
          </a:xfrm>
          <a:prstGeom prst="rect">
            <a:avLst/>
          </a:prstGeom>
        </p:spPr>
        <p:txBody>
          <a:bodyPr vert="horz" wrap="square" lIns="0" tIns="9525" rIns="0" bIns="0" rtlCol="0">
            <a:spAutoFit/>
          </a:bodyPr>
          <a:lstStyle/>
          <a:p>
            <a:pPr marL="12700" marR="5080">
              <a:lnSpc>
                <a:spcPct val="102000"/>
              </a:lnSpc>
              <a:spcBef>
                <a:spcPts val="75"/>
              </a:spcBef>
            </a:pPr>
            <a:r>
              <a:rPr sz="1200" b="1" spc="-105" dirty="0">
                <a:solidFill>
                  <a:srgbClr val="333333"/>
                </a:solidFill>
                <a:latin typeface="Montserrat" panose="00000500000000000000"/>
                <a:cs typeface="Montserrat" panose="00000500000000000000"/>
              </a:rPr>
              <a:t>Dynamic</a:t>
            </a:r>
            <a:r>
              <a:rPr sz="1200" b="1" spc="-5" dirty="0">
                <a:solidFill>
                  <a:srgbClr val="333333"/>
                </a:solidFill>
                <a:latin typeface="Montserrat" panose="00000500000000000000"/>
                <a:cs typeface="Montserrat" panose="00000500000000000000"/>
              </a:rPr>
              <a:t> </a:t>
            </a:r>
            <a:r>
              <a:rPr sz="1200" b="1" spc="-100" dirty="0">
                <a:solidFill>
                  <a:srgbClr val="333333"/>
                </a:solidFill>
                <a:latin typeface="Montserrat" panose="00000500000000000000"/>
                <a:cs typeface="Montserrat" panose="00000500000000000000"/>
              </a:rPr>
              <a:t>Rebalancing</a:t>
            </a:r>
            <a:r>
              <a:rPr sz="1200" b="1" spc="-2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maintains</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optimal</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positioning,</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preserving</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balance</a:t>
            </a:r>
            <a:r>
              <a:rPr sz="1150" spc="10"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between </a:t>
            </a:r>
            <a:r>
              <a:rPr sz="1150" spc="-70" dirty="0">
                <a:solidFill>
                  <a:srgbClr val="333333"/>
                </a:solidFill>
                <a:latin typeface="Montserrat" panose="00000500000000000000"/>
                <a:cs typeface="Montserrat" panose="00000500000000000000"/>
              </a:rPr>
              <a:t>alpha</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generation</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risk</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management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across</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sub-</a:t>
            </a:r>
            <a:r>
              <a:rPr sz="1150" spc="-10" dirty="0">
                <a:solidFill>
                  <a:srgbClr val="333333"/>
                </a:solidFill>
                <a:latin typeface="Montserrat" panose="00000500000000000000"/>
                <a:cs typeface="Montserrat" panose="00000500000000000000"/>
              </a:rPr>
              <a:t>portfolios.</a:t>
            </a:r>
            <a:endParaRPr sz="1150">
              <a:latin typeface="Montserrat" panose="00000500000000000000"/>
              <a:cs typeface="Montserrat" panose="00000500000000000000"/>
            </a:endParaRPr>
          </a:p>
        </p:txBody>
      </p:sp>
      <p:grpSp>
        <p:nvGrpSpPr>
          <p:cNvPr id="23" name="object 23"/>
          <p:cNvGrpSpPr/>
          <p:nvPr/>
        </p:nvGrpSpPr>
        <p:grpSpPr>
          <a:xfrm>
            <a:off x="1127125" y="4299430"/>
            <a:ext cx="9906000" cy="1114425"/>
            <a:chOff x="1142999" y="4010024"/>
            <a:chExt cx="9906000" cy="1114425"/>
          </a:xfrm>
        </p:grpSpPr>
        <p:sp>
          <p:nvSpPr>
            <p:cNvPr id="24" name="object 24"/>
            <p:cNvSpPr/>
            <p:nvPr/>
          </p:nvSpPr>
          <p:spPr>
            <a:xfrm>
              <a:off x="1142999" y="4010024"/>
              <a:ext cx="9906000" cy="1114425"/>
            </a:xfrm>
            <a:custGeom>
              <a:avLst/>
              <a:gdLst/>
              <a:ahLst/>
              <a:cxnLst/>
              <a:rect l="l" t="t" r="r" b="b"/>
              <a:pathLst>
                <a:path w="9906000" h="1114425">
                  <a:moveTo>
                    <a:pt x="9905999" y="1114424"/>
                  </a:moveTo>
                  <a:lnTo>
                    <a:pt x="0" y="1114424"/>
                  </a:lnTo>
                  <a:lnTo>
                    <a:pt x="0" y="0"/>
                  </a:lnTo>
                  <a:lnTo>
                    <a:pt x="9905999" y="0"/>
                  </a:lnTo>
                  <a:lnTo>
                    <a:pt x="9905999" y="1114424"/>
                  </a:lnTo>
                  <a:close/>
                </a:path>
              </a:pathLst>
            </a:custGeom>
            <a:solidFill>
              <a:srgbClr val="F5F5F5"/>
            </a:solidFill>
          </p:spPr>
          <p:txBody>
            <a:bodyPr wrap="square" lIns="0" tIns="0" rIns="0" bIns="0" rtlCol="0"/>
            <a:lstStyle/>
            <a:p>
              <a:endParaRPr/>
            </a:p>
          </p:txBody>
        </p:sp>
        <p:sp>
          <p:nvSpPr>
            <p:cNvPr id="25" name="object 25"/>
            <p:cNvSpPr/>
            <p:nvPr/>
          </p:nvSpPr>
          <p:spPr>
            <a:xfrm>
              <a:off x="1142999" y="4010024"/>
              <a:ext cx="38100" cy="1114425"/>
            </a:xfrm>
            <a:custGeom>
              <a:avLst/>
              <a:gdLst/>
              <a:ahLst/>
              <a:cxnLst/>
              <a:rect l="l" t="t" r="r" b="b"/>
              <a:pathLst>
                <a:path w="38100" h="1114425">
                  <a:moveTo>
                    <a:pt x="38099" y="1114424"/>
                  </a:moveTo>
                  <a:lnTo>
                    <a:pt x="0" y="1114424"/>
                  </a:lnTo>
                  <a:lnTo>
                    <a:pt x="0" y="0"/>
                  </a:lnTo>
                  <a:lnTo>
                    <a:pt x="38099" y="0"/>
                  </a:lnTo>
                  <a:lnTo>
                    <a:pt x="38099" y="1114424"/>
                  </a:lnTo>
                  <a:close/>
                </a:path>
              </a:pathLst>
            </a:custGeom>
            <a:solidFill>
              <a:srgbClr val="C7B187"/>
            </a:solidFill>
          </p:spPr>
          <p:txBody>
            <a:bodyPr wrap="square" lIns="0" tIns="0" rIns="0" bIns="0" rtlCol="0"/>
            <a:lstStyle/>
            <a:p>
              <a:endParaRPr/>
            </a:p>
          </p:txBody>
        </p:sp>
      </p:grpSp>
      <p:sp>
        <p:nvSpPr>
          <p:cNvPr id="26" name="object 26"/>
          <p:cNvSpPr txBox="1"/>
          <p:nvPr/>
        </p:nvSpPr>
        <p:spPr>
          <a:xfrm>
            <a:off x="1165225" y="4272354"/>
            <a:ext cx="9867900" cy="1021715"/>
          </a:xfrm>
          <a:prstGeom prst="rect">
            <a:avLst/>
          </a:prstGeom>
        </p:spPr>
        <p:txBody>
          <a:bodyPr vert="horz" wrap="square" lIns="0" tIns="144145" rIns="0" bIns="0" rtlCol="0">
            <a:spAutoFit/>
          </a:bodyPr>
          <a:lstStyle/>
          <a:p>
            <a:pPr marL="142875">
              <a:lnSpc>
                <a:spcPct val="100000"/>
              </a:lnSpc>
              <a:spcBef>
                <a:spcPts val="1135"/>
              </a:spcBef>
            </a:pPr>
            <a:r>
              <a:rPr sz="1400" b="1" dirty="0">
                <a:solidFill>
                  <a:srgbClr val="333333"/>
                </a:solidFill>
                <a:latin typeface="Montserrat SemiBold" panose="00000700000000000000"/>
                <a:cs typeface="Montserrat SemiBold" panose="00000700000000000000"/>
              </a:rPr>
              <a:t>In</a:t>
            </a:r>
            <a:r>
              <a:rPr sz="1400" b="1" spc="-70" dirty="0">
                <a:solidFill>
                  <a:srgbClr val="333333"/>
                </a:solidFill>
                <a:latin typeface="Montserrat SemiBold" panose="00000700000000000000"/>
                <a:cs typeface="Montserrat SemiBold" panose="00000700000000000000"/>
              </a:rPr>
              <a:t> </a:t>
            </a:r>
            <a:r>
              <a:rPr sz="1400" b="1" spc="-10" dirty="0">
                <a:solidFill>
                  <a:srgbClr val="333333"/>
                </a:solidFill>
                <a:latin typeface="Montserrat SemiBold" panose="00000700000000000000"/>
                <a:cs typeface="Montserrat SemiBold" panose="00000700000000000000"/>
              </a:rPr>
              <a:t>Summary</a:t>
            </a:r>
            <a:endParaRPr sz="1400" dirty="0">
              <a:latin typeface="Montserrat SemiBold" panose="00000700000000000000"/>
              <a:cs typeface="Montserrat SemiBold" panose="00000700000000000000"/>
            </a:endParaRPr>
          </a:p>
          <a:p>
            <a:pPr marL="142875" marR="575310">
              <a:lnSpc>
                <a:spcPct val="106000"/>
              </a:lnSpc>
              <a:spcBef>
                <a:spcPts val="740"/>
              </a:spcBef>
            </a:pPr>
            <a:r>
              <a:rPr sz="1150" spc="-65" dirty="0">
                <a:solidFill>
                  <a:srgbClr val="333333"/>
                </a:solidFill>
                <a:latin typeface="Montserrat" panose="00000500000000000000"/>
                <a:cs typeface="Montserrat" panose="00000500000000000000"/>
              </a:rPr>
              <a:t>Our</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fund</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hedge</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funds</a:t>
            </a:r>
            <a:r>
              <a:rPr sz="1150" spc="-5" dirty="0">
                <a:solidFill>
                  <a:srgbClr val="333333"/>
                </a:solidFill>
                <a:latin typeface="Montserrat" panose="00000500000000000000"/>
                <a:cs typeface="Montserrat" panose="00000500000000000000"/>
              </a:rPr>
              <a:t> </a:t>
            </a:r>
            <a:r>
              <a:rPr sz="1150" spc="-40" dirty="0">
                <a:solidFill>
                  <a:srgbClr val="333333"/>
                </a:solidFill>
                <a:latin typeface="Montserrat" panose="00000500000000000000"/>
                <a:cs typeface="Montserrat" panose="00000500000000000000"/>
              </a:rPr>
              <a:t>is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the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product</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deep</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regional</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expertise</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disciplined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global</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diversification.</a:t>
            </a:r>
            <a:r>
              <a:rPr sz="1150" dirty="0">
                <a:solidFill>
                  <a:srgbClr val="333333"/>
                </a:solidFill>
                <a:latin typeface="Montserrat" panose="00000500000000000000"/>
                <a:cs typeface="Montserrat" panose="00000500000000000000"/>
              </a:rPr>
              <a:t> </a:t>
            </a:r>
            <a:r>
              <a:rPr sz="1150" spc="-130" dirty="0">
                <a:solidFill>
                  <a:srgbClr val="333333"/>
                </a:solidFill>
                <a:latin typeface="Montserrat" panose="00000500000000000000"/>
                <a:cs typeface="Montserrat" panose="00000500000000000000"/>
              </a:rPr>
              <a:t>We</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construct</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forward-</a:t>
            </a:r>
            <a:r>
              <a:rPr sz="1150" spc="-10" dirty="0">
                <a:solidFill>
                  <a:srgbClr val="333333"/>
                </a:solidFill>
                <a:latin typeface="Montserrat" panose="00000500000000000000"/>
                <a:cs typeface="Montserrat" panose="00000500000000000000"/>
              </a:rPr>
              <a:t>looking </a:t>
            </a:r>
            <a:r>
              <a:rPr sz="1150" spc="-55" dirty="0">
                <a:solidFill>
                  <a:srgbClr val="333333"/>
                </a:solidFill>
                <a:latin typeface="Montserrat" panose="00000500000000000000"/>
                <a:cs typeface="Montserrat" panose="00000500000000000000"/>
              </a:rPr>
              <a:t>portfolio</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that</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dynamically</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balances</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conviction</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in</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core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holdings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broad-</a:t>
            </a:r>
            <a:r>
              <a:rPr sz="1150" spc="-60" dirty="0">
                <a:solidFill>
                  <a:srgbClr val="333333"/>
                </a:solidFill>
                <a:latin typeface="Montserrat" panose="00000500000000000000"/>
                <a:cs typeface="Montserrat" panose="00000500000000000000"/>
              </a:rPr>
              <a:t>based,</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low-</a:t>
            </a:r>
            <a:r>
              <a:rPr sz="1150" spc="-65" dirty="0">
                <a:solidFill>
                  <a:srgbClr val="333333"/>
                </a:solidFill>
                <a:latin typeface="Montserrat" panose="00000500000000000000"/>
                <a:cs typeface="Montserrat" panose="00000500000000000000"/>
              </a:rPr>
              <a:t>correlated</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alpha</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sources—from</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both</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Asia</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25" dirty="0">
                <a:solidFill>
                  <a:srgbClr val="333333"/>
                </a:solidFill>
                <a:latin typeface="Montserrat" panose="00000500000000000000"/>
                <a:cs typeface="Montserrat" panose="00000500000000000000"/>
              </a:rPr>
              <a:t>the </a:t>
            </a:r>
            <a:r>
              <a:rPr sz="1150" spc="-70" dirty="0">
                <a:solidFill>
                  <a:srgbClr val="333333"/>
                </a:solidFill>
                <a:latin typeface="Montserrat" panose="00000500000000000000"/>
                <a:cs typeface="Montserrat" panose="00000500000000000000"/>
              </a:rPr>
              <a:t>developed</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West.</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This</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delivers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a:t>
            </a:r>
            <a:r>
              <a:rPr sz="1150" spc="-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resilient,</a:t>
            </a:r>
            <a:r>
              <a:rPr sz="1150" spc="-5"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steadily</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compounding</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return</a:t>
            </a:r>
            <a:r>
              <a:rPr sz="1150" spc="-5"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profile</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that</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stands</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apart</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from</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market</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cycles</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peer</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benchmarks.</a:t>
            </a:r>
            <a:endParaRPr sz="1150" dirty="0">
              <a:latin typeface="Montserrat" panose="00000500000000000000"/>
              <a:cs typeface="Montserrat" panose="00000500000000000000"/>
            </a:endParaRPr>
          </a:p>
        </p:txBody>
      </p:sp>
      <p:pic>
        <p:nvPicPr>
          <p:cNvPr id="27" name="object 27"/>
          <p:cNvPicPr/>
          <p:nvPr/>
        </p:nvPicPr>
        <p:blipFill>
          <a:blip r:embed="rId6" cstate="print"/>
          <a:stretch>
            <a:fillRect/>
          </a:stretch>
        </p:blipFill>
        <p:spPr>
          <a:xfrm>
            <a:off x="10690225" y="4456593"/>
            <a:ext cx="200025" cy="142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8731" y="330088"/>
            <a:ext cx="8869680" cy="963724"/>
          </a:xfrm>
          <a:prstGeom prst="rect">
            <a:avLst/>
          </a:prstGeom>
        </p:spPr>
        <p:txBody>
          <a:bodyPr vert="horz" wrap="square" lIns="0" tIns="217804" rIns="0" bIns="0" rtlCol="0">
            <a:spAutoFit/>
          </a:bodyPr>
          <a:lstStyle/>
          <a:p>
            <a:pPr marL="12700">
              <a:lnSpc>
                <a:spcPct val="100000"/>
              </a:lnSpc>
              <a:spcBef>
                <a:spcPts val="1715"/>
              </a:spcBef>
            </a:pPr>
            <a:r>
              <a:rPr sz="2800" b="1" spc="-250" dirty="0">
                <a:solidFill>
                  <a:schemeClr val="tx1"/>
                </a:solidFill>
                <a:latin typeface="Montserrat SemiBold" panose="00000700000000000000"/>
                <a:cs typeface="Montserrat SemiBold" panose="00000700000000000000"/>
              </a:rPr>
              <a:t>Philosophy</a:t>
            </a:r>
            <a:r>
              <a:rPr sz="2800" b="1" spc="-160" dirty="0">
                <a:solidFill>
                  <a:schemeClr val="tx1"/>
                </a:solidFill>
                <a:latin typeface="Montserrat SemiBold" panose="00000700000000000000"/>
                <a:cs typeface="Montserrat SemiBold" panose="00000700000000000000"/>
              </a:rPr>
              <a:t> </a:t>
            </a:r>
            <a:r>
              <a:rPr sz="2800" b="1" spc="-200" dirty="0">
                <a:solidFill>
                  <a:schemeClr val="tx1"/>
                </a:solidFill>
                <a:latin typeface="Montserrat SemiBold" panose="00000700000000000000"/>
                <a:cs typeface="Montserrat SemiBold" panose="00000700000000000000"/>
              </a:rPr>
              <a:t>in</a:t>
            </a:r>
            <a:r>
              <a:rPr sz="2800" b="1" spc="-155" dirty="0">
                <a:solidFill>
                  <a:schemeClr val="tx1"/>
                </a:solidFill>
                <a:latin typeface="Montserrat SemiBold" panose="00000700000000000000"/>
                <a:cs typeface="Montserrat SemiBold" panose="00000700000000000000"/>
              </a:rPr>
              <a:t> </a:t>
            </a:r>
            <a:r>
              <a:rPr sz="2800" b="1" spc="-225" dirty="0">
                <a:solidFill>
                  <a:schemeClr val="tx1"/>
                </a:solidFill>
                <a:latin typeface="Montserrat SemiBold" panose="00000700000000000000"/>
                <a:cs typeface="Montserrat SemiBold" panose="00000700000000000000"/>
              </a:rPr>
              <a:t>Action:</a:t>
            </a:r>
            <a:r>
              <a:rPr sz="2800" b="1" spc="-160" dirty="0">
                <a:solidFill>
                  <a:schemeClr val="tx1"/>
                </a:solidFill>
                <a:latin typeface="Montserrat SemiBold" panose="00000700000000000000"/>
                <a:cs typeface="Montserrat SemiBold" panose="00000700000000000000"/>
              </a:rPr>
              <a:t> </a:t>
            </a:r>
            <a:r>
              <a:rPr sz="2800" b="1" spc="-260" dirty="0">
                <a:solidFill>
                  <a:schemeClr val="tx1"/>
                </a:solidFill>
                <a:latin typeface="Montserrat SemiBold" panose="00000700000000000000"/>
                <a:cs typeface="Montserrat SemiBold" panose="00000700000000000000"/>
              </a:rPr>
              <a:t>Investment</a:t>
            </a:r>
            <a:r>
              <a:rPr sz="2800" b="1" spc="-155" dirty="0">
                <a:solidFill>
                  <a:schemeClr val="tx1"/>
                </a:solidFill>
                <a:latin typeface="Montserrat SemiBold" panose="00000700000000000000"/>
                <a:cs typeface="Montserrat SemiBold" panose="00000700000000000000"/>
              </a:rPr>
              <a:t> </a:t>
            </a:r>
            <a:r>
              <a:rPr sz="2800" b="1" spc="-260" dirty="0">
                <a:solidFill>
                  <a:schemeClr val="tx1"/>
                </a:solidFill>
                <a:latin typeface="Montserrat SemiBold" panose="00000700000000000000"/>
                <a:cs typeface="Montserrat SemiBold" panose="00000700000000000000"/>
              </a:rPr>
              <a:t>Process</a:t>
            </a:r>
            <a:r>
              <a:rPr sz="2800" b="1" spc="-160" dirty="0">
                <a:solidFill>
                  <a:schemeClr val="tx1"/>
                </a:solidFill>
                <a:latin typeface="Montserrat SemiBold" panose="00000700000000000000"/>
                <a:cs typeface="Montserrat SemiBold" panose="00000700000000000000"/>
              </a:rPr>
              <a:t> </a:t>
            </a:r>
            <a:r>
              <a:rPr sz="2800" b="1" spc="-270" dirty="0">
                <a:solidFill>
                  <a:schemeClr val="tx1"/>
                </a:solidFill>
                <a:latin typeface="Montserrat SemiBold" panose="00000700000000000000"/>
                <a:cs typeface="Montserrat SemiBold" panose="00000700000000000000"/>
              </a:rPr>
              <a:t>Overview</a:t>
            </a:r>
            <a:endParaRPr sz="2800" dirty="0">
              <a:solidFill>
                <a:schemeClr val="tx1"/>
              </a:solidFill>
              <a:latin typeface="Montserrat SemiBold" panose="00000700000000000000"/>
              <a:cs typeface="Montserrat SemiBold" panose="00000700000000000000"/>
            </a:endParaRPr>
          </a:p>
          <a:p>
            <a:pPr marL="12700">
              <a:lnSpc>
                <a:spcPct val="100000"/>
              </a:lnSpc>
              <a:spcBef>
                <a:spcPts val="715"/>
              </a:spcBef>
            </a:pPr>
            <a:r>
              <a:rPr lang="en-US" altLang="zh-TW" sz="1450" spc="-75" dirty="0">
                <a:solidFill>
                  <a:srgbClr val="C7B187"/>
                </a:solidFill>
                <a:latin typeface="Montserrat" panose="00000500000000000000"/>
                <a:cs typeface="Montserrat" panose="00000500000000000000"/>
              </a:rPr>
              <a:t>S</a:t>
            </a:r>
            <a:r>
              <a:rPr sz="1450" spc="-65" dirty="0">
                <a:solidFill>
                  <a:srgbClr val="C7B187"/>
                </a:solidFill>
                <a:latin typeface="Montserrat" panose="00000500000000000000"/>
                <a:cs typeface="Montserrat" panose="00000500000000000000"/>
              </a:rPr>
              <a:t>ystematic</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approach</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to</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generating</a:t>
            </a:r>
            <a:r>
              <a:rPr sz="1450" spc="5" dirty="0">
                <a:solidFill>
                  <a:srgbClr val="C7B187"/>
                </a:solidFill>
                <a:latin typeface="Montserrat" panose="00000500000000000000"/>
                <a:cs typeface="Montserrat" panose="00000500000000000000"/>
              </a:rPr>
              <a:t> </a:t>
            </a:r>
            <a:r>
              <a:rPr sz="1450" spc="-70" dirty="0">
                <a:solidFill>
                  <a:srgbClr val="C7B187"/>
                </a:solidFill>
                <a:latin typeface="Montserrat" panose="00000500000000000000"/>
                <a:cs typeface="Montserrat" panose="00000500000000000000"/>
              </a:rPr>
              <a:t>alpha</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through</a:t>
            </a:r>
            <a:r>
              <a:rPr sz="1450" spc="5" dirty="0">
                <a:solidFill>
                  <a:srgbClr val="C7B187"/>
                </a:solidFill>
                <a:latin typeface="Montserrat" panose="00000500000000000000"/>
                <a:cs typeface="Montserrat" panose="00000500000000000000"/>
              </a:rPr>
              <a:t> </a:t>
            </a:r>
            <a:r>
              <a:rPr sz="1450" spc="-80" dirty="0">
                <a:solidFill>
                  <a:srgbClr val="C7B187"/>
                </a:solidFill>
                <a:latin typeface="Montserrat" panose="00000500000000000000"/>
                <a:cs typeface="Montserrat" panose="00000500000000000000"/>
              </a:rPr>
              <a:t>manager</a:t>
            </a:r>
            <a:r>
              <a:rPr sz="1450" spc="5" dirty="0">
                <a:solidFill>
                  <a:srgbClr val="C7B187"/>
                </a:solidFill>
                <a:latin typeface="Montserrat" panose="00000500000000000000"/>
                <a:cs typeface="Montserrat" panose="00000500000000000000"/>
              </a:rPr>
              <a:t> </a:t>
            </a:r>
            <a:r>
              <a:rPr sz="1450" spc="-55" dirty="0">
                <a:solidFill>
                  <a:srgbClr val="C7B187"/>
                </a:solidFill>
                <a:latin typeface="Montserrat" panose="00000500000000000000"/>
                <a:cs typeface="Montserrat" panose="00000500000000000000"/>
              </a:rPr>
              <a:t>selection</a:t>
            </a:r>
            <a:r>
              <a:rPr sz="1450" spc="5" dirty="0">
                <a:solidFill>
                  <a:srgbClr val="C7B187"/>
                </a:solidFill>
                <a:latin typeface="Montserrat" panose="00000500000000000000"/>
                <a:cs typeface="Montserrat" panose="00000500000000000000"/>
              </a:rPr>
              <a:t> </a:t>
            </a:r>
            <a:r>
              <a:rPr sz="1450" spc="-75" dirty="0">
                <a:solidFill>
                  <a:srgbClr val="C7B187"/>
                </a:solidFill>
                <a:latin typeface="Montserrat" panose="00000500000000000000"/>
                <a:cs typeface="Montserrat" panose="00000500000000000000"/>
              </a:rPr>
              <a:t>and</a:t>
            </a:r>
            <a:r>
              <a:rPr sz="1450" spc="5" dirty="0">
                <a:solidFill>
                  <a:srgbClr val="C7B187"/>
                </a:solidFill>
                <a:latin typeface="Montserrat" panose="00000500000000000000"/>
                <a:cs typeface="Montserrat" panose="00000500000000000000"/>
              </a:rPr>
              <a:t> </a:t>
            </a:r>
            <a:r>
              <a:rPr sz="1450" spc="-65" dirty="0">
                <a:solidFill>
                  <a:srgbClr val="C7B187"/>
                </a:solidFill>
                <a:latin typeface="Montserrat" panose="00000500000000000000"/>
                <a:cs typeface="Montserrat" panose="00000500000000000000"/>
              </a:rPr>
              <a:t>global</a:t>
            </a:r>
            <a:r>
              <a:rPr sz="1450" spc="5" dirty="0">
                <a:solidFill>
                  <a:srgbClr val="C7B187"/>
                </a:solidFill>
                <a:latin typeface="Montserrat" panose="00000500000000000000"/>
                <a:cs typeface="Montserrat" panose="00000500000000000000"/>
              </a:rPr>
              <a:t> </a:t>
            </a:r>
            <a:r>
              <a:rPr sz="1450" spc="-10" dirty="0">
                <a:solidFill>
                  <a:srgbClr val="C7B187"/>
                </a:solidFill>
                <a:latin typeface="Montserrat" panose="00000500000000000000"/>
                <a:cs typeface="Montserrat" panose="00000500000000000000"/>
              </a:rPr>
              <a:t>allocation</a:t>
            </a:r>
            <a:endParaRPr sz="1450" dirty="0">
              <a:solidFill>
                <a:srgbClr val="C7B187"/>
              </a:solidFill>
              <a:latin typeface="Montserrat" panose="00000500000000000000"/>
              <a:cs typeface="Montserrat" panose="00000500000000000000"/>
            </a:endParaRPr>
          </a:p>
        </p:txBody>
      </p:sp>
      <p:sp>
        <p:nvSpPr>
          <p:cNvPr id="3" name="object 3"/>
          <p:cNvSpPr txBox="1"/>
          <p:nvPr/>
        </p:nvSpPr>
        <p:spPr>
          <a:xfrm>
            <a:off x="1152525" y="3210560"/>
            <a:ext cx="3519805" cy="247650"/>
          </a:xfrm>
          <a:prstGeom prst="rect">
            <a:avLst/>
          </a:prstGeom>
        </p:spPr>
        <p:txBody>
          <a:bodyPr vert="horz" wrap="square" lIns="0" tIns="17145" rIns="0" bIns="0" rtlCol="0">
            <a:spAutoFit/>
          </a:bodyPr>
          <a:lstStyle/>
          <a:p>
            <a:pPr marL="12700">
              <a:lnSpc>
                <a:spcPct val="100000"/>
              </a:lnSpc>
              <a:spcBef>
                <a:spcPts val="135"/>
              </a:spcBef>
            </a:pPr>
            <a:r>
              <a:rPr sz="1500" b="1" spc="-95" dirty="0">
                <a:solidFill>
                  <a:srgbClr val="C7B187"/>
                </a:solidFill>
                <a:latin typeface="Montserrat SemiBold" panose="00000700000000000000"/>
                <a:cs typeface="Montserrat SemiBold" panose="00000700000000000000"/>
              </a:rPr>
              <a:t>Strategic</a:t>
            </a:r>
            <a:r>
              <a:rPr sz="1500" b="1" spc="-35" dirty="0">
                <a:solidFill>
                  <a:srgbClr val="C7B187"/>
                </a:solidFill>
                <a:latin typeface="Montserrat SemiBold" panose="00000700000000000000"/>
                <a:cs typeface="Montserrat SemiBold" panose="00000700000000000000"/>
              </a:rPr>
              <a:t> </a:t>
            </a:r>
            <a:r>
              <a:rPr sz="1500" b="1" spc="-105" dirty="0">
                <a:solidFill>
                  <a:srgbClr val="C7B187"/>
                </a:solidFill>
                <a:latin typeface="Montserrat SemiBold" panose="00000700000000000000"/>
                <a:cs typeface="Montserrat SemiBold" panose="00000700000000000000"/>
              </a:rPr>
              <a:t>Manager</a:t>
            </a:r>
            <a:r>
              <a:rPr sz="1500" b="1" spc="-35" dirty="0">
                <a:solidFill>
                  <a:srgbClr val="C7B187"/>
                </a:solidFill>
                <a:latin typeface="Montserrat SemiBold" panose="00000700000000000000"/>
                <a:cs typeface="Montserrat SemiBold" panose="00000700000000000000"/>
              </a:rPr>
              <a:t> </a:t>
            </a:r>
            <a:r>
              <a:rPr sz="1500" b="1" spc="-70" dirty="0">
                <a:solidFill>
                  <a:srgbClr val="C7B187"/>
                </a:solidFill>
                <a:latin typeface="Montserrat SemiBold" panose="00000700000000000000"/>
                <a:cs typeface="Montserrat SemiBold" panose="00000700000000000000"/>
              </a:rPr>
              <a:t>Selection</a:t>
            </a:r>
            <a:endParaRPr sz="1500" dirty="0">
              <a:latin typeface="Montserrat SemiBold" panose="00000700000000000000"/>
              <a:cs typeface="Montserrat SemiBold" panose="00000700000000000000"/>
            </a:endParaRPr>
          </a:p>
        </p:txBody>
      </p:sp>
      <p:sp>
        <p:nvSpPr>
          <p:cNvPr id="4" name="object 4"/>
          <p:cNvSpPr/>
          <p:nvPr/>
        </p:nvSpPr>
        <p:spPr>
          <a:xfrm>
            <a:off x="1152712" y="3821450"/>
            <a:ext cx="285750" cy="285750"/>
          </a:xfrm>
          <a:custGeom>
            <a:avLst/>
            <a:gdLst/>
            <a:ahLst/>
            <a:cxnLst/>
            <a:rect l="l" t="t" r="r" b="b"/>
            <a:pathLst>
              <a:path w="285750" h="285750">
                <a:moveTo>
                  <a:pt x="142874" y="285749"/>
                </a:moveTo>
                <a:lnTo>
                  <a:pt x="101399" y="279599"/>
                </a:lnTo>
                <a:lnTo>
                  <a:pt x="63497" y="261670"/>
                </a:lnTo>
                <a:lnTo>
                  <a:pt x="32429" y="233514"/>
                </a:lnTo>
                <a:lnTo>
                  <a:pt x="10875" y="197550"/>
                </a:lnTo>
                <a:lnTo>
                  <a:pt x="686" y="156879"/>
                </a:lnTo>
                <a:lnTo>
                  <a:pt x="0" y="142874"/>
                </a:lnTo>
                <a:lnTo>
                  <a:pt x="171" y="135855"/>
                </a:lnTo>
                <a:lnTo>
                  <a:pt x="8347" y="94748"/>
                </a:lnTo>
                <a:lnTo>
                  <a:pt x="28120" y="57756"/>
                </a:lnTo>
                <a:lnTo>
                  <a:pt x="57756" y="28120"/>
                </a:lnTo>
                <a:lnTo>
                  <a:pt x="94749" y="8347"/>
                </a:lnTo>
                <a:lnTo>
                  <a:pt x="135855" y="171"/>
                </a:lnTo>
                <a:lnTo>
                  <a:pt x="142874" y="0"/>
                </a:lnTo>
                <a:lnTo>
                  <a:pt x="149894" y="171"/>
                </a:lnTo>
                <a:lnTo>
                  <a:pt x="191000" y="8347"/>
                </a:lnTo>
                <a:lnTo>
                  <a:pt x="227992" y="28120"/>
                </a:lnTo>
                <a:lnTo>
                  <a:pt x="257628" y="57756"/>
                </a:lnTo>
                <a:lnTo>
                  <a:pt x="277401" y="94748"/>
                </a:lnTo>
                <a:lnTo>
                  <a:pt x="285578" y="135855"/>
                </a:lnTo>
                <a:lnTo>
                  <a:pt x="285749" y="142874"/>
                </a:lnTo>
                <a:lnTo>
                  <a:pt x="285578" y="149893"/>
                </a:lnTo>
                <a:lnTo>
                  <a:pt x="277401" y="190999"/>
                </a:lnTo>
                <a:lnTo>
                  <a:pt x="257628" y="227992"/>
                </a:lnTo>
                <a:lnTo>
                  <a:pt x="227992" y="257628"/>
                </a:lnTo>
                <a:lnTo>
                  <a:pt x="191000" y="277401"/>
                </a:lnTo>
                <a:lnTo>
                  <a:pt x="149894" y="285578"/>
                </a:lnTo>
                <a:lnTo>
                  <a:pt x="142874" y="285749"/>
                </a:lnTo>
                <a:close/>
              </a:path>
            </a:pathLst>
          </a:custGeom>
          <a:solidFill>
            <a:srgbClr val="C7B187"/>
          </a:solidFill>
        </p:spPr>
        <p:txBody>
          <a:bodyPr wrap="square" lIns="0" tIns="0" rIns="0" bIns="0" rtlCol="0"/>
          <a:lstStyle/>
          <a:p>
            <a:endParaRPr/>
          </a:p>
        </p:txBody>
      </p:sp>
      <p:sp>
        <p:nvSpPr>
          <p:cNvPr id="5" name="object 5"/>
          <p:cNvSpPr txBox="1"/>
          <p:nvPr/>
        </p:nvSpPr>
        <p:spPr>
          <a:xfrm>
            <a:off x="1253717" y="3836732"/>
            <a:ext cx="83820" cy="220979"/>
          </a:xfrm>
          <a:prstGeom prst="rect">
            <a:avLst/>
          </a:prstGeom>
        </p:spPr>
        <p:txBody>
          <a:bodyPr vert="horz" wrap="square" lIns="0" tIns="16510" rIns="0" bIns="0" rtlCol="0">
            <a:spAutoFit/>
          </a:bodyPr>
          <a:lstStyle/>
          <a:p>
            <a:pPr marL="12700">
              <a:lnSpc>
                <a:spcPct val="100000"/>
              </a:lnSpc>
              <a:spcBef>
                <a:spcPts val="130"/>
              </a:spcBef>
            </a:pPr>
            <a:r>
              <a:rPr sz="1250" b="1" spc="-50" dirty="0">
                <a:solidFill>
                  <a:srgbClr val="FFFFFF"/>
                </a:solidFill>
                <a:latin typeface="Montserrat SemiBold" panose="00000700000000000000"/>
                <a:cs typeface="Montserrat SemiBold" panose="00000700000000000000"/>
              </a:rPr>
              <a:t>1</a:t>
            </a:r>
            <a:endParaRPr sz="1250">
              <a:latin typeface="Montserrat SemiBold" panose="00000700000000000000"/>
              <a:cs typeface="Montserrat SemiBold" panose="00000700000000000000"/>
            </a:endParaRPr>
          </a:p>
        </p:txBody>
      </p:sp>
      <p:sp>
        <p:nvSpPr>
          <p:cNvPr id="6" name="object 6"/>
          <p:cNvSpPr txBox="1"/>
          <p:nvPr/>
        </p:nvSpPr>
        <p:spPr>
          <a:xfrm>
            <a:off x="1540062" y="3621668"/>
            <a:ext cx="4349116" cy="639919"/>
          </a:xfrm>
          <a:prstGeom prst="rect">
            <a:avLst/>
          </a:prstGeom>
        </p:spPr>
        <p:txBody>
          <a:bodyPr vert="horz" wrap="square" lIns="0" tIns="46990" rIns="0" bIns="0" rtlCol="0">
            <a:spAutoFit/>
          </a:bodyPr>
          <a:lstStyle/>
          <a:p>
            <a:pPr marL="12700">
              <a:lnSpc>
                <a:spcPct val="100000"/>
              </a:lnSpc>
              <a:spcBef>
                <a:spcPts val="370"/>
              </a:spcBef>
            </a:pPr>
            <a:r>
              <a:rPr sz="1350" b="1" spc="-95" dirty="0">
                <a:solidFill>
                  <a:srgbClr val="C7B187"/>
                </a:solidFill>
                <a:latin typeface="Montserrat SemiBold" panose="00000700000000000000"/>
                <a:cs typeface="Montserrat SemiBold" panose="00000700000000000000"/>
              </a:rPr>
              <a:t>Global</a:t>
            </a:r>
            <a:r>
              <a:rPr sz="1350" b="1" spc="-15" dirty="0">
                <a:solidFill>
                  <a:srgbClr val="C7B187"/>
                </a:solidFill>
                <a:latin typeface="Montserrat SemiBold" panose="00000700000000000000"/>
                <a:cs typeface="Montserrat SemiBold" panose="00000700000000000000"/>
              </a:rPr>
              <a:t> </a:t>
            </a:r>
            <a:r>
              <a:rPr sz="1350" b="1" spc="-95" dirty="0">
                <a:solidFill>
                  <a:srgbClr val="C7B187"/>
                </a:solidFill>
                <a:latin typeface="Montserrat SemiBold" panose="00000700000000000000"/>
                <a:cs typeface="Montserrat SemiBold" panose="00000700000000000000"/>
              </a:rPr>
              <a:t>Sourcing</a:t>
            </a:r>
            <a:r>
              <a:rPr sz="1350" b="1" spc="-10" dirty="0">
                <a:solidFill>
                  <a:srgbClr val="C7B187"/>
                </a:solidFill>
                <a:latin typeface="Montserrat SemiBold" panose="00000700000000000000"/>
                <a:cs typeface="Montserrat SemiBold" panose="00000700000000000000"/>
              </a:rPr>
              <a:t> </a:t>
            </a:r>
            <a:r>
              <a:rPr sz="1350" b="1" spc="-100" dirty="0">
                <a:solidFill>
                  <a:srgbClr val="C7B187"/>
                </a:solidFill>
                <a:latin typeface="Montserrat SemiBold" panose="00000700000000000000"/>
                <a:cs typeface="Montserrat SemiBold" panose="00000700000000000000"/>
              </a:rPr>
              <a:t>with</a:t>
            </a:r>
            <a:r>
              <a:rPr sz="1350" b="1" spc="-10" dirty="0">
                <a:solidFill>
                  <a:srgbClr val="C7B187"/>
                </a:solidFill>
                <a:latin typeface="Montserrat SemiBold" panose="00000700000000000000"/>
                <a:cs typeface="Montserrat SemiBold" panose="00000700000000000000"/>
              </a:rPr>
              <a:t> </a:t>
            </a:r>
            <a:r>
              <a:rPr sz="1350" b="1" spc="-100" dirty="0">
                <a:solidFill>
                  <a:srgbClr val="C7B187"/>
                </a:solidFill>
                <a:latin typeface="Montserrat SemiBold" panose="00000700000000000000"/>
                <a:cs typeface="Montserrat SemiBold" panose="00000700000000000000"/>
              </a:rPr>
              <a:t>Asian</a:t>
            </a:r>
            <a:r>
              <a:rPr sz="1350" b="1" spc="-10" dirty="0">
                <a:solidFill>
                  <a:srgbClr val="C7B187"/>
                </a:solidFill>
                <a:latin typeface="Montserrat SemiBold" panose="00000700000000000000"/>
                <a:cs typeface="Montserrat SemiBold" panose="00000700000000000000"/>
              </a:rPr>
              <a:t> </a:t>
            </a:r>
            <a:r>
              <a:rPr sz="1350" b="1" spc="-20" dirty="0">
                <a:solidFill>
                  <a:srgbClr val="C7B187"/>
                </a:solidFill>
                <a:latin typeface="Montserrat SemiBold" panose="00000700000000000000"/>
                <a:cs typeface="Montserrat SemiBold" panose="00000700000000000000"/>
              </a:rPr>
              <a:t>Focus</a:t>
            </a:r>
            <a:endParaRPr sz="1350" dirty="0">
              <a:latin typeface="Montserrat SemiBold" panose="00000700000000000000"/>
              <a:cs typeface="Montserrat SemiBold" panose="00000700000000000000"/>
            </a:endParaRPr>
          </a:p>
          <a:p>
            <a:pPr marL="12700" marR="5080">
              <a:lnSpc>
                <a:spcPts val="1280"/>
              </a:lnSpc>
              <a:spcBef>
                <a:spcPts val="360"/>
              </a:spcBef>
            </a:pPr>
            <a:r>
              <a:rPr sz="1150" spc="-80" dirty="0">
                <a:solidFill>
                  <a:srgbClr val="333333"/>
                </a:solidFill>
                <a:latin typeface="Montserrat" panose="00000500000000000000"/>
                <a:cs typeface="Montserrat" panose="00000500000000000000"/>
              </a:rPr>
              <a:t>Leverage</a:t>
            </a:r>
            <a:r>
              <a:rPr sz="1150" spc="-5"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deep</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Asia</a:t>
            </a:r>
            <a:r>
              <a:rPr sz="1150" spc="-5" dirty="0">
                <a:solidFill>
                  <a:srgbClr val="333333"/>
                </a:solidFill>
                <a:latin typeface="Montserrat" panose="00000500000000000000"/>
                <a:cs typeface="Montserrat" panose="00000500000000000000"/>
              </a:rPr>
              <a:t> </a:t>
            </a:r>
            <a:r>
              <a:rPr lang="en-US" sz="1150" spc="-5" dirty="0">
                <a:solidFill>
                  <a:srgbClr val="333333"/>
                </a:solidFill>
                <a:latin typeface="Montserrat" panose="00000500000000000000"/>
                <a:cs typeface="Montserrat" panose="00000500000000000000"/>
              </a:rPr>
              <a:t>connections</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global</a:t>
            </a:r>
            <a:r>
              <a:rPr sz="1150" spc="-5" dirty="0">
                <a:solidFill>
                  <a:srgbClr val="333333"/>
                </a:solidFill>
                <a:latin typeface="Montserrat" panose="00000500000000000000"/>
                <a:cs typeface="Montserrat" panose="00000500000000000000"/>
              </a:rPr>
              <a:t> </a:t>
            </a:r>
            <a:r>
              <a:rPr lang="en-US" sz="1150" spc="-5" dirty="0">
                <a:solidFill>
                  <a:srgbClr val="333333"/>
                </a:solidFill>
                <a:latin typeface="Montserrat" panose="00000500000000000000"/>
                <a:cs typeface="Montserrat" panose="00000500000000000000"/>
              </a:rPr>
              <a:t>network &amp; </a:t>
            </a:r>
            <a:r>
              <a:rPr sz="1150" spc="-70" dirty="0">
                <a:solidFill>
                  <a:srgbClr val="333333"/>
                </a:solidFill>
                <a:latin typeface="Montserrat" panose="00000500000000000000"/>
                <a:cs typeface="Montserrat" panose="00000500000000000000"/>
              </a:rPr>
              <a:t>database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spc="-5"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identify </a:t>
            </a:r>
            <a:r>
              <a:rPr sz="1150" spc="-75" dirty="0">
                <a:solidFill>
                  <a:srgbClr val="333333"/>
                </a:solidFill>
                <a:latin typeface="Montserrat" panose="00000500000000000000"/>
                <a:cs typeface="Montserrat" panose="00000500000000000000"/>
              </a:rPr>
              <a:t>managers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idiosyncratic</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alpha</a:t>
            </a:r>
            <a:r>
              <a:rPr sz="1150"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potential</a:t>
            </a:r>
            <a:endParaRPr sz="1150" dirty="0">
              <a:latin typeface="Montserrat" panose="00000500000000000000"/>
              <a:cs typeface="Montserrat" panose="00000500000000000000"/>
            </a:endParaRPr>
          </a:p>
        </p:txBody>
      </p:sp>
      <p:sp>
        <p:nvSpPr>
          <p:cNvPr id="7" name="object 7"/>
          <p:cNvSpPr/>
          <p:nvPr/>
        </p:nvSpPr>
        <p:spPr>
          <a:xfrm>
            <a:off x="1152712" y="4478675"/>
            <a:ext cx="285750" cy="285750"/>
          </a:xfrm>
          <a:custGeom>
            <a:avLst/>
            <a:gdLst/>
            <a:ahLst/>
            <a:cxnLst/>
            <a:rect l="l" t="t" r="r" b="b"/>
            <a:pathLst>
              <a:path w="285750" h="285750">
                <a:moveTo>
                  <a:pt x="142874" y="285749"/>
                </a:moveTo>
                <a:lnTo>
                  <a:pt x="101399" y="279598"/>
                </a:lnTo>
                <a:lnTo>
                  <a:pt x="63497" y="261670"/>
                </a:lnTo>
                <a:lnTo>
                  <a:pt x="32429" y="233514"/>
                </a:lnTo>
                <a:lnTo>
                  <a:pt x="10875" y="197550"/>
                </a:lnTo>
                <a:lnTo>
                  <a:pt x="686" y="156879"/>
                </a:lnTo>
                <a:lnTo>
                  <a:pt x="0" y="142874"/>
                </a:lnTo>
                <a:lnTo>
                  <a:pt x="171" y="135855"/>
                </a:lnTo>
                <a:lnTo>
                  <a:pt x="8347" y="94749"/>
                </a:lnTo>
                <a:lnTo>
                  <a:pt x="28120" y="57756"/>
                </a:lnTo>
                <a:lnTo>
                  <a:pt x="57756" y="28120"/>
                </a:lnTo>
                <a:lnTo>
                  <a:pt x="94749" y="8348"/>
                </a:lnTo>
                <a:lnTo>
                  <a:pt x="135855" y="171"/>
                </a:lnTo>
                <a:lnTo>
                  <a:pt x="142874" y="0"/>
                </a:lnTo>
                <a:lnTo>
                  <a:pt x="149894" y="171"/>
                </a:lnTo>
                <a:lnTo>
                  <a:pt x="191000" y="8348"/>
                </a:lnTo>
                <a:lnTo>
                  <a:pt x="227992" y="28120"/>
                </a:lnTo>
                <a:lnTo>
                  <a:pt x="257628" y="57756"/>
                </a:lnTo>
                <a:lnTo>
                  <a:pt x="277401" y="94749"/>
                </a:lnTo>
                <a:lnTo>
                  <a:pt x="285578" y="135855"/>
                </a:lnTo>
                <a:lnTo>
                  <a:pt x="285749" y="142874"/>
                </a:lnTo>
                <a:lnTo>
                  <a:pt x="285578" y="149893"/>
                </a:lnTo>
                <a:lnTo>
                  <a:pt x="277401" y="190999"/>
                </a:lnTo>
                <a:lnTo>
                  <a:pt x="257628" y="227992"/>
                </a:lnTo>
                <a:lnTo>
                  <a:pt x="227992" y="257628"/>
                </a:lnTo>
                <a:lnTo>
                  <a:pt x="191000" y="277401"/>
                </a:lnTo>
                <a:lnTo>
                  <a:pt x="149894" y="285578"/>
                </a:lnTo>
                <a:lnTo>
                  <a:pt x="142874" y="285749"/>
                </a:lnTo>
                <a:close/>
              </a:path>
            </a:pathLst>
          </a:custGeom>
          <a:solidFill>
            <a:srgbClr val="C7B187"/>
          </a:solidFill>
        </p:spPr>
        <p:txBody>
          <a:bodyPr wrap="square" lIns="0" tIns="0" rIns="0" bIns="0" rtlCol="0"/>
          <a:lstStyle/>
          <a:p>
            <a:endParaRPr/>
          </a:p>
        </p:txBody>
      </p:sp>
      <p:sp>
        <p:nvSpPr>
          <p:cNvPr id="8" name="object 8"/>
          <p:cNvSpPr txBox="1"/>
          <p:nvPr/>
        </p:nvSpPr>
        <p:spPr>
          <a:xfrm>
            <a:off x="1238537" y="4493957"/>
            <a:ext cx="114300" cy="220979"/>
          </a:xfrm>
          <a:prstGeom prst="rect">
            <a:avLst/>
          </a:prstGeom>
        </p:spPr>
        <p:txBody>
          <a:bodyPr vert="horz" wrap="square" lIns="0" tIns="16510" rIns="0" bIns="0" rtlCol="0">
            <a:spAutoFit/>
          </a:bodyPr>
          <a:lstStyle/>
          <a:p>
            <a:pPr marL="12700">
              <a:lnSpc>
                <a:spcPct val="100000"/>
              </a:lnSpc>
              <a:spcBef>
                <a:spcPts val="130"/>
              </a:spcBef>
            </a:pPr>
            <a:r>
              <a:rPr sz="1250" b="1" spc="-50" dirty="0">
                <a:solidFill>
                  <a:srgbClr val="FFFFFF"/>
                </a:solidFill>
                <a:latin typeface="Montserrat SemiBold" panose="00000700000000000000"/>
                <a:cs typeface="Montserrat SemiBold" panose="00000700000000000000"/>
              </a:rPr>
              <a:t>2</a:t>
            </a:r>
            <a:endParaRPr sz="1250">
              <a:latin typeface="Montserrat SemiBold" panose="00000700000000000000"/>
              <a:cs typeface="Montserrat SemiBold" panose="00000700000000000000"/>
            </a:endParaRPr>
          </a:p>
        </p:txBody>
      </p:sp>
      <p:sp>
        <p:nvSpPr>
          <p:cNvPr id="9" name="object 9"/>
          <p:cNvSpPr txBox="1"/>
          <p:nvPr/>
        </p:nvSpPr>
        <p:spPr>
          <a:xfrm>
            <a:off x="1540062" y="4288417"/>
            <a:ext cx="4311015" cy="622935"/>
          </a:xfrm>
          <a:prstGeom prst="rect">
            <a:avLst/>
          </a:prstGeom>
        </p:spPr>
        <p:txBody>
          <a:bodyPr vert="horz" wrap="square" lIns="0" tIns="46990" rIns="0" bIns="0" rtlCol="0">
            <a:spAutoFit/>
          </a:bodyPr>
          <a:lstStyle/>
          <a:p>
            <a:pPr marL="12700">
              <a:lnSpc>
                <a:spcPct val="100000"/>
              </a:lnSpc>
              <a:spcBef>
                <a:spcPts val="370"/>
              </a:spcBef>
            </a:pPr>
            <a:r>
              <a:rPr sz="1350" b="1" spc="-105" dirty="0">
                <a:solidFill>
                  <a:srgbClr val="C7B187"/>
                </a:solidFill>
                <a:latin typeface="Montserrat SemiBold" panose="00000700000000000000"/>
                <a:cs typeface="Montserrat SemiBold" panose="00000700000000000000"/>
              </a:rPr>
              <a:t>Enhanced</a:t>
            </a:r>
            <a:r>
              <a:rPr sz="1350" b="1" spc="-35" dirty="0">
                <a:solidFill>
                  <a:srgbClr val="C7B187"/>
                </a:solidFill>
                <a:latin typeface="Montserrat SemiBold" panose="00000700000000000000"/>
                <a:cs typeface="Montserrat SemiBold" panose="00000700000000000000"/>
              </a:rPr>
              <a:t> </a:t>
            </a:r>
            <a:r>
              <a:rPr sz="1350" b="1" spc="-114" dirty="0">
                <a:solidFill>
                  <a:srgbClr val="C7B187"/>
                </a:solidFill>
                <a:latin typeface="Montserrat SemiBold" panose="00000700000000000000"/>
                <a:cs typeface="Montserrat SemiBold" panose="00000700000000000000"/>
              </a:rPr>
              <a:t>Due</a:t>
            </a:r>
            <a:r>
              <a:rPr sz="1350" b="1" spc="-35" dirty="0">
                <a:solidFill>
                  <a:srgbClr val="C7B187"/>
                </a:solidFill>
                <a:latin typeface="Montserrat SemiBold" panose="00000700000000000000"/>
                <a:cs typeface="Montserrat SemiBold" panose="00000700000000000000"/>
              </a:rPr>
              <a:t> </a:t>
            </a:r>
            <a:r>
              <a:rPr sz="1350" b="1" spc="-10" dirty="0">
                <a:solidFill>
                  <a:srgbClr val="C7B187"/>
                </a:solidFill>
                <a:latin typeface="Montserrat SemiBold" panose="00000700000000000000"/>
                <a:cs typeface="Montserrat SemiBold" panose="00000700000000000000"/>
              </a:rPr>
              <a:t>Diligence</a:t>
            </a:r>
            <a:endParaRPr sz="1350" dirty="0">
              <a:latin typeface="Montserrat SemiBold" panose="00000700000000000000"/>
              <a:cs typeface="Montserrat SemiBold" panose="00000700000000000000"/>
            </a:endParaRPr>
          </a:p>
          <a:p>
            <a:pPr marL="12700" marR="5080">
              <a:lnSpc>
                <a:spcPts val="1200"/>
              </a:lnSpc>
              <a:spcBef>
                <a:spcPts val="420"/>
              </a:spcBef>
            </a:pPr>
            <a:r>
              <a:rPr sz="1150" spc="-65" dirty="0">
                <a:solidFill>
                  <a:srgbClr val="333333"/>
                </a:solidFill>
                <a:latin typeface="Montserrat" panose="00000500000000000000"/>
                <a:cs typeface="Montserrat" panose="00000500000000000000"/>
              </a:rPr>
              <a:t>Rigorous</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analysis</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focused</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uncorrelated</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return</a:t>
            </a:r>
            <a:r>
              <a:rPr sz="115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drivers</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dirty="0">
                <a:solidFill>
                  <a:srgbClr val="333333"/>
                </a:solidFill>
                <a:latin typeface="Montserrat" panose="00000500000000000000"/>
                <a:cs typeface="Montserrat" panose="00000500000000000000"/>
              </a:rPr>
              <a:t> </a:t>
            </a:r>
            <a:r>
              <a:rPr sz="1150" spc="-20" dirty="0">
                <a:solidFill>
                  <a:srgbClr val="333333"/>
                </a:solidFill>
                <a:latin typeface="Montserrat" panose="00000500000000000000"/>
                <a:cs typeface="Montserrat" panose="00000500000000000000"/>
              </a:rPr>
              <a:t>all- </a:t>
            </a:r>
            <a:r>
              <a:rPr sz="1150" spc="-75" dirty="0">
                <a:solidFill>
                  <a:srgbClr val="333333"/>
                </a:solidFill>
                <a:latin typeface="Montserrat" panose="00000500000000000000"/>
                <a:cs typeface="Montserrat" panose="00000500000000000000"/>
              </a:rPr>
              <a:t>weather</a:t>
            </a:r>
            <a:r>
              <a:rPr sz="1150" spc="-10" dirty="0">
                <a:solidFill>
                  <a:srgbClr val="333333"/>
                </a:solidFill>
                <a:latin typeface="Montserrat" panose="00000500000000000000"/>
                <a:cs typeface="Montserrat" panose="00000500000000000000"/>
              </a:rPr>
              <a:t> performance</a:t>
            </a:r>
            <a:endParaRPr sz="1150" dirty="0">
              <a:latin typeface="Montserrat" panose="00000500000000000000"/>
              <a:cs typeface="Montserrat" panose="00000500000000000000"/>
            </a:endParaRPr>
          </a:p>
        </p:txBody>
      </p:sp>
      <p:sp>
        <p:nvSpPr>
          <p:cNvPr id="10" name="object 10"/>
          <p:cNvSpPr/>
          <p:nvPr/>
        </p:nvSpPr>
        <p:spPr>
          <a:xfrm>
            <a:off x="1152712" y="5145425"/>
            <a:ext cx="285750" cy="285750"/>
          </a:xfrm>
          <a:custGeom>
            <a:avLst/>
            <a:gdLst/>
            <a:ahLst/>
            <a:cxnLst/>
            <a:rect l="l" t="t" r="r" b="b"/>
            <a:pathLst>
              <a:path w="285750" h="285750">
                <a:moveTo>
                  <a:pt x="142874" y="285749"/>
                </a:moveTo>
                <a:lnTo>
                  <a:pt x="101399" y="279598"/>
                </a:lnTo>
                <a:lnTo>
                  <a:pt x="63497" y="261670"/>
                </a:lnTo>
                <a:lnTo>
                  <a:pt x="32429" y="233514"/>
                </a:lnTo>
                <a:lnTo>
                  <a:pt x="10875" y="197550"/>
                </a:lnTo>
                <a:lnTo>
                  <a:pt x="686" y="156879"/>
                </a:lnTo>
                <a:lnTo>
                  <a:pt x="0" y="142874"/>
                </a:lnTo>
                <a:lnTo>
                  <a:pt x="171" y="135855"/>
                </a:lnTo>
                <a:lnTo>
                  <a:pt x="8347" y="94748"/>
                </a:lnTo>
                <a:lnTo>
                  <a:pt x="28120" y="57756"/>
                </a:lnTo>
                <a:lnTo>
                  <a:pt x="57756" y="28120"/>
                </a:lnTo>
                <a:lnTo>
                  <a:pt x="94749" y="8347"/>
                </a:lnTo>
                <a:lnTo>
                  <a:pt x="135855" y="171"/>
                </a:lnTo>
                <a:lnTo>
                  <a:pt x="142874" y="0"/>
                </a:lnTo>
                <a:lnTo>
                  <a:pt x="149894" y="171"/>
                </a:lnTo>
                <a:lnTo>
                  <a:pt x="191000" y="8347"/>
                </a:lnTo>
                <a:lnTo>
                  <a:pt x="227992" y="28120"/>
                </a:lnTo>
                <a:lnTo>
                  <a:pt x="257628" y="57756"/>
                </a:lnTo>
                <a:lnTo>
                  <a:pt x="277401" y="94748"/>
                </a:lnTo>
                <a:lnTo>
                  <a:pt x="285578" y="135855"/>
                </a:lnTo>
                <a:lnTo>
                  <a:pt x="285749" y="142874"/>
                </a:lnTo>
                <a:lnTo>
                  <a:pt x="285578" y="149894"/>
                </a:lnTo>
                <a:lnTo>
                  <a:pt x="277401" y="190999"/>
                </a:lnTo>
                <a:lnTo>
                  <a:pt x="257628" y="227992"/>
                </a:lnTo>
                <a:lnTo>
                  <a:pt x="227992" y="257627"/>
                </a:lnTo>
                <a:lnTo>
                  <a:pt x="191000" y="277400"/>
                </a:lnTo>
                <a:lnTo>
                  <a:pt x="149894" y="285578"/>
                </a:lnTo>
                <a:lnTo>
                  <a:pt x="142874" y="285749"/>
                </a:lnTo>
                <a:close/>
              </a:path>
            </a:pathLst>
          </a:custGeom>
          <a:solidFill>
            <a:srgbClr val="C7B187"/>
          </a:solidFill>
        </p:spPr>
        <p:txBody>
          <a:bodyPr wrap="square" lIns="0" tIns="0" rIns="0" bIns="0" rtlCol="0"/>
          <a:lstStyle/>
          <a:p>
            <a:endParaRPr/>
          </a:p>
        </p:txBody>
      </p:sp>
      <p:sp>
        <p:nvSpPr>
          <p:cNvPr id="11" name="object 11"/>
          <p:cNvSpPr txBox="1"/>
          <p:nvPr/>
        </p:nvSpPr>
        <p:spPr>
          <a:xfrm>
            <a:off x="1238537" y="5160707"/>
            <a:ext cx="114300" cy="220979"/>
          </a:xfrm>
          <a:prstGeom prst="rect">
            <a:avLst/>
          </a:prstGeom>
        </p:spPr>
        <p:txBody>
          <a:bodyPr vert="horz" wrap="square" lIns="0" tIns="16510" rIns="0" bIns="0" rtlCol="0">
            <a:spAutoFit/>
          </a:bodyPr>
          <a:lstStyle/>
          <a:p>
            <a:pPr marL="12700">
              <a:lnSpc>
                <a:spcPct val="100000"/>
              </a:lnSpc>
              <a:spcBef>
                <a:spcPts val="130"/>
              </a:spcBef>
            </a:pPr>
            <a:r>
              <a:rPr sz="1250" b="1" spc="-50" dirty="0">
                <a:solidFill>
                  <a:srgbClr val="FFFFFF"/>
                </a:solidFill>
                <a:latin typeface="Montserrat SemiBold" panose="00000700000000000000"/>
                <a:cs typeface="Montserrat SemiBold" panose="00000700000000000000"/>
              </a:rPr>
              <a:t>3</a:t>
            </a:r>
            <a:endParaRPr sz="1250">
              <a:latin typeface="Montserrat SemiBold" panose="00000700000000000000"/>
              <a:cs typeface="Montserrat SemiBold" panose="00000700000000000000"/>
            </a:endParaRPr>
          </a:p>
        </p:txBody>
      </p:sp>
      <p:sp>
        <p:nvSpPr>
          <p:cNvPr id="12" name="object 12"/>
          <p:cNvSpPr txBox="1"/>
          <p:nvPr/>
        </p:nvSpPr>
        <p:spPr>
          <a:xfrm>
            <a:off x="1540062" y="4945642"/>
            <a:ext cx="3906520" cy="639919"/>
          </a:xfrm>
          <a:prstGeom prst="rect">
            <a:avLst/>
          </a:prstGeom>
        </p:spPr>
        <p:txBody>
          <a:bodyPr vert="horz" wrap="square" lIns="0" tIns="46990" rIns="0" bIns="0" rtlCol="0">
            <a:spAutoFit/>
          </a:bodyPr>
          <a:lstStyle/>
          <a:p>
            <a:pPr marL="12700">
              <a:lnSpc>
                <a:spcPct val="100000"/>
              </a:lnSpc>
              <a:spcBef>
                <a:spcPts val="370"/>
              </a:spcBef>
            </a:pPr>
            <a:r>
              <a:rPr sz="1350" b="1" spc="-105" dirty="0">
                <a:solidFill>
                  <a:srgbClr val="C7B187"/>
                </a:solidFill>
                <a:latin typeface="Montserrat SemiBold" panose="00000700000000000000"/>
                <a:cs typeface="Montserrat SemiBold" panose="00000700000000000000"/>
              </a:rPr>
              <a:t>Alpha</a:t>
            </a:r>
            <a:r>
              <a:rPr sz="1350" b="1" spc="-5" dirty="0">
                <a:solidFill>
                  <a:srgbClr val="C7B187"/>
                </a:solidFill>
                <a:latin typeface="Montserrat SemiBold" panose="00000700000000000000"/>
                <a:cs typeface="Montserrat SemiBold" panose="00000700000000000000"/>
              </a:rPr>
              <a:t> </a:t>
            </a:r>
            <a:r>
              <a:rPr sz="1350" b="1" spc="-10" dirty="0">
                <a:solidFill>
                  <a:srgbClr val="C7B187"/>
                </a:solidFill>
                <a:latin typeface="Montserrat SemiBold" panose="00000700000000000000"/>
                <a:cs typeface="Montserrat SemiBold" panose="00000700000000000000"/>
              </a:rPr>
              <a:t>Selection</a:t>
            </a:r>
            <a:endParaRPr sz="1350" dirty="0">
              <a:latin typeface="Montserrat SemiBold" panose="00000700000000000000"/>
              <a:cs typeface="Montserrat SemiBold" panose="00000700000000000000"/>
            </a:endParaRPr>
          </a:p>
          <a:p>
            <a:pPr marL="12700" marR="5080">
              <a:lnSpc>
                <a:spcPts val="1280"/>
              </a:lnSpc>
              <a:spcBef>
                <a:spcPts val="360"/>
              </a:spcBef>
            </a:pPr>
            <a:r>
              <a:rPr sz="1150" spc="-65" dirty="0">
                <a:solidFill>
                  <a:srgbClr val="333333"/>
                </a:solidFill>
                <a:latin typeface="Montserrat" panose="00000500000000000000"/>
                <a:cs typeface="Montserrat" panose="00000500000000000000"/>
              </a:rPr>
              <a:t>Systematic</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evaluation</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of</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strategy</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uniqueness</a:t>
            </a:r>
            <a:r>
              <a:rPr sz="1150" spc="-1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and</a:t>
            </a:r>
            <a:r>
              <a:rPr sz="1150" spc="-5" dirty="0">
                <a:solidFill>
                  <a:srgbClr val="333333"/>
                </a:solidFill>
                <a:latin typeface="Montserrat" panose="00000500000000000000"/>
                <a:cs typeface="Montserrat" panose="00000500000000000000"/>
              </a:rPr>
              <a:t> </a:t>
            </a:r>
            <a:r>
              <a:rPr lang="en-US" sz="1150" spc="-5" dirty="0">
                <a:solidFill>
                  <a:srgbClr val="333333"/>
                </a:solidFill>
                <a:latin typeface="Montserrat" panose="00000500000000000000"/>
                <a:cs typeface="Montserrat" panose="00000500000000000000"/>
              </a:rPr>
              <a:t>low market correlation</a:t>
            </a:r>
            <a:r>
              <a:rPr lang="zh-TW" altLang="en-US" sz="1150" spc="-5" dirty="0">
                <a:solidFill>
                  <a:srgbClr val="333333"/>
                </a:solidFill>
                <a:latin typeface="Montserrat" panose="00000500000000000000"/>
                <a:cs typeface="Montserrat" panose="00000500000000000000"/>
              </a:rPr>
              <a:t> </a:t>
            </a:r>
            <a:r>
              <a:rPr lang="en-US" altLang="zh-TW" sz="1150" spc="-5" dirty="0">
                <a:solidFill>
                  <a:srgbClr val="333333"/>
                </a:solidFill>
                <a:latin typeface="Montserrat" panose="00000500000000000000"/>
                <a:cs typeface="Montserrat" panose="00000500000000000000"/>
              </a:rPr>
              <a:t>characteristics</a:t>
            </a:r>
            <a:endParaRPr sz="1150" dirty="0">
              <a:latin typeface="Montserrat" panose="00000500000000000000"/>
              <a:cs typeface="Montserrat" panose="00000500000000000000"/>
            </a:endParaRPr>
          </a:p>
        </p:txBody>
      </p:sp>
      <p:grpSp>
        <p:nvGrpSpPr>
          <p:cNvPr id="13" name="object 13"/>
          <p:cNvGrpSpPr/>
          <p:nvPr/>
        </p:nvGrpSpPr>
        <p:grpSpPr>
          <a:xfrm>
            <a:off x="6347011" y="5257006"/>
            <a:ext cx="4724400" cy="962025"/>
            <a:chOff x="6324599" y="5114924"/>
            <a:chExt cx="4724400" cy="962025"/>
          </a:xfrm>
        </p:grpSpPr>
        <p:sp>
          <p:nvSpPr>
            <p:cNvPr id="14" name="object 14"/>
            <p:cNvSpPr/>
            <p:nvPr/>
          </p:nvSpPr>
          <p:spPr>
            <a:xfrm>
              <a:off x="6324599" y="5114924"/>
              <a:ext cx="4724400" cy="962025"/>
            </a:xfrm>
            <a:custGeom>
              <a:avLst/>
              <a:gdLst/>
              <a:ahLst/>
              <a:cxnLst/>
              <a:rect l="l" t="t" r="r" b="b"/>
              <a:pathLst>
                <a:path w="4724400" h="962025">
                  <a:moveTo>
                    <a:pt x="4724399" y="962024"/>
                  </a:moveTo>
                  <a:lnTo>
                    <a:pt x="0" y="962024"/>
                  </a:lnTo>
                  <a:lnTo>
                    <a:pt x="0" y="0"/>
                  </a:lnTo>
                  <a:lnTo>
                    <a:pt x="4724399" y="0"/>
                  </a:lnTo>
                  <a:lnTo>
                    <a:pt x="4724399" y="962024"/>
                  </a:lnTo>
                  <a:close/>
                </a:path>
              </a:pathLst>
            </a:custGeom>
            <a:solidFill>
              <a:srgbClr val="F5F5F5"/>
            </a:solidFill>
          </p:spPr>
          <p:txBody>
            <a:bodyPr wrap="square" lIns="0" tIns="0" rIns="0" bIns="0" rtlCol="0"/>
            <a:lstStyle/>
            <a:p>
              <a:endParaRPr/>
            </a:p>
          </p:txBody>
        </p:sp>
        <p:sp>
          <p:nvSpPr>
            <p:cNvPr id="15" name="object 15"/>
            <p:cNvSpPr/>
            <p:nvPr/>
          </p:nvSpPr>
          <p:spPr>
            <a:xfrm>
              <a:off x="6324599" y="5114924"/>
              <a:ext cx="38100" cy="962025"/>
            </a:xfrm>
            <a:custGeom>
              <a:avLst/>
              <a:gdLst/>
              <a:ahLst/>
              <a:cxnLst/>
              <a:rect l="l" t="t" r="r" b="b"/>
              <a:pathLst>
                <a:path w="38100" h="962025">
                  <a:moveTo>
                    <a:pt x="38099" y="962024"/>
                  </a:moveTo>
                  <a:lnTo>
                    <a:pt x="0" y="962024"/>
                  </a:lnTo>
                  <a:lnTo>
                    <a:pt x="0" y="0"/>
                  </a:lnTo>
                  <a:lnTo>
                    <a:pt x="38099" y="0"/>
                  </a:lnTo>
                  <a:lnTo>
                    <a:pt x="38099" y="962024"/>
                  </a:lnTo>
                  <a:close/>
                </a:path>
              </a:pathLst>
            </a:custGeom>
            <a:solidFill>
              <a:srgbClr val="C7B187"/>
            </a:solidFill>
          </p:spPr>
          <p:txBody>
            <a:bodyPr wrap="square" lIns="0" tIns="0" rIns="0" bIns="0" rtlCol="0"/>
            <a:lstStyle/>
            <a:p>
              <a:endParaRPr/>
            </a:p>
          </p:txBody>
        </p:sp>
        <p:pic>
          <p:nvPicPr>
            <p:cNvPr id="16" name="object 16"/>
            <p:cNvPicPr/>
            <p:nvPr/>
          </p:nvPicPr>
          <p:blipFill>
            <a:blip r:embed="rId2" cstate="print"/>
            <a:stretch>
              <a:fillRect/>
            </a:stretch>
          </p:blipFill>
          <p:spPr>
            <a:xfrm>
              <a:off x="6505574" y="5495924"/>
              <a:ext cx="133349" cy="133349"/>
            </a:xfrm>
            <a:prstGeom prst="rect">
              <a:avLst/>
            </a:prstGeom>
          </p:spPr>
        </p:pic>
        <p:pic>
          <p:nvPicPr>
            <p:cNvPr id="17" name="object 17"/>
            <p:cNvPicPr/>
            <p:nvPr/>
          </p:nvPicPr>
          <p:blipFill>
            <a:blip r:embed="rId2" cstate="print"/>
            <a:stretch>
              <a:fillRect/>
            </a:stretch>
          </p:blipFill>
          <p:spPr>
            <a:xfrm>
              <a:off x="6505574" y="5753099"/>
              <a:ext cx="133349" cy="133349"/>
            </a:xfrm>
            <a:prstGeom prst="rect">
              <a:avLst/>
            </a:prstGeom>
          </p:spPr>
        </p:pic>
      </p:grpSp>
      <p:sp>
        <p:nvSpPr>
          <p:cNvPr id="18" name="object 18"/>
          <p:cNvSpPr txBox="1"/>
          <p:nvPr/>
        </p:nvSpPr>
        <p:spPr>
          <a:xfrm>
            <a:off x="6334311" y="3210859"/>
            <a:ext cx="1984375" cy="259715"/>
          </a:xfrm>
          <a:prstGeom prst="rect">
            <a:avLst/>
          </a:prstGeom>
        </p:spPr>
        <p:txBody>
          <a:bodyPr vert="horz" wrap="square" lIns="0" tIns="17145" rIns="0" bIns="0" rtlCol="0">
            <a:spAutoFit/>
          </a:bodyPr>
          <a:lstStyle/>
          <a:p>
            <a:pPr marL="12700">
              <a:lnSpc>
                <a:spcPct val="100000"/>
              </a:lnSpc>
              <a:spcBef>
                <a:spcPts val="135"/>
              </a:spcBef>
            </a:pPr>
            <a:r>
              <a:rPr sz="1500" b="1" spc="-90" dirty="0">
                <a:solidFill>
                  <a:srgbClr val="C7B187"/>
                </a:solidFill>
                <a:latin typeface="Montserrat SemiBold" panose="00000700000000000000"/>
                <a:cs typeface="Montserrat SemiBold" panose="00000700000000000000"/>
              </a:rPr>
              <a:t>Portfolio</a:t>
            </a:r>
            <a:r>
              <a:rPr sz="1500" b="1" spc="40" dirty="0">
                <a:solidFill>
                  <a:srgbClr val="C7B187"/>
                </a:solidFill>
                <a:latin typeface="Montserrat SemiBold" panose="00000700000000000000"/>
                <a:cs typeface="Montserrat SemiBold" panose="00000700000000000000"/>
              </a:rPr>
              <a:t> </a:t>
            </a:r>
            <a:r>
              <a:rPr sz="1500" b="1" spc="-85" dirty="0">
                <a:solidFill>
                  <a:srgbClr val="C7B187"/>
                </a:solidFill>
                <a:latin typeface="Montserrat SemiBold" panose="00000700000000000000"/>
                <a:cs typeface="Montserrat SemiBold" panose="00000700000000000000"/>
              </a:rPr>
              <a:t>Construction</a:t>
            </a:r>
            <a:endParaRPr sz="1500">
              <a:latin typeface="Montserrat SemiBold" panose="00000700000000000000"/>
              <a:cs typeface="Montserrat SemiBold" panose="00000700000000000000"/>
            </a:endParaRPr>
          </a:p>
        </p:txBody>
      </p:sp>
      <p:sp>
        <p:nvSpPr>
          <p:cNvPr id="19" name="object 19"/>
          <p:cNvSpPr/>
          <p:nvPr/>
        </p:nvSpPr>
        <p:spPr>
          <a:xfrm>
            <a:off x="6347011" y="3713956"/>
            <a:ext cx="285750" cy="285750"/>
          </a:xfrm>
          <a:custGeom>
            <a:avLst/>
            <a:gdLst/>
            <a:ahLst/>
            <a:cxnLst/>
            <a:rect l="l" t="t" r="r" b="b"/>
            <a:pathLst>
              <a:path w="285750" h="285750">
                <a:moveTo>
                  <a:pt x="142874" y="285749"/>
                </a:moveTo>
                <a:lnTo>
                  <a:pt x="101399" y="279599"/>
                </a:lnTo>
                <a:lnTo>
                  <a:pt x="63497" y="261670"/>
                </a:lnTo>
                <a:lnTo>
                  <a:pt x="32429" y="233514"/>
                </a:lnTo>
                <a:lnTo>
                  <a:pt x="10874" y="197550"/>
                </a:lnTo>
                <a:lnTo>
                  <a:pt x="686" y="156879"/>
                </a:lnTo>
                <a:lnTo>
                  <a:pt x="0" y="142874"/>
                </a:lnTo>
                <a:lnTo>
                  <a:pt x="171" y="135855"/>
                </a:lnTo>
                <a:lnTo>
                  <a:pt x="8347" y="94748"/>
                </a:lnTo>
                <a:lnTo>
                  <a:pt x="28120" y="57756"/>
                </a:lnTo>
                <a:lnTo>
                  <a:pt x="57756" y="28120"/>
                </a:lnTo>
                <a:lnTo>
                  <a:pt x="94749" y="8347"/>
                </a:lnTo>
                <a:lnTo>
                  <a:pt x="135855" y="171"/>
                </a:lnTo>
                <a:lnTo>
                  <a:pt x="142874" y="0"/>
                </a:lnTo>
                <a:lnTo>
                  <a:pt x="149894" y="171"/>
                </a:lnTo>
                <a:lnTo>
                  <a:pt x="190999" y="8347"/>
                </a:lnTo>
                <a:lnTo>
                  <a:pt x="227991" y="28120"/>
                </a:lnTo>
                <a:lnTo>
                  <a:pt x="257627" y="57756"/>
                </a:lnTo>
                <a:lnTo>
                  <a:pt x="277400" y="94748"/>
                </a:lnTo>
                <a:lnTo>
                  <a:pt x="285578" y="135855"/>
                </a:lnTo>
                <a:lnTo>
                  <a:pt x="285749" y="142874"/>
                </a:lnTo>
                <a:lnTo>
                  <a:pt x="285578" y="149893"/>
                </a:lnTo>
                <a:lnTo>
                  <a:pt x="277400" y="190999"/>
                </a:lnTo>
                <a:lnTo>
                  <a:pt x="257627" y="227992"/>
                </a:lnTo>
                <a:lnTo>
                  <a:pt x="227991" y="257628"/>
                </a:lnTo>
                <a:lnTo>
                  <a:pt x="190999" y="277401"/>
                </a:lnTo>
                <a:lnTo>
                  <a:pt x="149894" y="285578"/>
                </a:lnTo>
                <a:lnTo>
                  <a:pt x="142874" y="285749"/>
                </a:lnTo>
                <a:close/>
              </a:path>
            </a:pathLst>
          </a:custGeom>
          <a:solidFill>
            <a:srgbClr val="C7B187"/>
          </a:solidFill>
        </p:spPr>
        <p:txBody>
          <a:bodyPr wrap="square" lIns="0" tIns="0" rIns="0" bIns="0" rtlCol="0"/>
          <a:lstStyle/>
          <a:p>
            <a:endParaRPr/>
          </a:p>
        </p:txBody>
      </p:sp>
      <p:sp>
        <p:nvSpPr>
          <p:cNvPr id="20" name="object 20"/>
          <p:cNvSpPr txBox="1"/>
          <p:nvPr/>
        </p:nvSpPr>
        <p:spPr>
          <a:xfrm>
            <a:off x="6425394" y="3729238"/>
            <a:ext cx="128905" cy="220979"/>
          </a:xfrm>
          <a:prstGeom prst="rect">
            <a:avLst/>
          </a:prstGeom>
        </p:spPr>
        <p:txBody>
          <a:bodyPr vert="horz" wrap="square" lIns="0" tIns="16510" rIns="0" bIns="0" rtlCol="0">
            <a:spAutoFit/>
          </a:bodyPr>
          <a:lstStyle/>
          <a:p>
            <a:pPr marL="12700">
              <a:lnSpc>
                <a:spcPct val="100000"/>
              </a:lnSpc>
              <a:spcBef>
                <a:spcPts val="130"/>
              </a:spcBef>
            </a:pPr>
            <a:r>
              <a:rPr sz="1250" b="1" spc="-50" dirty="0">
                <a:solidFill>
                  <a:srgbClr val="FFFFFF"/>
                </a:solidFill>
                <a:latin typeface="Montserrat SemiBold" panose="00000700000000000000"/>
                <a:cs typeface="Montserrat SemiBold" panose="00000700000000000000"/>
              </a:rPr>
              <a:t>4</a:t>
            </a:r>
            <a:endParaRPr sz="1250">
              <a:latin typeface="Montserrat SemiBold" panose="00000700000000000000"/>
              <a:cs typeface="Montserrat SemiBold" panose="00000700000000000000"/>
            </a:endParaRPr>
          </a:p>
        </p:txBody>
      </p:sp>
      <p:sp>
        <p:nvSpPr>
          <p:cNvPr id="21" name="object 21"/>
          <p:cNvSpPr txBox="1"/>
          <p:nvPr/>
        </p:nvSpPr>
        <p:spPr>
          <a:xfrm>
            <a:off x="6734362" y="3514174"/>
            <a:ext cx="3692525" cy="632460"/>
          </a:xfrm>
          <a:prstGeom prst="rect">
            <a:avLst/>
          </a:prstGeom>
        </p:spPr>
        <p:txBody>
          <a:bodyPr vert="horz" wrap="square" lIns="0" tIns="46990" rIns="0" bIns="0" rtlCol="0">
            <a:spAutoFit/>
          </a:bodyPr>
          <a:lstStyle/>
          <a:p>
            <a:pPr marL="12700">
              <a:lnSpc>
                <a:spcPct val="100000"/>
              </a:lnSpc>
              <a:spcBef>
                <a:spcPts val="370"/>
              </a:spcBef>
            </a:pPr>
            <a:r>
              <a:rPr sz="1350" b="1" spc="-95" dirty="0">
                <a:solidFill>
                  <a:srgbClr val="C7B187"/>
                </a:solidFill>
                <a:latin typeface="Montserrat SemiBold" panose="00000700000000000000"/>
                <a:cs typeface="Montserrat SemiBold" panose="00000700000000000000"/>
              </a:rPr>
              <a:t>Strategic</a:t>
            </a:r>
            <a:r>
              <a:rPr sz="1350" b="1" spc="-10" dirty="0">
                <a:solidFill>
                  <a:srgbClr val="C7B187"/>
                </a:solidFill>
                <a:latin typeface="Montserrat SemiBold" panose="00000700000000000000"/>
                <a:cs typeface="Montserrat SemiBold" panose="00000700000000000000"/>
              </a:rPr>
              <a:t> Allocation</a:t>
            </a:r>
            <a:endParaRPr sz="1350" dirty="0">
              <a:latin typeface="Montserrat SemiBold" panose="00000700000000000000"/>
              <a:cs typeface="Montserrat SemiBold" panose="00000700000000000000"/>
            </a:endParaRPr>
          </a:p>
          <a:p>
            <a:pPr marL="12700" marR="5080">
              <a:lnSpc>
                <a:spcPts val="1280"/>
              </a:lnSpc>
              <a:spcBef>
                <a:spcPts val="360"/>
              </a:spcBef>
            </a:pPr>
            <a:r>
              <a:rPr sz="1150" spc="-70" dirty="0">
                <a:solidFill>
                  <a:srgbClr val="333333"/>
                </a:solidFill>
                <a:latin typeface="Montserrat" panose="00000500000000000000"/>
                <a:cs typeface="Montserrat" panose="00000500000000000000"/>
              </a:rPr>
              <a:t>Balanced</a:t>
            </a:r>
            <a:r>
              <a:rPr sz="1150" spc="-1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regional</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exposure</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with</a:t>
            </a:r>
            <a:r>
              <a:rPr sz="1150" spc="-10"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50%</a:t>
            </a:r>
            <a:r>
              <a:rPr sz="1150" spc="-1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Asia</a:t>
            </a:r>
            <a:r>
              <a:rPr sz="1150" spc="-10" dirty="0">
                <a:solidFill>
                  <a:srgbClr val="333333"/>
                </a:solidFill>
                <a:latin typeface="Montserrat" panose="00000500000000000000"/>
                <a:cs typeface="Montserrat" panose="00000500000000000000"/>
              </a:rPr>
              <a:t> </a:t>
            </a:r>
            <a:r>
              <a:rPr sz="1150" dirty="0">
                <a:solidFill>
                  <a:srgbClr val="333333"/>
                </a:solidFill>
                <a:latin typeface="Montserrat" panose="00000500000000000000"/>
                <a:cs typeface="Montserrat" panose="00000500000000000000"/>
              </a:rPr>
              <a:t>/</a:t>
            </a:r>
            <a:r>
              <a:rPr sz="1150" spc="-15" dirty="0">
                <a:solidFill>
                  <a:srgbClr val="333333"/>
                </a:solidFill>
                <a:latin typeface="Montserrat" panose="00000500000000000000"/>
                <a:cs typeface="Montserrat" panose="00000500000000000000"/>
              </a:rPr>
              <a:t> </a:t>
            </a:r>
            <a:r>
              <a:rPr sz="1150" spc="-85" dirty="0">
                <a:solidFill>
                  <a:srgbClr val="333333"/>
                </a:solidFill>
                <a:latin typeface="Montserrat" panose="00000500000000000000"/>
                <a:cs typeface="Montserrat" panose="00000500000000000000"/>
              </a:rPr>
              <a:t>50%</a:t>
            </a:r>
            <a:r>
              <a:rPr sz="1150" spc="-1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US-</a:t>
            </a:r>
            <a:r>
              <a:rPr sz="1150" spc="-25" dirty="0">
                <a:solidFill>
                  <a:srgbClr val="333333"/>
                </a:solidFill>
                <a:latin typeface="Montserrat" panose="00000500000000000000"/>
                <a:cs typeface="Montserrat" panose="00000500000000000000"/>
              </a:rPr>
              <a:t>EU </a:t>
            </a:r>
            <a:r>
              <a:rPr sz="1150" spc="-10" dirty="0">
                <a:solidFill>
                  <a:srgbClr val="333333"/>
                </a:solidFill>
                <a:latin typeface="Montserrat" panose="00000500000000000000"/>
                <a:cs typeface="Montserrat" panose="00000500000000000000"/>
              </a:rPr>
              <a:t>framework</a:t>
            </a:r>
            <a:endParaRPr sz="1150" dirty="0">
              <a:latin typeface="Montserrat" panose="00000500000000000000"/>
              <a:cs typeface="Montserrat" panose="00000500000000000000"/>
            </a:endParaRPr>
          </a:p>
        </p:txBody>
      </p:sp>
      <p:grpSp>
        <p:nvGrpSpPr>
          <p:cNvPr id="22" name="object 22"/>
          <p:cNvGrpSpPr/>
          <p:nvPr/>
        </p:nvGrpSpPr>
        <p:grpSpPr>
          <a:xfrm>
            <a:off x="6366060" y="4237831"/>
            <a:ext cx="4686300" cy="95250"/>
            <a:chOff x="6343648" y="4095749"/>
            <a:chExt cx="4686300" cy="95250"/>
          </a:xfrm>
        </p:grpSpPr>
        <p:sp>
          <p:nvSpPr>
            <p:cNvPr id="23" name="object 23"/>
            <p:cNvSpPr/>
            <p:nvPr/>
          </p:nvSpPr>
          <p:spPr>
            <a:xfrm>
              <a:off x="6343648" y="4095749"/>
              <a:ext cx="2324100" cy="95250"/>
            </a:xfrm>
            <a:custGeom>
              <a:avLst/>
              <a:gdLst/>
              <a:ahLst/>
              <a:cxnLst/>
              <a:rect l="l" t="t" r="r" b="b"/>
              <a:pathLst>
                <a:path w="2324100" h="95250">
                  <a:moveTo>
                    <a:pt x="2324100" y="95249"/>
                  </a:moveTo>
                  <a:lnTo>
                    <a:pt x="33047" y="95249"/>
                  </a:lnTo>
                  <a:lnTo>
                    <a:pt x="966" y="67061"/>
                  </a:lnTo>
                  <a:lnTo>
                    <a:pt x="0" y="62202"/>
                  </a:lnTo>
                  <a:lnTo>
                    <a:pt x="0" y="57149"/>
                  </a:lnTo>
                  <a:lnTo>
                    <a:pt x="0" y="33047"/>
                  </a:lnTo>
                  <a:lnTo>
                    <a:pt x="28187" y="966"/>
                  </a:lnTo>
                  <a:lnTo>
                    <a:pt x="33047" y="0"/>
                  </a:lnTo>
                  <a:lnTo>
                    <a:pt x="2324100" y="0"/>
                  </a:lnTo>
                  <a:lnTo>
                    <a:pt x="2324100" y="95249"/>
                  </a:lnTo>
                  <a:close/>
                </a:path>
              </a:pathLst>
            </a:custGeom>
            <a:solidFill>
              <a:srgbClr val="C7B187"/>
            </a:solidFill>
          </p:spPr>
          <p:txBody>
            <a:bodyPr wrap="square" lIns="0" tIns="0" rIns="0" bIns="0" rtlCol="0"/>
            <a:lstStyle/>
            <a:p>
              <a:endParaRPr/>
            </a:p>
          </p:txBody>
        </p:sp>
        <p:sp>
          <p:nvSpPr>
            <p:cNvPr id="24" name="object 24"/>
            <p:cNvSpPr/>
            <p:nvPr/>
          </p:nvSpPr>
          <p:spPr>
            <a:xfrm>
              <a:off x="8705849" y="4095749"/>
              <a:ext cx="2324100" cy="95250"/>
            </a:xfrm>
            <a:custGeom>
              <a:avLst/>
              <a:gdLst/>
              <a:ahLst/>
              <a:cxnLst/>
              <a:rect l="l" t="t" r="r" b="b"/>
              <a:pathLst>
                <a:path w="2324100" h="95250">
                  <a:moveTo>
                    <a:pt x="2291050" y="95249"/>
                  </a:moveTo>
                  <a:lnTo>
                    <a:pt x="0" y="95249"/>
                  </a:lnTo>
                  <a:lnTo>
                    <a:pt x="0" y="0"/>
                  </a:lnTo>
                  <a:lnTo>
                    <a:pt x="2291050" y="0"/>
                  </a:lnTo>
                  <a:lnTo>
                    <a:pt x="2295909" y="966"/>
                  </a:lnTo>
                  <a:lnTo>
                    <a:pt x="2323131" y="28187"/>
                  </a:lnTo>
                  <a:lnTo>
                    <a:pt x="2324098" y="33047"/>
                  </a:lnTo>
                  <a:lnTo>
                    <a:pt x="2324098" y="62202"/>
                  </a:lnTo>
                  <a:lnTo>
                    <a:pt x="2295909" y="94282"/>
                  </a:lnTo>
                  <a:lnTo>
                    <a:pt x="2291050" y="95249"/>
                  </a:lnTo>
                  <a:close/>
                </a:path>
              </a:pathLst>
            </a:custGeom>
            <a:solidFill>
              <a:srgbClr val="999999"/>
            </a:solidFill>
          </p:spPr>
          <p:txBody>
            <a:bodyPr wrap="square" lIns="0" tIns="0" rIns="0" bIns="0" rtlCol="0"/>
            <a:lstStyle/>
            <a:p>
              <a:endParaRPr/>
            </a:p>
          </p:txBody>
        </p:sp>
      </p:grpSp>
      <p:sp>
        <p:nvSpPr>
          <p:cNvPr id="25" name="object 25"/>
          <p:cNvSpPr txBox="1"/>
          <p:nvPr/>
        </p:nvSpPr>
        <p:spPr>
          <a:xfrm>
            <a:off x="10363200" y="4394295"/>
            <a:ext cx="720921" cy="165430"/>
          </a:xfrm>
          <a:prstGeom prst="rect">
            <a:avLst/>
          </a:prstGeom>
        </p:spPr>
        <p:txBody>
          <a:bodyPr vert="horz" wrap="square" lIns="0" tIns="11430" rIns="0" bIns="0" rtlCol="0">
            <a:spAutoFit/>
          </a:bodyPr>
          <a:lstStyle/>
          <a:p>
            <a:pPr marL="12700">
              <a:lnSpc>
                <a:spcPct val="100000"/>
              </a:lnSpc>
              <a:spcBef>
                <a:spcPts val="90"/>
              </a:spcBef>
            </a:pPr>
            <a:r>
              <a:rPr sz="1000" spc="-85" dirty="0">
                <a:solidFill>
                  <a:srgbClr val="666666"/>
                </a:solidFill>
                <a:latin typeface="Montserrat" panose="00000500000000000000"/>
                <a:cs typeface="Montserrat" panose="00000500000000000000"/>
              </a:rPr>
              <a:t>50</a:t>
            </a:r>
            <a:r>
              <a:rPr lang="zh-TW" altLang="en-US" sz="1000" spc="-85" dirty="0">
                <a:solidFill>
                  <a:srgbClr val="666666"/>
                </a:solidFill>
                <a:latin typeface="Montserrat" panose="00000500000000000000"/>
                <a:cs typeface="Montserrat" panose="00000500000000000000"/>
              </a:rPr>
              <a:t> </a:t>
            </a:r>
            <a:r>
              <a:rPr sz="1000" spc="-85" dirty="0">
                <a:solidFill>
                  <a:srgbClr val="666666"/>
                </a:solidFill>
                <a:latin typeface="Montserrat" panose="00000500000000000000"/>
                <a:cs typeface="Montserrat" panose="00000500000000000000"/>
              </a:rPr>
              <a:t>%</a:t>
            </a:r>
            <a:r>
              <a:rPr sz="1000" spc="-5" dirty="0">
                <a:solidFill>
                  <a:srgbClr val="666666"/>
                </a:solidFill>
                <a:latin typeface="Montserrat" panose="00000500000000000000"/>
                <a:cs typeface="Montserrat" panose="00000500000000000000"/>
              </a:rPr>
              <a:t> </a:t>
            </a:r>
            <a:r>
              <a:rPr sz="1000" spc="-55" dirty="0">
                <a:solidFill>
                  <a:srgbClr val="666666"/>
                </a:solidFill>
                <a:latin typeface="Montserrat" panose="00000500000000000000"/>
                <a:cs typeface="Montserrat" panose="00000500000000000000"/>
              </a:rPr>
              <a:t>US/EU</a:t>
            </a:r>
            <a:endParaRPr sz="1000" dirty="0">
              <a:latin typeface="Montserrat" panose="00000500000000000000"/>
              <a:cs typeface="Montserrat" panose="00000500000000000000"/>
            </a:endParaRPr>
          </a:p>
        </p:txBody>
      </p:sp>
      <p:sp>
        <p:nvSpPr>
          <p:cNvPr id="26" name="object 26"/>
          <p:cNvSpPr/>
          <p:nvPr/>
        </p:nvSpPr>
        <p:spPr>
          <a:xfrm>
            <a:off x="6347011" y="4714081"/>
            <a:ext cx="285750" cy="285750"/>
          </a:xfrm>
          <a:custGeom>
            <a:avLst/>
            <a:gdLst/>
            <a:ahLst/>
            <a:cxnLst/>
            <a:rect l="l" t="t" r="r" b="b"/>
            <a:pathLst>
              <a:path w="285750" h="285750">
                <a:moveTo>
                  <a:pt x="142874" y="285749"/>
                </a:moveTo>
                <a:lnTo>
                  <a:pt x="101399" y="279598"/>
                </a:lnTo>
                <a:lnTo>
                  <a:pt x="63497" y="261670"/>
                </a:lnTo>
                <a:lnTo>
                  <a:pt x="32429" y="233514"/>
                </a:lnTo>
                <a:lnTo>
                  <a:pt x="10874" y="197550"/>
                </a:lnTo>
                <a:lnTo>
                  <a:pt x="686" y="156879"/>
                </a:lnTo>
                <a:lnTo>
                  <a:pt x="0" y="142874"/>
                </a:lnTo>
                <a:lnTo>
                  <a:pt x="171" y="135855"/>
                </a:lnTo>
                <a:lnTo>
                  <a:pt x="8347" y="94748"/>
                </a:lnTo>
                <a:lnTo>
                  <a:pt x="28120" y="57756"/>
                </a:lnTo>
                <a:lnTo>
                  <a:pt x="57756" y="28120"/>
                </a:lnTo>
                <a:lnTo>
                  <a:pt x="94749" y="8347"/>
                </a:lnTo>
                <a:lnTo>
                  <a:pt x="135855" y="171"/>
                </a:lnTo>
                <a:lnTo>
                  <a:pt x="142874" y="0"/>
                </a:lnTo>
                <a:lnTo>
                  <a:pt x="149894" y="171"/>
                </a:lnTo>
                <a:lnTo>
                  <a:pt x="190999" y="8347"/>
                </a:lnTo>
                <a:lnTo>
                  <a:pt x="227991" y="28120"/>
                </a:lnTo>
                <a:lnTo>
                  <a:pt x="257627" y="57756"/>
                </a:lnTo>
                <a:lnTo>
                  <a:pt x="277400" y="94749"/>
                </a:lnTo>
                <a:lnTo>
                  <a:pt x="285578" y="135855"/>
                </a:lnTo>
                <a:lnTo>
                  <a:pt x="285749" y="142874"/>
                </a:lnTo>
                <a:lnTo>
                  <a:pt x="285578" y="149893"/>
                </a:lnTo>
                <a:lnTo>
                  <a:pt x="277400" y="190999"/>
                </a:lnTo>
                <a:lnTo>
                  <a:pt x="257627" y="227992"/>
                </a:lnTo>
                <a:lnTo>
                  <a:pt x="227991" y="257628"/>
                </a:lnTo>
                <a:lnTo>
                  <a:pt x="190999" y="277401"/>
                </a:lnTo>
                <a:lnTo>
                  <a:pt x="149894" y="285578"/>
                </a:lnTo>
                <a:lnTo>
                  <a:pt x="142874" y="285749"/>
                </a:lnTo>
                <a:close/>
              </a:path>
            </a:pathLst>
          </a:custGeom>
          <a:solidFill>
            <a:srgbClr val="C7B187"/>
          </a:solidFill>
        </p:spPr>
        <p:txBody>
          <a:bodyPr wrap="square" lIns="0" tIns="0" rIns="0" bIns="0" rtlCol="0"/>
          <a:lstStyle/>
          <a:p>
            <a:endParaRPr/>
          </a:p>
        </p:txBody>
      </p:sp>
      <p:sp>
        <p:nvSpPr>
          <p:cNvPr id="27" name="object 27"/>
          <p:cNvSpPr txBox="1"/>
          <p:nvPr/>
        </p:nvSpPr>
        <p:spPr>
          <a:xfrm>
            <a:off x="6432538" y="4729363"/>
            <a:ext cx="114935" cy="220979"/>
          </a:xfrm>
          <a:prstGeom prst="rect">
            <a:avLst/>
          </a:prstGeom>
        </p:spPr>
        <p:txBody>
          <a:bodyPr vert="horz" wrap="square" lIns="0" tIns="16510" rIns="0" bIns="0" rtlCol="0">
            <a:spAutoFit/>
          </a:bodyPr>
          <a:lstStyle/>
          <a:p>
            <a:pPr marL="12700">
              <a:lnSpc>
                <a:spcPct val="100000"/>
              </a:lnSpc>
              <a:spcBef>
                <a:spcPts val="130"/>
              </a:spcBef>
            </a:pPr>
            <a:r>
              <a:rPr sz="1250" b="1" spc="-50" dirty="0">
                <a:solidFill>
                  <a:srgbClr val="FFFFFF"/>
                </a:solidFill>
                <a:latin typeface="Montserrat SemiBold" panose="00000700000000000000"/>
                <a:cs typeface="Montserrat SemiBold" panose="00000700000000000000"/>
              </a:rPr>
              <a:t>5</a:t>
            </a:r>
            <a:endParaRPr sz="1250">
              <a:latin typeface="Montserrat SemiBold" panose="00000700000000000000"/>
              <a:cs typeface="Montserrat SemiBold" panose="00000700000000000000"/>
            </a:endParaRPr>
          </a:p>
        </p:txBody>
      </p:sp>
      <p:sp>
        <p:nvSpPr>
          <p:cNvPr id="28" name="object 28"/>
          <p:cNvSpPr txBox="1"/>
          <p:nvPr/>
        </p:nvSpPr>
        <p:spPr>
          <a:xfrm>
            <a:off x="6334311" y="4386380"/>
            <a:ext cx="2244090" cy="403860"/>
          </a:xfrm>
          <a:prstGeom prst="rect">
            <a:avLst/>
          </a:prstGeom>
        </p:spPr>
        <p:txBody>
          <a:bodyPr vert="horz" wrap="square" lIns="0" tIns="19685" rIns="0" bIns="0" rtlCol="0">
            <a:spAutoFit/>
          </a:bodyPr>
          <a:lstStyle/>
          <a:p>
            <a:pPr marL="12700">
              <a:lnSpc>
                <a:spcPct val="100000"/>
              </a:lnSpc>
              <a:spcBef>
                <a:spcPts val="155"/>
              </a:spcBef>
            </a:pPr>
            <a:r>
              <a:rPr sz="1000" spc="-85" dirty="0">
                <a:solidFill>
                  <a:srgbClr val="666666"/>
                </a:solidFill>
                <a:latin typeface="Montserrat" panose="00000500000000000000"/>
                <a:cs typeface="Montserrat" panose="00000500000000000000"/>
              </a:rPr>
              <a:t>50</a:t>
            </a:r>
            <a:r>
              <a:rPr lang="zh-TW" altLang="en-US" sz="1000" spc="-85" dirty="0">
                <a:solidFill>
                  <a:srgbClr val="666666"/>
                </a:solidFill>
                <a:latin typeface="Montserrat" panose="00000500000000000000"/>
                <a:cs typeface="Montserrat" panose="00000500000000000000"/>
              </a:rPr>
              <a:t> </a:t>
            </a:r>
            <a:r>
              <a:rPr sz="1000" spc="-85" dirty="0">
                <a:solidFill>
                  <a:srgbClr val="666666"/>
                </a:solidFill>
                <a:latin typeface="Montserrat" panose="00000500000000000000"/>
                <a:cs typeface="Montserrat" panose="00000500000000000000"/>
              </a:rPr>
              <a:t>%</a:t>
            </a:r>
            <a:r>
              <a:rPr sz="1000" spc="-5" dirty="0">
                <a:solidFill>
                  <a:srgbClr val="666666"/>
                </a:solidFill>
                <a:latin typeface="Montserrat" panose="00000500000000000000"/>
                <a:cs typeface="Montserrat" panose="00000500000000000000"/>
              </a:rPr>
              <a:t> </a:t>
            </a:r>
            <a:r>
              <a:rPr sz="1000" spc="-20" dirty="0">
                <a:solidFill>
                  <a:srgbClr val="666666"/>
                </a:solidFill>
                <a:latin typeface="Montserrat" panose="00000500000000000000"/>
                <a:cs typeface="Montserrat" panose="00000500000000000000"/>
              </a:rPr>
              <a:t>Asia</a:t>
            </a:r>
            <a:endParaRPr sz="1000" dirty="0">
              <a:latin typeface="Montserrat" panose="00000500000000000000"/>
              <a:cs typeface="Montserrat" panose="00000500000000000000"/>
            </a:endParaRPr>
          </a:p>
          <a:p>
            <a:pPr marL="412115">
              <a:lnSpc>
                <a:spcPct val="100000"/>
              </a:lnSpc>
              <a:spcBef>
                <a:spcPts val="100"/>
              </a:spcBef>
            </a:pPr>
            <a:r>
              <a:rPr sz="1350" b="1" spc="-100" dirty="0">
                <a:solidFill>
                  <a:srgbClr val="C7B187"/>
                </a:solidFill>
                <a:latin typeface="Montserrat SemiBold" panose="00000700000000000000"/>
                <a:cs typeface="Montserrat SemiBold" panose="00000700000000000000"/>
              </a:rPr>
              <a:t>Continuous</a:t>
            </a:r>
            <a:r>
              <a:rPr sz="1350" b="1" spc="-30" dirty="0">
                <a:solidFill>
                  <a:srgbClr val="C7B187"/>
                </a:solidFill>
                <a:latin typeface="Montserrat SemiBold" panose="00000700000000000000"/>
                <a:cs typeface="Montserrat SemiBold" panose="00000700000000000000"/>
              </a:rPr>
              <a:t> </a:t>
            </a:r>
            <a:r>
              <a:rPr sz="1350" b="1" spc="-90" dirty="0">
                <a:solidFill>
                  <a:srgbClr val="C7B187"/>
                </a:solidFill>
                <a:latin typeface="Montserrat SemiBold" panose="00000700000000000000"/>
                <a:cs typeface="Montserrat SemiBold" panose="00000700000000000000"/>
              </a:rPr>
              <a:t>Monitoring</a:t>
            </a:r>
            <a:endParaRPr sz="1350" dirty="0">
              <a:latin typeface="Montserrat SemiBold" panose="00000700000000000000"/>
              <a:cs typeface="Montserrat SemiBold" panose="00000700000000000000"/>
            </a:endParaRPr>
          </a:p>
        </p:txBody>
      </p:sp>
      <p:sp>
        <p:nvSpPr>
          <p:cNvPr id="29" name="object 29"/>
          <p:cNvSpPr txBox="1"/>
          <p:nvPr/>
        </p:nvSpPr>
        <p:spPr>
          <a:xfrm>
            <a:off x="6734362" y="4792376"/>
            <a:ext cx="4002404" cy="354965"/>
          </a:xfrm>
          <a:prstGeom prst="rect">
            <a:avLst/>
          </a:prstGeom>
        </p:spPr>
        <p:txBody>
          <a:bodyPr vert="horz" wrap="square" lIns="0" tIns="37465" rIns="0" bIns="0" rtlCol="0">
            <a:spAutoFit/>
          </a:bodyPr>
          <a:lstStyle/>
          <a:p>
            <a:pPr marL="12700" marR="5080">
              <a:lnSpc>
                <a:spcPts val="1200"/>
              </a:lnSpc>
              <a:spcBef>
                <a:spcPts val="295"/>
              </a:spcBef>
            </a:pPr>
            <a:r>
              <a:rPr sz="1150" spc="-75" dirty="0">
                <a:solidFill>
                  <a:srgbClr val="333333"/>
                </a:solidFill>
                <a:latin typeface="Montserrat" panose="00000500000000000000"/>
                <a:cs typeface="Montserrat" panose="00000500000000000000"/>
              </a:rPr>
              <a:t>Ongoing</a:t>
            </a:r>
            <a:r>
              <a:rPr sz="1150" spc="-5"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evaluation</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focused</a:t>
            </a:r>
            <a:r>
              <a:rPr sz="115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on</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maintaining</a:t>
            </a:r>
            <a:r>
              <a:rPr sz="1150"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low</a:t>
            </a:r>
            <a:r>
              <a:rPr sz="1150" dirty="0">
                <a:solidFill>
                  <a:srgbClr val="333333"/>
                </a:solidFill>
                <a:latin typeface="Montserrat" panose="00000500000000000000"/>
                <a:cs typeface="Montserrat" panose="00000500000000000000"/>
              </a:rPr>
              <a:t> </a:t>
            </a:r>
            <a:r>
              <a:rPr sz="1150" spc="-35" dirty="0">
                <a:solidFill>
                  <a:srgbClr val="333333"/>
                </a:solidFill>
                <a:latin typeface="Montserrat" panose="00000500000000000000"/>
                <a:cs typeface="Montserrat" panose="00000500000000000000"/>
              </a:rPr>
              <a:t>correlation </a:t>
            </a:r>
            <a:r>
              <a:rPr lang="zh-TW" altLang="en-US" sz="1150" spc="-35" dirty="0">
                <a:solidFill>
                  <a:srgbClr val="333333"/>
                </a:solidFill>
                <a:latin typeface="Montserrat" panose="00000500000000000000"/>
                <a:cs typeface="Montserrat" panose="00000500000000000000"/>
              </a:rPr>
              <a:t> </a:t>
            </a:r>
            <a:r>
              <a:rPr lang="en-US" altLang="zh-TW" sz="1150" spc="-35" dirty="0">
                <a:solidFill>
                  <a:srgbClr val="333333"/>
                </a:solidFill>
                <a:latin typeface="Montserrat" panose="00000500000000000000"/>
                <a:cs typeface="Montserrat" panose="00000500000000000000"/>
              </a:rPr>
              <a:t>to each other &amp; major indices </a:t>
            </a:r>
            <a:r>
              <a:rPr sz="1150" spc="-70" dirty="0">
                <a:solidFill>
                  <a:srgbClr val="333333"/>
                </a:solidFill>
                <a:latin typeface="Montserrat" panose="00000500000000000000"/>
                <a:cs typeface="Montserrat" panose="00000500000000000000"/>
              </a:rPr>
              <a:t>through</a:t>
            </a:r>
            <a:r>
              <a:rPr sz="1150" spc="-15" dirty="0">
                <a:solidFill>
                  <a:srgbClr val="333333"/>
                </a:solidFill>
                <a:latin typeface="Montserrat" panose="00000500000000000000"/>
                <a:cs typeface="Montserrat" panose="00000500000000000000"/>
              </a:rPr>
              <a:t> </a:t>
            </a:r>
            <a:r>
              <a:rPr sz="1150" spc="-50" dirty="0">
                <a:solidFill>
                  <a:srgbClr val="333333"/>
                </a:solidFill>
                <a:latin typeface="Montserrat" panose="00000500000000000000"/>
                <a:cs typeface="Montserrat" panose="00000500000000000000"/>
              </a:rPr>
              <a:t>all</a:t>
            </a:r>
            <a:r>
              <a:rPr sz="1150" spc="-1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cycles</a:t>
            </a:r>
            <a:endParaRPr sz="1150" dirty="0">
              <a:latin typeface="Montserrat" panose="00000500000000000000"/>
              <a:cs typeface="Montserrat" panose="00000500000000000000"/>
            </a:endParaRPr>
          </a:p>
        </p:txBody>
      </p:sp>
      <p:sp>
        <p:nvSpPr>
          <p:cNvPr id="30" name="object 30"/>
          <p:cNvSpPr txBox="1"/>
          <p:nvPr/>
        </p:nvSpPr>
        <p:spPr>
          <a:xfrm>
            <a:off x="6385111" y="5254204"/>
            <a:ext cx="4686300" cy="797560"/>
          </a:xfrm>
          <a:prstGeom prst="rect">
            <a:avLst/>
          </a:prstGeom>
        </p:spPr>
        <p:txBody>
          <a:bodyPr vert="horz" wrap="square" lIns="0" tIns="91440" rIns="0" bIns="0" rtlCol="0">
            <a:spAutoFit/>
          </a:bodyPr>
          <a:lstStyle/>
          <a:p>
            <a:pPr marL="142875">
              <a:lnSpc>
                <a:spcPct val="100000"/>
              </a:lnSpc>
              <a:spcBef>
                <a:spcPts val="720"/>
              </a:spcBef>
            </a:pPr>
            <a:r>
              <a:rPr sz="1250" b="1" spc="-80" dirty="0">
                <a:solidFill>
                  <a:srgbClr val="C7B187"/>
                </a:solidFill>
                <a:latin typeface="Montserrat SemiBold" panose="00000700000000000000"/>
                <a:cs typeface="Montserrat SemiBold" panose="00000700000000000000"/>
              </a:rPr>
              <a:t>River</a:t>
            </a:r>
            <a:r>
              <a:rPr sz="1250" b="1" spc="-25" dirty="0">
                <a:solidFill>
                  <a:srgbClr val="C7B187"/>
                </a:solidFill>
                <a:latin typeface="Montserrat SemiBold" panose="00000700000000000000"/>
                <a:cs typeface="Montserrat SemiBold" panose="00000700000000000000"/>
              </a:rPr>
              <a:t> </a:t>
            </a:r>
            <a:r>
              <a:rPr sz="1250" b="1" spc="-70" dirty="0">
                <a:solidFill>
                  <a:srgbClr val="C7B187"/>
                </a:solidFill>
                <a:latin typeface="Montserrat SemiBold" panose="00000700000000000000"/>
                <a:cs typeface="Montserrat SemiBold" panose="00000700000000000000"/>
              </a:rPr>
              <a:t>Delta's</a:t>
            </a:r>
            <a:r>
              <a:rPr sz="1250" b="1" spc="-20" dirty="0">
                <a:solidFill>
                  <a:srgbClr val="C7B187"/>
                </a:solidFill>
                <a:latin typeface="Montserrat SemiBold" panose="00000700000000000000"/>
                <a:cs typeface="Montserrat SemiBold" panose="00000700000000000000"/>
              </a:rPr>
              <a:t> </a:t>
            </a:r>
            <a:r>
              <a:rPr sz="1250" b="1" spc="-90" dirty="0">
                <a:solidFill>
                  <a:srgbClr val="C7B187"/>
                </a:solidFill>
                <a:latin typeface="Montserrat SemiBold" panose="00000700000000000000"/>
                <a:cs typeface="Montserrat SemiBold" panose="00000700000000000000"/>
              </a:rPr>
              <a:t>Edge</a:t>
            </a:r>
            <a:r>
              <a:rPr sz="1250" b="1" spc="-25" dirty="0">
                <a:solidFill>
                  <a:srgbClr val="C7B187"/>
                </a:solidFill>
                <a:latin typeface="Montserrat SemiBold" panose="00000700000000000000"/>
                <a:cs typeface="Montserrat SemiBold" panose="00000700000000000000"/>
              </a:rPr>
              <a:t> </a:t>
            </a:r>
            <a:r>
              <a:rPr sz="1250" b="1" spc="-65" dirty="0">
                <a:solidFill>
                  <a:srgbClr val="C7B187"/>
                </a:solidFill>
                <a:latin typeface="Montserrat SemiBold" panose="00000700000000000000"/>
                <a:cs typeface="Montserrat SemiBold" panose="00000700000000000000"/>
              </a:rPr>
              <a:t>in</a:t>
            </a:r>
            <a:r>
              <a:rPr sz="1250" b="1" spc="-20" dirty="0">
                <a:solidFill>
                  <a:srgbClr val="C7B187"/>
                </a:solidFill>
                <a:latin typeface="Montserrat SemiBold" panose="00000700000000000000"/>
                <a:cs typeface="Montserrat SemiBold" panose="00000700000000000000"/>
              </a:rPr>
              <a:t> </a:t>
            </a:r>
            <a:r>
              <a:rPr sz="1250" b="1" spc="-85" dirty="0">
                <a:solidFill>
                  <a:srgbClr val="C7B187"/>
                </a:solidFill>
                <a:latin typeface="Montserrat SemiBold" panose="00000700000000000000"/>
                <a:cs typeface="Montserrat SemiBold" panose="00000700000000000000"/>
              </a:rPr>
              <a:t>Manager</a:t>
            </a:r>
            <a:r>
              <a:rPr sz="1250" b="1" spc="-20" dirty="0">
                <a:solidFill>
                  <a:srgbClr val="C7B187"/>
                </a:solidFill>
                <a:latin typeface="Montserrat SemiBold" panose="00000700000000000000"/>
                <a:cs typeface="Montserrat SemiBold" panose="00000700000000000000"/>
              </a:rPr>
              <a:t> </a:t>
            </a:r>
            <a:r>
              <a:rPr sz="1250" b="1" spc="-10" dirty="0">
                <a:solidFill>
                  <a:srgbClr val="C7B187"/>
                </a:solidFill>
                <a:latin typeface="Montserrat SemiBold" panose="00000700000000000000"/>
                <a:cs typeface="Montserrat SemiBold" panose="00000700000000000000"/>
              </a:rPr>
              <a:t>Selection</a:t>
            </a:r>
            <a:endParaRPr sz="1250">
              <a:latin typeface="Montserrat SemiBold" panose="00000700000000000000"/>
              <a:cs typeface="Montserrat SemiBold" panose="00000700000000000000"/>
            </a:endParaRPr>
          </a:p>
          <a:p>
            <a:pPr marL="352425" marR="476250">
              <a:lnSpc>
                <a:spcPts val="2020"/>
              </a:lnSpc>
              <a:spcBef>
                <a:spcPts val="15"/>
              </a:spcBef>
            </a:pPr>
            <a:r>
              <a:rPr sz="1150" spc="-70" dirty="0">
                <a:solidFill>
                  <a:srgbClr val="333333"/>
                </a:solidFill>
                <a:latin typeface="Montserrat" panose="00000500000000000000"/>
                <a:cs typeface="Montserrat" panose="00000500000000000000"/>
              </a:rPr>
              <a:t>Unparalleled</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access</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to</a:t>
            </a:r>
            <a:r>
              <a:rPr sz="1150" dirty="0">
                <a:solidFill>
                  <a:srgbClr val="333333"/>
                </a:solidFill>
                <a:latin typeface="Montserrat" panose="00000500000000000000"/>
                <a:cs typeface="Montserrat" panose="00000500000000000000"/>
              </a:rPr>
              <a:t> </a:t>
            </a:r>
            <a:r>
              <a:rPr sz="1150" spc="-65" dirty="0">
                <a:solidFill>
                  <a:srgbClr val="333333"/>
                </a:solidFill>
                <a:latin typeface="Montserrat" panose="00000500000000000000"/>
                <a:cs typeface="Montserrat" panose="00000500000000000000"/>
              </a:rPr>
              <a:t>elite</a:t>
            </a:r>
            <a:r>
              <a:rPr sz="1150" spc="5"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Asian</a:t>
            </a:r>
            <a:r>
              <a:rPr sz="1150" spc="5" dirty="0">
                <a:solidFill>
                  <a:srgbClr val="333333"/>
                </a:solidFill>
                <a:latin typeface="Montserrat" panose="00000500000000000000"/>
                <a:cs typeface="Montserrat" panose="00000500000000000000"/>
              </a:rPr>
              <a:t> </a:t>
            </a:r>
            <a:r>
              <a:rPr sz="1150" spc="-80" dirty="0">
                <a:solidFill>
                  <a:srgbClr val="333333"/>
                </a:solidFill>
                <a:latin typeface="Montserrat" panose="00000500000000000000"/>
                <a:cs typeface="Montserrat" panose="00000500000000000000"/>
              </a:rPr>
              <a:t>hedge</a:t>
            </a:r>
            <a:r>
              <a:rPr sz="1150" dirty="0">
                <a:solidFill>
                  <a:srgbClr val="333333"/>
                </a:solidFill>
                <a:latin typeface="Montserrat" panose="00000500000000000000"/>
                <a:cs typeface="Montserrat" panose="00000500000000000000"/>
              </a:rPr>
              <a:t> </a:t>
            </a:r>
            <a:r>
              <a:rPr sz="1150" spc="-70" dirty="0">
                <a:solidFill>
                  <a:srgbClr val="333333"/>
                </a:solidFill>
                <a:latin typeface="Montserrat" panose="00000500000000000000"/>
                <a:cs typeface="Montserrat" panose="00000500000000000000"/>
              </a:rPr>
              <a:t>fund</a:t>
            </a:r>
            <a:r>
              <a:rPr sz="1150" spc="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managers </a:t>
            </a:r>
            <a:r>
              <a:rPr sz="1150" spc="-70" dirty="0">
                <a:solidFill>
                  <a:srgbClr val="333333"/>
                </a:solidFill>
                <a:latin typeface="Montserrat" panose="00000500000000000000"/>
                <a:cs typeface="Montserrat" panose="00000500000000000000"/>
              </a:rPr>
              <a:t>Proprietary</a:t>
            </a:r>
            <a:r>
              <a:rPr sz="1150" spc="10" dirty="0">
                <a:solidFill>
                  <a:srgbClr val="333333"/>
                </a:solidFill>
                <a:latin typeface="Montserrat" panose="00000500000000000000"/>
                <a:cs typeface="Montserrat" panose="00000500000000000000"/>
              </a:rPr>
              <a:t> </a:t>
            </a:r>
            <a:r>
              <a:rPr sz="1150" spc="-75" dirty="0">
                <a:solidFill>
                  <a:srgbClr val="333333"/>
                </a:solidFill>
                <a:latin typeface="Montserrat" panose="00000500000000000000"/>
                <a:cs typeface="Montserrat" panose="00000500000000000000"/>
              </a:rPr>
              <a:t>methodology</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for</a:t>
            </a:r>
            <a:r>
              <a:rPr sz="1150" spc="10" dirty="0">
                <a:solidFill>
                  <a:srgbClr val="333333"/>
                </a:solidFill>
                <a:latin typeface="Montserrat" panose="00000500000000000000"/>
                <a:cs typeface="Montserrat" panose="00000500000000000000"/>
              </a:rPr>
              <a:t> </a:t>
            </a:r>
            <a:r>
              <a:rPr sz="1150" spc="-60" dirty="0">
                <a:solidFill>
                  <a:srgbClr val="333333"/>
                </a:solidFill>
                <a:latin typeface="Montserrat" panose="00000500000000000000"/>
                <a:cs typeface="Montserrat" panose="00000500000000000000"/>
              </a:rPr>
              <a:t>identifying</a:t>
            </a:r>
            <a:r>
              <a:rPr sz="1150" spc="10" dirty="0">
                <a:solidFill>
                  <a:srgbClr val="333333"/>
                </a:solidFill>
                <a:latin typeface="Montserrat" panose="00000500000000000000"/>
                <a:cs typeface="Montserrat" panose="00000500000000000000"/>
              </a:rPr>
              <a:t> </a:t>
            </a:r>
            <a:r>
              <a:rPr sz="1150" spc="-55" dirty="0">
                <a:solidFill>
                  <a:srgbClr val="333333"/>
                </a:solidFill>
                <a:latin typeface="Montserrat" panose="00000500000000000000"/>
                <a:cs typeface="Montserrat" panose="00000500000000000000"/>
              </a:rPr>
              <a:t>all-</a:t>
            </a:r>
            <a:r>
              <a:rPr sz="1150" spc="-75" dirty="0">
                <a:solidFill>
                  <a:srgbClr val="333333"/>
                </a:solidFill>
                <a:latin typeface="Montserrat" panose="00000500000000000000"/>
                <a:cs typeface="Montserrat" panose="00000500000000000000"/>
              </a:rPr>
              <a:t>weather</a:t>
            </a:r>
            <a:r>
              <a:rPr sz="1150" spc="15" dirty="0">
                <a:solidFill>
                  <a:srgbClr val="333333"/>
                </a:solidFill>
                <a:latin typeface="Montserrat" panose="00000500000000000000"/>
                <a:cs typeface="Montserrat" panose="00000500000000000000"/>
              </a:rPr>
              <a:t> </a:t>
            </a:r>
            <a:r>
              <a:rPr sz="1150" spc="-10" dirty="0">
                <a:solidFill>
                  <a:srgbClr val="333333"/>
                </a:solidFill>
                <a:latin typeface="Montserrat" panose="00000500000000000000"/>
                <a:cs typeface="Montserrat" panose="00000500000000000000"/>
              </a:rPr>
              <a:t>alpha</a:t>
            </a:r>
            <a:endParaRPr sz="1150">
              <a:latin typeface="Montserrat" panose="00000500000000000000"/>
              <a:cs typeface="Montserrat" panose="00000500000000000000"/>
            </a:endParaRPr>
          </a:p>
        </p:txBody>
      </p:sp>
      <p:pic>
        <p:nvPicPr>
          <p:cNvPr id="32" name="object 32"/>
          <p:cNvPicPr/>
          <p:nvPr/>
        </p:nvPicPr>
        <p:blipFill>
          <a:blip r:embed="rId3" cstate="print"/>
          <a:stretch>
            <a:fillRect/>
          </a:stretch>
        </p:blipFill>
        <p:spPr>
          <a:xfrm>
            <a:off x="1165411" y="1666081"/>
            <a:ext cx="9905999" cy="1428749"/>
          </a:xfrm>
          <a:prstGeom prst="rect">
            <a:avLst/>
          </a:prstGeom>
        </p:spPr>
      </p:pic>
      <p:sp>
        <p:nvSpPr>
          <p:cNvPr id="33" name="object 33"/>
          <p:cNvSpPr txBox="1"/>
          <p:nvPr/>
        </p:nvSpPr>
        <p:spPr>
          <a:xfrm>
            <a:off x="1866194" y="2541160"/>
            <a:ext cx="1036955" cy="194945"/>
          </a:xfrm>
          <a:prstGeom prst="rect">
            <a:avLst/>
          </a:prstGeom>
        </p:spPr>
        <p:txBody>
          <a:bodyPr vert="horz" wrap="square" lIns="0" tIns="13970" rIns="0" bIns="0" rtlCol="0">
            <a:spAutoFit/>
          </a:bodyPr>
          <a:lstStyle/>
          <a:p>
            <a:pPr marL="12700">
              <a:lnSpc>
                <a:spcPct val="100000"/>
              </a:lnSpc>
              <a:spcBef>
                <a:spcPts val="110"/>
              </a:spcBef>
            </a:pPr>
            <a:r>
              <a:rPr sz="1100" b="1" spc="-75" dirty="0">
                <a:solidFill>
                  <a:srgbClr val="333333"/>
                </a:solidFill>
                <a:latin typeface="Montserrat SemiBold" panose="00000700000000000000"/>
                <a:cs typeface="Montserrat SemiBold" panose="00000700000000000000"/>
              </a:rPr>
              <a:t>Global</a:t>
            </a:r>
            <a:r>
              <a:rPr sz="1100" b="1" spc="-30" dirty="0">
                <a:solidFill>
                  <a:srgbClr val="333333"/>
                </a:solidFill>
                <a:latin typeface="Montserrat SemiBold" panose="00000700000000000000"/>
                <a:cs typeface="Montserrat SemiBold" panose="00000700000000000000"/>
              </a:rPr>
              <a:t> </a:t>
            </a:r>
            <a:r>
              <a:rPr sz="1100" b="1" spc="-70" dirty="0">
                <a:solidFill>
                  <a:srgbClr val="333333"/>
                </a:solidFill>
                <a:latin typeface="Montserrat SemiBold" panose="00000700000000000000"/>
                <a:cs typeface="Montserrat SemiBold" panose="00000700000000000000"/>
              </a:rPr>
              <a:t>Sourcing</a:t>
            </a:r>
            <a:endParaRPr sz="1100" dirty="0">
              <a:latin typeface="Montserrat SemiBold" panose="00000700000000000000"/>
              <a:cs typeface="Montserrat SemiBold" panose="00000700000000000000"/>
            </a:endParaRPr>
          </a:p>
        </p:txBody>
      </p:sp>
      <p:sp>
        <p:nvSpPr>
          <p:cNvPr id="34" name="object 34"/>
          <p:cNvSpPr txBox="1"/>
          <p:nvPr/>
        </p:nvSpPr>
        <p:spPr>
          <a:xfrm>
            <a:off x="7541557" y="2534813"/>
            <a:ext cx="929005" cy="194945"/>
          </a:xfrm>
          <a:prstGeom prst="rect">
            <a:avLst/>
          </a:prstGeom>
        </p:spPr>
        <p:txBody>
          <a:bodyPr vert="horz" wrap="square" lIns="0" tIns="13970" rIns="0" bIns="0" rtlCol="0">
            <a:spAutoFit/>
          </a:bodyPr>
          <a:lstStyle/>
          <a:p>
            <a:pPr marL="12700">
              <a:lnSpc>
                <a:spcPct val="100000"/>
              </a:lnSpc>
              <a:spcBef>
                <a:spcPts val="110"/>
              </a:spcBef>
            </a:pPr>
            <a:r>
              <a:rPr sz="1100" b="1" spc="-100" dirty="0">
                <a:solidFill>
                  <a:srgbClr val="333333"/>
                </a:solidFill>
                <a:latin typeface="Montserrat SemiBold" panose="00000700000000000000"/>
                <a:cs typeface="Montserrat SemiBold" panose="00000700000000000000"/>
              </a:rPr>
              <a:t>Due</a:t>
            </a:r>
            <a:r>
              <a:rPr sz="1100" b="1" spc="-15" dirty="0">
                <a:solidFill>
                  <a:srgbClr val="333333"/>
                </a:solidFill>
                <a:latin typeface="Montserrat SemiBold" panose="00000700000000000000"/>
                <a:cs typeface="Montserrat SemiBold" panose="00000700000000000000"/>
              </a:rPr>
              <a:t> </a:t>
            </a:r>
            <a:r>
              <a:rPr sz="1100" b="1" spc="-70" dirty="0">
                <a:solidFill>
                  <a:srgbClr val="333333"/>
                </a:solidFill>
                <a:latin typeface="Montserrat SemiBold" panose="00000700000000000000"/>
                <a:cs typeface="Montserrat SemiBold" panose="00000700000000000000"/>
              </a:rPr>
              <a:t>Diligence</a:t>
            </a:r>
            <a:endParaRPr sz="1100" dirty="0">
              <a:latin typeface="Montserrat SemiBold" panose="00000700000000000000"/>
              <a:cs typeface="Montserrat SemiBold" panose="00000700000000000000"/>
            </a:endParaRPr>
          </a:p>
        </p:txBody>
      </p:sp>
      <p:sp>
        <p:nvSpPr>
          <p:cNvPr id="35" name="object 35"/>
          <p:cNvSpPr txBox="1"/>
          <p:nvPr/>
        </p:nvSpPr>
        <p:spPr>
          <a:xfrm>
            <a:off x="5605053" y="2541160"/>
            <a:ext cx="1026794" cy="194945"/>
          </a:xfrm>
          <a:prstGeom prst="rect">
            <a:avLst/>
          </a:prstGeom>
        </p:spPr>
        <p:txBody>
          <a:bodyPr vert="horz" wrap="square" lIns="0" tIns="13970" rIns="0" bIns="0" rtlCol="0">
            <a:spAutoFit/>
          </a:bodyPr>
          <a:lstStyle/>
          <a:p>
            <a:pPr marL="12700">
              <a:lnSpc>
                <a:spcPct val="100000"/>
              </a:lnSpc>
              <a:spcBef>
                <a:spcPts val="110"/>
              </a:spcBef>
            </a:pPr>
            <a:r>
              <a:rPr sz="1100" b="1" spc="-80" dirty="0">
                <a:solidFill>
                  <a:srgbClr val="333333"/>
                </a:solidFill>
                <a:latin typeface="Montserrat SemiBold" panose="00000700000000000000"/>
                <a:cs typeface="Montserrat SemiBold" panose="00000700000000000000"/>
              </a:rPr>
              <a:t>Alpha</a:t>
            </a:r>
            <a:r>
              <a:rPr sz="1100" b="1" spc="-35" dirty="0">
                <a:solidFill>
                  <a:srgbClr val="333333"/>
                </a:solidFill>
                <a:latin typeface="Montserrat SemiBold" panose="00000700000000000000"/>
                <a:cs typeface="Montserrat SemiBold" panose="00000700000000000000"/>
              </a:rPr>
              <a:t> </a:t>
            </a:r>
            <a:r>
              <a:rPr sz="1100" b="1" spc="-60" dirty="0">
                <a:solidFill>
                  <a:srgbClr val="333333"/>
                </a:solidFill>
                <a:latin typeface="Montserrat SemiBold" panose="00000700000000000000"/>
                <a:cs typeface="Montserrat SemiBold" panose="00000700000000000000"/>
              </a:rPr>
              <a:t>Selection</a:t>
            </a:r>
            <a:endParaRPr sz="1100" dirty="0">
              <a:latin typeface="Montserrat SemiBold" panose="00000700000000000000"/>
              <a:cs typeface="Montserrat SemiBold" panose="00000700000000000000"/>
            </a:endParaRPr>
          </a:p>
        </p:txBody>
      </p:sp>
      <p:sp>
        <p:nvSpPr>
          <p:cNvPr id="36" name="object 36"/>
          <p:cNvSpPr txBox="1"/>
          <p:nvPr/>
        </p:nvSpPr>
        <p:spPr>
          <a:xfrm>
            <a:off x="3615291" y="2546662"/>
            <a:ext cx="1277620" cy="194945"/>
          </a:xfrm>
          <a:prstGeom prst="rect">
            <a:avLst/>
          </a:prstGeom>
        </p:spPr>
        <p:txBody>
          <a:bodyPr vert="horz" wrap="square" lIns="0" tIns="13970" rIns="0" bIns="0" rtlCol="0">
            <a:spAutoFit/>
          </a:bodyPr>
          <a:lstStyle/>
          <a:p>
            <a:pPr marL="12700">
              <a:lnSpc>
                <a:spcPct val="100000"/>
              </a:lnSpc>
              <a:spcBef>
                <a:spcPts val="110"/>
              </a:spcBef>
            </a:pPr>
            <a:r>
              <a:rPr sz="1100" b="1" spc="-75" dirty="0">
                <a:solidFill>
                  <a:srgbClr val="333333"/>
                </a:solidFill>
                <a:latin typeface="Montserrat SemiBold" panose="00000700000000000000"/>
                <a:cs typeface="Montserrat SemiBold" panose="00000700000000000000"/>
              </a:rPr>
              <a:t>Strategic</a:t>
            </a:r>
            <a:r>
              <a:rPr sz="1100" b="1" spc="-30" dirty="0">
                <a:solidFill>
                  <a:srgbClr val="333333"/>
                </a:solidFill>
                <a:latin typeface="Montserrat SemiBold" panose="00000700000000000000"/>
                <a:cs typeface="Montserrat SemiBold" panose="00000700000000000000"/>
              </a:rPr>
              <a:t> </a:t>
            </a:r>
            <a:r>
              <a:rPr sz="1100" b="1" spc="-60" dirty="0">
                <a:solidFill>
                  <a:srgbClr val="333333"/>
                </a:solidFill>
                <a:latin typeface="Montserrat SemiBold" panose="00000700000000000000"/>
                <a:cs typeface="Montserrat SemiBold" panose="00000700000000000000"/>
              </a:rPr>
              <a:t>Allocation</a:t>
            </a:r>
            <a:endParaRPr sz="1100" dirty="0">
              <a:latin typeface="Montserrat SemiBold" panose="00000700000000000000"/>
              <a:cs typeface="Montserrat SemiBold" panose="00000700000000000000"/>
            </a:endParaRPr>
          </a:p>
        </p:txBody>
      </p:sp>
      <p:sp>
        <p:nvSpPr>
          <p:cNvPr id="37" name="object 37"/>
          <p:cNvSpPr txBox="1"/>
          <p:nvPr/>
        </p:nvSpPr>
        <p:spPr>
          <a:xfrm>
            <a:off x="9485895" y="2541160"/>
            <a:ext cx="732790" cy="194945"/>
          </a:xfrm>
          <a:prstGeom prst="rect">
            <a:avLst/>
          </a:prstGeom>
        </p:spPr>
        <p:txBody>
          <a:bodyPr vert="horz" wrap="square" lIns="0" tIns="13970" rIns="0" bIns="0" rtlCol="0">
            <a:spAutoFit/>
          </a:bodyPr>
          <a:lstStyle/>
          <a:p>
            <a:pPr marL="12700">
              <a:lnSpc>
                <a:spcPct val="100000"/>
              </a:lnSpc>
              <a:spcBef>
                <a:spcPts val="110"/>
              </a:spcBef>
            </a:pPr>
            <a:r>
              <a:rPr sz="1100" b="1" spc="-75" dirty="0">
                <a:solidFill>
                  <a:srgbClr val="333333"/>
                </a:solidFill>
                <a:latin typeface="Montserrat SemiBold" panose="00000700000000000000"/>
                <a:cs typeface="Montserrat SemiBold" panose="00000700000000000000"/>
              </a:rPr>
              <a:t>Monitoring</a:t>
            </a:r>
            <a:endParaRPr sz="1100">
              <a:latin typeface="Montserrat SemiBold" panose="00000700000000000000"/>
              <a:cs typeface="Montserrat SemiBold" panose="00000700000000000000"/>
            </a:endParaRPr>
          </a:p>
        </p:txBody>
      </p:sp>
      <p:sp>
        <p:nvSpPr>
          <p:cNvPr id="47" name="Oval 46"/>
          <p:cNvSpPr/>
          <p:nvPr/>
        </p:nvSpPr>
        <p:spPr>
          <a:xfrm>
            <a:off x="7821708" y="2154576"/>
            <a:ext cx="340311" cy="251650"/>
          </a:xfrm>
          <a:prstGeom prst="ellipse">
            <a:avLst/>
          </a:prstGeom>
          <a:solidFill>
            <a:srgbClr val="C7B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7B187"/>
                </a:solidFill>
              </a:ln>
            </a:endParaRPr>
          </a:p>
        </p:txBody>
      </p:sp>
      <p:sp>
        <p:nvSpPr>
          <p:cNvPr id="46" name="Oval 45"/>
          <p:cNvSpPr/>
          <p:nvPr/>
        </p:nvSpPr>
        <p:spPr>
          <a:xfrm>
            <a:off x="4101701" y="2046288"/>
            <a:ext cx="340311" cy="415081"/>
          </a:xfrm>
          <a:prstGeom prst="ellipse">
            <a:avLst/>
          </a:prstGeom>
          <a:solidFill>
            <a:srgbClr val="C7B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C7B187"/>
                </a:solidFill>
              </a:ln>
            </a:endParaRPr>
          </a:p>
        </p:txBody>
      </p:sp>
      <p:pic>
        <p:nvPicPr>
          <p:cNvPr id="45" name="Graphic 44" descr="Scales of justi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0990" y="2115141"/>
            <a:ext cx="329303" cy="278227"/>
          </a:xfrm>
          <a:prstGeom prst="rect">
            <a:avLst/>
          </a:prstGeom>
        </p:spPr>
      </p:pic>
      <p:pic>
        <p:nvPicPr>
          <p:cNvPr id="43" name="Graphic 42" descr="Microscop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7740" y="2065442"/>
            <a:ext cx="308418" cy="3084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5379</Words>
  <Application>Microsoft Office PowerPoint</Application>
  <PresentationFormat>Custom</PresentationFormat>
  <Paragraphs>914</Paragraphs>
  <Slides>43</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Corbel</vt:lpstr>
      <vt:lpstr>Montserrat SemiBold</vt:lpstr>
      <vt:lpstr>Roboto</vt:lpstr>
      <vt:lpstr>Liberation Sans</vt:lpstr>
      <vt:lpstr>Calibri</vt:lpstr>
      <vt:lpstr>Arial</vt:lpstr>
      <vt:lpstr>Montserrat</vt:lpstr>
      <vt:lpstr>Montserrat Medium</vt:lpstr>
      <vt:lpstr>Verdana</vt:lpstr>
      <vt:lpstr>Office Theme</vt:lpstr>
      <vt:lpstr>Document</vt:lpstr>
      <vt:lpstr>RIVER DELTA GLOBAL FRONTIER FUND</vt:lpstr>
      <vt:lpstr>Key Investment Highlights</vt:lpstr>
      <vt:lpstr>PowerPoint Presentation</vt:lpstr>
      <vt:lpstr>PowerPoint Presentation</vt:lpstr>
      <vt:lpstr>PowerPoint Presentation</vt:lpstr>
      <vt:lpstr>PowerPoint Presentation</vt:lpstr>
      <vt:lpstr>Strategic Portfolio Construction</vt:lpstr>
      <vt:lpstr>PowerPoint Presentation</vt:lpstr>
      <vt:lpstr>PowerPoint Presentation</vt:lpstr>
      <vt:lpstr>PowerPoint Presentation</vt:lpstr>
      <vt:lpstr>PowerPoint Presentation</vt:lpstr>
      <vt:lpstr>Manager sourcing &amp; due diligence framework Institutional-Level Evaluation   Our Approach                                                                              Multi-Factor Due Diligence Protocol  </vt:lpstr>
      <vt:lpstr>Risk Management Framework Institutional-Grade Risk Controls &amp; Portfolio Protection </vt:lpstr>
      <vt:lpstr>Track Record: Performance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Portfolio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River Delta Wealth Management  Background</vt:lpstr>
      <vt:lpstr>PowerPoint Presentation</vt:lpstr>
      <vt:lpstr>PowerPoint Presentation</vt:lpstr>
      <vt:lpstr>PowerPoint Presentation</vt:lpstr>
      <vt:lpstr>Appendix  Strategic Partnerships</vt:lpstr>
      <vt:lpstr>PowerPoint Presentation</vt:lpstr>
      <vt:lpstr>PowerPoint Presentation</vt:lpstr>
      <vt:lpstr>PowerPoint Presentation</vt:lpstr>
      <vt:lpstr>PowerPoint Presentation</vt:lpstr>
      <vt:lpstr>This document is intended solely for use by the person to whom it is given and may not be reproduced or redistributed. This document is not for distribution to the general public but for intended recipients only and may not be published, circulated, reproduced or distributed in whole or part to any other person without the written consent of River Delta Wealth Management Company Limited (“River Delta”). The entire content of this document, including the logos, texts, graphs, data, and other information (“Document”), belongs solely to the River Delta and is protected by laws reinforcing intellectual property. The disclaimer constitutes an inseparable part of this Document and distribution of this Document without quoting the disclaimer is strictly prohibited. This Document has been prepared for information purposes only without regard to any particular user’s investment objectives or means. This document is not to be construed as a recommendation; or an offer to engagement; or the solicitation of an offer to engagement in any jurisdiction. Information in this document reflect a judgment at the original date of publication by River Delta and are subject to change without notice. River Delta will not be responsible for any loss or damage that could result from interception by third parties of any information contained in this Document, nor will any of the directors, officers or employees, of River Delta, nor any third party will be liable or have any responsibility of any kind for any loss or damage that you incur in the event of any failure or interruption of this Document, or resulting from the act or omission of any other party involved in making this Document or the information or data contained therein available to you, or from any other cause relating to your access to, inability to access, or use of this Document, or reliance upon the information or data contained herein whether or not the circumstances giving rise to such cause may have been within the control of River Delta. In no event will River Delta, directors, officers or employees or any such parties be liable to you for any direct, special, indirect, consequential, incidental damages or any other damages of any kind even if River Delta or any other party have been advised of the possibility thereof. River Delta reserves the right to amend any information of this Document, as well as terms and conditions of the Disclaimer at its sole discretion from time to time without notice.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FOF Analyst</dc:creator>
  <cp:lastModifiedBy>RDGFF</cp:lastModifiedBy>
  <cp:revision>123</cp:revision>
  <cp:lastPrinted>2025-09-02T07:30:00Z</cp:lastPrinted>
  <dcterms:created xsi:type="dcterms:W3CDTF">2025-08-24T19:16:00Z</dcterms:created>
  <dcterms:modified xsi:type="dcterms:W3CDTF">2025-09-05T03:19:34Z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2025-08-24T08:00:00Z</vt:filetime>
  </property>
  <property fmtid="{D5CDD505-2E9C-101B-9397-08002B2CF9AE}" pid="3" name="Producer">
    <vt:lpwstr>pypdf</vt:lpwstr>
  </property>
  <property fmtid="{D5CDD505-2E9C-101B-9397-08002B2CF9AE}" pid="4" name="LastSaved">
    <vt:filetime>2025-08-24T08:00:00Z</vt:filetime>
  </property>
  <property fmtid="{D5CDD505-2E9C-101B-9397-08002B2CF9AE}" pid="5" name="ICV">
    <vt:lpwstr>C56B8D1E53ED4FE49CBB684A9C56662D_13</vt:lpwstr>
  </property>
  <property fmtid="{D5CDD505-2E9C-101B-9397-08002B2CF9AE}" pid="6" name="KSOProductBuildVer">
    <vt:lpwstr>2052-12.1.0.22529</vt:lpwstr>
  </property>
</Properties>
</file>